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8" r:id="rId1"/>
  </p:sldMasterIdLst>
  <p:notesMasterIdLst>
    <p:notesMasterId r:id="rId20"/>
  </p:notesMasterIdLst>
  <p:sldIdLst>
    <p:sldId id="256" r:id="rId2"/>
    <p:sldId id="259" r:id="rId3"/>
    <p:sldId id="316" r:id="rId4"/>
    <p:sldId id="317" r:id="rId5"/>
    <p:sldId id="296" r:id="rId6"/>
    <p:sldId id="298" r:id="rId7"/>
    <p:sldId id="293" r:id="rId8"/>
    <p:sldId id="309" r:id="rId9"/>
    <p:sldId id="310" r:id="rId10"/>
    <p:sldId id="311" r:id="rId11"/>
    <p:sldId id="294" r:id="rId12"/>
    <p:sldId id="307" r:id="rId13"/>
    <p:sldId id="312" r:id="rId14"/>
    <p:sldId id="313" r:id="rId15"/>
    <p:sldId id="297" r:id="rId16"/>
    <p:sldId id="314" r:id="rId17"/>
    <p:sldId id="302" r:id="rId18"/>
    <p:sldId id="279" r:id="rId19"/>
  </p:sldIdLst>
  <p:sldSz cx="9144000" cy="5143500" type="screen16x9"/>
  <p:notesSz cx="6858000" cy="9144000"/>
  <p:defaultTextStyle>
    <a:defPPr>
      <a:defRPr lang="en-US"/>
    </a:defPPr>
    <a:lvl1pPr algn="l" rtl="0" fontAlgn="base">
      <a:spcBef>
        <a:spcPct val="0"/>
      </a:spcBef>
      <a:spcAft>
        <a:spcPct val="0"/>
      </a:spcAft>
      <a:defRPr sz="1400" b="1" kern="1200">
        <a:solidFill>
          <a:srgbClr val="003B55"/>
        </a:solidFill>
        <a:latin typeface="Arial" charset="0"/>
        <a:ea typeface="+mn-ea"/>
        <a:cs typeface="Arial" charset="0"/>
        <a:sym typeface="Arial" charset="0"/>
      </a:defRPr>
    </a:lvl1pPr>
    <a:lvl2pPr marL="457200" algn="l" rtl="0" fontAlgn="base">
      <a:spcBef>
        <a:spcPct val="0"/>
      </a:spcBef>
      <a:spcAft>
        <a:spcPct val="0"/>
      </a:spcAft>
      <a:defRPr sz="1400" b="1" kern="1200">
        <a:solidFill>
          <a:srgbClr val="003B55"/>
        </a:solidFill>
        <a:latin typeface="Arial" charset="0"/>
        <a:ea typeface="+mn-ea"/>
        <a:cs typeface="Arial" charset="0"/>
        <a:sym typeface="Arial" charset="0"/>
      </a:defRPr>
    </a:lvl2pPr>
    <a:lvl3pPr marL="914400" algn="l" rtl="0" fontAlgn="base">
      <a:spcBef>
        <a:spcPct val="0"/>
      </a:spcBef>
      <a:spcAft>
        <a:spcPct val="0"/>
      </a:spcAft>
      <a:defRPr sz="1400" b="1" kern="1200">
        <a:solidFill>
          <a:srgbClr val="003B55"/>
        </a:solidFill>
        <a:latin typeface="Arial" charset="0"/>
        <a:ea typeface="+mn-ea"/>
        <a:cs typeface="Arial" charset="0"/>
        <a:sym typeface="Arial" charset="0"/>
      </a:defRPr>
    </a:lvl3pPr>
    <a:lvl4pPr marL="1371600" algn="l" rtl="0" fontAlgn="base">
      <a:spcBef>
        <a:spcPct val="0"/>
      </a:spcBef>
      <a:spcAft>
        <a:spcPct val="0"/>
      </a:spcAft>
      <a:defRPr sz="1400" b="1" kern="1200">
        <a:solidFill>
          <a:srgbClr val="003B55"/>
        </a:solidFill>
        <a:latin typeface="Arial" charset="0"/>
        <a:ea typeface="+mn-ea"/>
        <a:cs typeface="Arial" charset="0"/>
        <a:sym typeface="Arial" charset="0"/>
      </a:defRPr>
    </a:lvl4pPr>
    <a:lvl5pPr marL="1828800" algn="l" rtl="0" fontAlgn="base">
      <a:spcBef>
        <a:spcPct val="0"/>
      </a:spcBef>
      <a:spcAft>
        <a:spcPct val="0"/>
      </a:spcAft>
      <a:defRPr sz="1400" b="1" kern="1200">
        <a:solidFill>
          <a:srgbClr val="003B55"/>
        </a:solidFill>
        <a:latin typeface="Arial" charset="0"/>
        <a:ea typeface="+mn-ea"/>
        <a:cs typeface="Arial" charset="0"/>
        <a:sym typeface="Arial" charset="0"/>
      </a:defRPr>
    </a:lvl5pPr>
    <a:lvl6pPr marL="2286000" algn="l" defTabSz="914400" rtl="0" eaLnBrk="1" latinLnBrk="0" hangingPunct="1">
      <a:defRPr sz="1400" b="1" kern="1200">
        <a:solidFill>
          <a:srgbClr val="003B55"/>
        </a:solidFill>
        <a:latin typeface="Arial" charset="0"/>
        <a:ea typeface="+mn-ea"/>
        <a:cs typeface="Arial" charset="0"/>
        <a:sym typeface="Arial" charset="0"/>
      </a:defRPr>
    </a:lvl6pPr>
    <a:lvl7pPr marL="2743200" algn="l" defTabSz="914400" rtl="0" eaLnBrk="1" latinLnBrk="0" hangingPunct="1">
      <a:defRPr sz="1400" b="1" kern="1200">
        <a:solidFill>
          <a:srgbClr val="003B55"/>
        </a:solidFill>
        <a:latin typeface="Arial" charset="0"/>
        <a:ea typeface="+mn-ea"/>
        <a:cs typeface="Arial" charset="0"/>
        <a:sym typeface="Arial" charset="0"/>
      </a:defRPr>
    </a:lvl7pPr>
    <a:lvl8pPr marL="3200400" algn="l" defTabSz="914400" rtl="0" eaLnBrk="1" latinLnBrk="0" hangingPunct="1">
      <a:defRPr sz="1400" b="1" kern="1200">
        <a:solidFill>
          <a:srgbClr val="003B55"/>
        </a:solidFill>
        <a:latin typeface="Arial" charset="0"/>
        <a:ea typeface="+mn-ea"/>
        <a:cs typeface="Arial" charset="0"/>
        <a:sym typeface="Arial" charset="0"/>
      </a:defRPr>
    </a:lvl8pPr>
    <a:lvl9pPr marL="3657600" algn="l" defTabSz="914400" rtl="0" eaLnBrk="1" latinLnBrk="0" hangingPunct="1">
      <a:defRPr sz="1400" b="1" kern="1200">
        <a:solidFill>
          <a:srgbClr val="003B55"/>
        </a:solidFill>
        <a:latin typeface="Arial" charset="0"/>
        <a:ea typeface="+mn-ea"/>
        <a:cs typeface="Arial"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2304"/>
    <a:srgbClr val="FA04D7"/>
    <a:srgbClr val="C5EDFF"/>
    <a:srgbClr val="CEE6E3"/>
    <a:srgbClr val="FFFFFF"/>
    <a:srgbClr val="0B87A1"/>
    <a:srgbClr val="003B55"/>
    <a:srgbClr val="80BF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481BB12-5921-42E7-BC21-FAF672B64696}">
  <a:tblStyle styleId="{2481BB12-5921-42E7-BC21-FAF672B64696}"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5" autoAdjust="0"/>
    <p:restoredTop sz="94674" autoAdjust="0"/>
  </p:normalViewPr>
  <p:slideViewPr>
    <p:cSldViewPr>
      <p:cViewPr>
        <p:scale>
          <a:sx n="100" d="100"/>
          <a:sy n="100" d="100"/>
        </p:scale>
        <p:origin x="-1219" y="-403"/>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Shape 3"/>
          <p:cNvSpPr>
            <a:spLocks noGrp="1" noRot="1" noChangeAspect="1"/>
          </p:cNvSpPr>
          <p:nvPr>
            <p:ph type="sldImg" idx="2"/>
          </p:nvPr>
        </p:nvSpPr>
        <p:spPr bwMode="auto">
          <a:xfrm>
            <a:off x="381000" y="685800"/>
            <a:ext cx="6096000" cy="3429000"/>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9525">
            <a:solidFill>
              <a:srgbClr val="000000"/>
            </a:solidFill>
            <a:round/>
            <a:headEnd type="none" w="sm" len="sm"/>
            <a:tailEnd type="none" w="sm" len="sm"/>
          </a:ln>
        </p:spPr>
      </p:sp>
      <p:sp>
        <p:nvSpPr>
          <p:cNvPr id="4099" name="Shape 4"/>
          <p:cNvSpPr txBox="1">
            <a:spLocks noGrp="1"/>
          </p:cNvSpPr>
          <p:nvPr>
            <p:ph type="body" idx="1"/>
          </p:nvPr>
        </p:nvSpPr>
        <p:spPr bwMode="auto">
          <a:xfrm>
            <a:off x="685800" y="4343400"/>
            <a:ext cx="5486400" cy="41148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el-GR" smtClean="0">
              <a:sym typeface="Arial" charset="0"/>
            </a:endParaRPr>
          </a:p>
        </p:txBody>
      </p:sp>
    </p:spTree>
    <p:extLst>
      <p:ext uri="{BB962C8B-B14F-4D97-AF65-F5344CB8AC3E}">
        <p14:creationId xmlns:p14="http://schemas.microsoft.com/office/powerpoint/2010/main" val="13815369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3175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marL="742950" lvl="1" indent="-28575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marL="1143000" lvl="2"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marL="1600200" lvl="3"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marL="2057400" lvl="4" indent="-228600"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5" name="Shape 3833"/>
          <p:cNvSpPr>
            <a:spLocks noGrp="1" noRot="1" noChangeAspect="1" noTextEdit="1"/>
          </p:cNvSpPr>
          <p:nvPr>
            <p:ph type="sldImg" idx="2"/>
          </p:nvPr>
        </p:nvSpPr>
        <p:spPr>
          <a:ln>
            <a:miter lim="800000"/>
            <a:headEnd/>
            <a:tailEnd/>
          </a:ln>
        </p:spPr>
      </p:sp>
      <p:sp>
        <p:nvSpPr>
          <p:cNvPr id="6146" name="Shape 3834"/>
          <p:cNvSpPr txBox="1">
            <a:spLocks noGrp="1"/>
          </p:cNvSpPr>
          <p:nvPr>
            <p:ph type="body" idx="1"/>
          </p:nvPr>
        </p:nvSpPr>
        <p:spPr>
          <a:ln/>
        </p:spPr>
        <p:txBody>
          <a:bodyPr/>
          <a:lstStyle/>
          <a:p>
            <a:pPr marL="0" indent="0" eaLnBrk="1" hangingPunct="1">
              <a:buSzPts val="1400"/>
            </a:pPr>
            <a:endParaRPr lang="el-GR" sz="1100"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3" name="Shape 3855"/>
          <p:cNvSpPr>
            <a:spLocks noGrp="1" noRot="1" noChangeAspect="1" noTextEdit="1"/>
          </p:cNvSpPr>
          <p:nvPr>
            <p:ph type="sldImg" idx="2"/>
          </p:nvPr>
        </p:nvSpPr>
        <p:spPr>
          <a:ln>
            <a:miter lim="800000"/>
            <a:headEnd/>
            <a:tailEnd/>
          </a:ln>
        </p:spPr>
      </p:sp>
      <p:sp>
        <p:nvSpPr>
          <p:cNvPr id="8194" name="Shape 3856"/>
          <p:cNvSpPr txBox="1">
            <a:spLocks noGrp="1"/>
          </p:cNvSpPr>
          <p:nvPr>
            <p:ph type="body" idx="1"/>
          </p:nvPr>
        </p:nvSpPr>
        <p:spPr>
          <a:ln/>
        </p:spPr>
        <p:txBody>
          <a:bodyPr/>
          <a:lstStyle/>
          <a:p>
            <a:pPr marL="0" indent="0" eaLnBrk="1" hangingPunct="1">
              <a:buSzPts val="1400"/>
            </a:pPr>
            <a:endParaRPr lang="el-GR" sz="1100"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7" name="Shape 3855"/>
          <p:cNvSpPr>
            <a:spLocks noGrp="1" noRot="1" noChangeAspect="1" noTextEdit="1"/>
          </p:cNvSpPr>
          <p:nvPr>
            <p:ph type="sldImg" idx="2"/>
          </p:nvPr>
        </p:nvSpPr>
        <p:spPr>
          <a:ln>
            <a:miter lim="800000"/>
            <a:headEnd/>
            <a:tailEnd/>
          </a:ln>
        </p:spPr>
      </p:sp>
      <p:sp>
        <p:nvSpPr>
          <p:cNvPr id="14338" name="Shape 3856"/>
          <p:cNvSpPr txBox="1">
            <a:spLocks noGrp="1"/>
          </p:cNvSpPr>
          <p:nvPr>
            <p:ph type="body" idx="1"/>
          </p:nvPr>
        </p:nvSpPr>
        <p:spPr>
          <a:ln/>
        </p:spPr>
        <p:txBody>
          <a:bodyPr/>
          <a:lstStyle/>
          <a:p>
            <a:pPr marL="0" indent="0" eaLnBrk="1" hangingPunct="1">
              <a:buSzPts val="1400"/>
            </a:pPr>
            <a:endParaRPr lang="el-GR" sz="1100"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Shape 3855"/>
          <p:cNvSpPr>
            <a:spLocks noGrp="1" noRot="1" noChangeAspect="1" noTextEdit="1"/>
          </p:cNvSpPr>
          <p:nvPr>
            <p:ph type="sldImg" idx="2"/>
          </p:nvPr>
        </p:nvSpPr>
        <p:spPr>
          <a:ln>
            <a:miter lim="800000"/>
            <a:headEnd/>
            <a:tailEnd/>
          </a:ln>
        </p:spPr>
      </p:sp>
      <p:sp>
        <p:nvSpPr>
          <p:cNvPr id="19458" name="Shape 3856"/>
          <p:cNvSpPr txBox="1">
            <a:spLocks noGrp="1"/>
          </p:cNvSpPr>
          <p:nvPr>
            <p:ph type="body" idx="1"/>
          </p:nvPr>
        </p:nvSpPr>
        <p:spPr>
          <a:ln/>
        </p:spPr>
        <p:txBody>
          <a:bodyPr/>
          <a:lstStyle/>
          <a:p>
            <a:pPr marL="0" indent="0" eaLnBrk="1" hangingPunct="1">
              <a:buSzPts val="1400"/>
            </a:pPr>
            <a:endParaRPr lang="el-GR" sz="1100"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7" name="Shape 3855"/>
          <p:cNvSpPr>
            <a:spLocks noGrp="1" noRot="1" noChangeAspect="1" noTextEdit="1"/>
          </p:cNvSpPr>
          <p:nvPr>
            <p:ph type="sldImg" idx="2"/>
          </p:nvPr>
        </p:nvSpPr>
        <p:spPr>
          <a:ln>
            <a:miter lim="800000"/>
            <a:headEnd/>
            <a:tailEnd/>
          </a:ln>
        </p:spPr>
      </p:sp>
      <p:sp>
        <p:nvSpPr>
          <p:cNvPr id="24578" name="Shape 3856"/>
          <p:cNvSpPr txBox="1">
            <a:spLocks noGrp="1"/>
          </p:cNvSpPr>
          <p:nvPr>
            <p:ph type="body" idx="1"/>
          </p:nvPr>
        </p:nvSpPr>
        <p:spPr>
          <a:ln/>
        </p:spPr>
        <p:txBody>
          <a:bodyPr/>
          <a:lstStyle/>
          <a:p>
            <a:pPr marL="0" indent="0" eaLnBrk="1" hangingPunct="1">
              <a:buSzPts val="1400"/>
            </a:pPr>
            <a:endParaRPr lang="el-GR" sz="1100"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3" name="Shape 4035"/>
          <p:cNvSpPr>
            <a:spLocks noGrp="1" noRot="1" noChangeAspect="1" noTextEdit="1"/>
          </p:cNvSpPr>
          <p:nvPr>
            <p:ph type="sldImg" idx="2"/>
          </p:nvPr>
        </p:nvSpPr>
        <p:spPr>
          <a:ln>
            <a:miter lim="800000"/>
            <a:headEnd/>
            <a:tailEnd/>
          </a:ln>
        </p:spPr>
      </p:sp>
      <p:sp>
        <p:nvSpPr>
          <p:cNvPr id="28674" name="Shape 4036"/>
          <p:cNvSpPr txBox="1">
            <a:spLocks noGrp="1"/>
          </p:cNvSpPr>
          <p:nvPr>
            <p:ph type="body" idx="1"/>
          </p:nvPr>
        </p:nvSpPr>
        <p:spPr>
          <a:ln/>
        </p:spPr>
        <p:txBody>
          <a:bodyPr/>
          <a:lstStyle/>
          <a:p>
            <a:pPr marL="0" indent="0" eaLnBrk="1" hangingPunct="1">
              <a:buSzPts val="1400"/>
            </a:pPr>
            <a:endParaRPr lang="el-GR" sz="1100"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3B55"/>
        </a:solidFill>
        <a:effectLst/>
      </p:bgPr>
    </p:bg>
    <p:spTree>
      <p:nvGrpSpPr>
        <p:cNvPr id="1" name="Shape 9"/>
        <p:cNvGrpSpPr/>
        <p:nvPr/>
      </p:nvGrpSpPr>
      <p:grpSpPr>
        <a:xfrm>
          <a:off x="0" y="0"/>
          <a:ext cx="0" cy="0"/>
          <a:chOff x="0" y="0"/>
          <a:chExt cx="0" cy="0"/>
        </a:xfrm>
      </p:grpSpPr>
      <p:grpSp>
        <p:nvGrpSpPr>
          <p:cNvPr id="3" name="Shape 11"/>
          <p:cNvGrpSpPr>
            <a:grpSpLocks/>
          </p:cNvGrpSpPr>
          <p:nvPr/>
        </p:nvGrpSpPr>
        <p:grpSpPr bwMode="auto">
          <a:xfrm rot="10800000">
            <a:off x="8705850" y="28575"/>
            <a:ext cx="409575" cy="5086350"/>
            <a:chOff x="836200" y="238125"/>
            <a:chExt cx="422425" cy="5238750"/>
          </a:xfrm>
        </p:grpSpPr>
        <p:sp>
          <p:nvSpPr>
            <p:cNvPr id="4" name="Shape 12"/>
            <p:cNvSpPr>
              <a:spLocks noChangeArrowheads="1"/>
            </p:cNvSpPr>
            <p:nvPr/>
          </p:nvSpPr>
          <p:spPr bwMode="auto">
            <a:xfrm>
              <a:off x="836200" y="267556"/>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 name="Shape 13"/>
            <p:cNvSpPr>
              <a:spLocks noChangeArrowheads="1"/>
            </p:cNvSpPr>
            <p:nvPr/>
          </p:nvSpPr>
          <p:spPr bwMode="auto">
            <a:xfrm>
              <a:off x="836200" y="417982"/>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 name="Shape 14"/>
            <p:cNvSpPr>
              <a:spLocks noChangeArrowheads="1"/>
            </p:cNvSpPr>
            <p:nvPr/>
          </p:nvSpPr>
          <p:spPr bwMode="auto">
            <a:xfrm>
              <a:off x="836200" y="568408"/>
              <a:ext cx="121161"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 name="Shape 15"/>
            <p:cNvSpPr>
              <a:spLocks noChangeArrowheads="1"/>
            </p:cNvSpPr>
            <p:nvPr/>
          </p:nvSpPr>
          <p:spPr bwMode="auto">
            <a:xfrm>
              <a:off x="836200" y="718834"/>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 name="Shape 16"/>
            <p:cNvSpPr>
              <a:spLocks noChangeArrowheads="1"/>
            </p:cNvSpPr>
            <p:nvPr/>
          </p:nvSpPr>
          <p:spPr bwMode="auto">
            <a:xfrm>
              <a:off x="836200" y="869260"/>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 name="Shape 17"/>
            <p:cNvSpPr>
              <a:spLocks noChangeArrowheads="1"/>
            </p:cNvSpPr>
            <p:nvPr/>
          </p:nvSpPr>
          <p:spPr bwMode="auto">
            <a:xfrm>
              <a:off x="836200" y="1049118"/>
              <a:ext cx="121161"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 name="Shape 18"/>
            <p:cNvSpPr>
              <a:spLocks noChangeArrowheads="1"/>
            </p:cNvSpPr>
            <p:nvPr/>
          </p:nvSpPr>
          <p:spPr bwMode="auto">
            <a:xfrm>
              <a:off x="836200" y="1199544"/>
              <a:ext cx="121161" cy="122629"/>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 name="Shape 19"/>
            <p:cNvSpPr>
              <a:spLocks noChangeArrowheads="1"/>
            </p:cNvSpPr>
            <p:nvPr/>
          </p:nvSpPr>
          <p:spPr bwMode="auto">
            <a:xfrm>
              <a:off x="836200" y="1349970"/>
              <a:ext cx="121161"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 name="Shape 20"/>
            <p:cNvSpPr>
              <a:spLocks noChangeArrowheads="1"/>
            </p:cNvSpPr>
            <p:nvPr/>
          </p:nvSpPr>
          <p:spPr bwMode="auto">
            <a:xfrm>
              <a:off x="836200" y="1500396"/>
              <a:ext cx="121161" cy="122629"/>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 name="Shape 21"/>
            <p:cNvSpPr>
              <a:spLocks noChangeArrowheads="1"/>
            </p:cNvSpPr>
            <p:nvPr/>
          </p:nvSpPr>
          <p:spPr bwMode="auto">
            <a:xfrm>
              <a:off x="836200" y="1650822"/>
              <a:ext cx="121161" cy="122629"/>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 name="Shape 22"/>
            <p:cNvSpPr>
              <a:spLocks noChangeArrowheads="1"/>
            </p:cNvSpPr>
            <p:nvPr/>
          </p:nvSpPr>
          <p:spPr bwMode="auto">
            <a:xfrm>
              <a:off x="836200" y="1773451"/>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 name="Shape 23"/>
            <p:cNvSpPr>
              <a:spLocks noChangeArrowheads="1"/>
            </p:cNvSpPr>
            <p:nvPr/>
          </p:nvSpPr>
          <p:spPr bwMode="auto">
            <a:xfrm>
              <a:off x="836200" y="1923877"/>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 name="Shape 24"/>
            <p:cNvSpPr>
              <a:spLocks noChangeArrowheads="1"/>
            </p:cNvSpPr>
            <p:nvPr/>
          </p:nvSpPr>
          <p:spPr bwMode="auto">
            <a:xfrm>
              <a:off x="836200" y="2074303"/>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 name="Shape 25"/>
            <p:cNvSpPr>
              <a:spLocks noChangeArrowheads="1"/>
            </p:cNvSpPr>
            <p:nvPr/>
          </p:nvSpPr>
          <p:spPr bwMode="auto">
            <a:xfrm>
              <a:off x="836200" y="2224729"/>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 name="Shape 26"/>
            <p:cNvSpPr>
              <a:spLocks noChangeArrowheads="1"/>
            </p:cNvSpPr>
            <p:nvPr/>
          </p:nvSpPr>
          <p:spPr bwMode="auto">
            <a:xfrm>
              <a:off x="836200" y="2375155"/>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 name="Shape 27"/>
            <p:cNvSpPr>
              <a:spLocks noChangeArrowheads="1"/>
            </p:cNvSpPr>
            <p:nvPr/>
          </p:nvSpPr>
          <p:spPr bwMode="auto">
            <a:xfrm>
              <a:off x="836200" y="2525581"/>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 name="Shape 28"/>
            <p:cNvSpPr>
              <a:spLocks noChangeArrowheads="1"/>
            </p:cNvSpPr>
            <p:nvPr/>
          </p:nvSpPr>
          <p:spPr bwMode="auto">
            <a:xfrm>
              <a:off x="836200" y="2676007"/>
              <a:ext cx="121161"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 name="Shape 29"/>
            <p:cNvSpPr>
              <a:spLocks noChangeArrowheads="1"/>
            </p:cNvSpPr>
            <p:nvPr/>
          </p:nvSpPr>
          <p:spPr bwMode="auto">
            <a:xfrm>
              <a:off x="836200" y="2826433"/>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 name="Shape 30"/>
            <p:cNvSpPr>
              <a:spLocks noChangeArrowheads="1"/>
            </p:cNvSpPr>
            <p:nvPr/>
          </p:nvSpPr>
          <p:spPr bwMode="auto">
            <a:xfrm>
              <a:off x="836200" y="2976859"/>
              <a:ext cx="121161"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 name="Shape 31"/>
            <p:cNvSpPr>
              <a:spLocks noChangeArrowheads="1"/>
            </p:cNvSpPr>
            <p:nvPr/>
          </p:nvSpPr>
          <p:spPr bwMode="auto">
            <a:xfrm>
              <a:off x="836200" y="3127285"/>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 name="Shape 32"/>
            <p:cNvSpPr>
              <a:spLocks noChangeArrowheads="1"/>
            </p:cNvSpPr>
            <p:nvPr/>
          </p:nvSpPr>
          <p:spPr bwMode="auto">
            <a:xfrm>
              <a:off x="836200" y="3277711"/>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 name="Shape 33"/>
            <p:cNvSpPr>
              <a:spLocks noChangeArrowheads="1"/>
            </p:cNvSpPr>
            <p:nvPr/>
          </p:nvSpPr>
          <p:spPr bwMode="auto">
            <a:xfrm>
              <a:off x="836200" y="3428137"/>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 name="Shape 34"/>
            <p:cNvSpPr>
              <a:spLocks noChangeArrowheads="1"/>
            </p:cNvSpPr>
            <p:nvPr/>
          </p:nvSpPr>
          <p:spPr bwMode="auto">
            <a:xfrm>
              <a:off x="836200" y="3578563"/>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 name="Shape 35"/>
            <p:cNvSpPr>
              <a:spLocks noChangeArrowheads="1"/>
            </p:cNvSpPr>
            <p:nvPr/>
          </p:nvSpPr>
          <p:spPr bwMode="auto">
            <a:xfrm>
              <a:off x="836200" y="3728989"/>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 name="Shape 36"/>
            <p:cNvSpPr>
              <a:spLocks noChangeArrowheads="1"/>
            </p:cNvSpPr>
            <p:nvPr/>
          </p:nvSpPr>
          <p:spPr bwMode="auto">
            <a:xfrm>
              <a:off x="836200" y="3879415"/>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 name="Shape 37"/>
            <p:cNvSpPr>
              <a:spLocks noChangeArrowheads="1"/>
            </p:cNvSpPr>
            <p:nvPr/>
          </p:nvSpPr>
          <p:spPr bwMode="auto">
            <a:xfrm>
              <a:off x="836200" y="4059273"/>
              <a:ext cx="121161" cy="122630"/>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 name="Shape 38"/>
            <p:cNvSpPr>
              <a:spLocks noChangeArrowheads="1"/>
            </p:cNvSpPr>
            <p:nvPr/>
          </p:nvSpPr>
          <p:spPr bwMode="auto">
            <a:xfrm>
              <a:off x="836200" y="4209699"/>
              <a:ext cx="121161" cy="122630"/>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 name="Shape 39"/>
            <p:cNvSpPr>
              <a:spLocks noChangeArrowheads="1"/>
            </p:cNvSpPr>
            <p:nvPr/>
          </p:nvSpPr>
          <p:spPr bwMode="auto">
            <a:xfrm>
              <a:off x="836200" y="4360125"/>
              <a:ext cx="121161"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 name="Shape 40"/>
            <p:cNvSpPr>
              <a:spLocks noChangeArrowheads="1"/>
            </p:cNvSpPr>
            <p:nvPr/>
          </p:nvSpPr>
          <p:spPr bwMode="auto">
            <a:xfrm>
              <a:off x="836200" y="4510551"/>
              <a:ext cx="121161"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 name="Shape 41"/>
            <p:cNvSpPr>
              <a:spLocks noChangeArrowheads="1"/>
            </p:cNvSpPr>
            <p:nvPr/>
          </p:nvSpPr>
          <p:spPr bwMode="auto">
            <a:xfrm>
              <a:off x="836200" y="4660977"/>
              <a:ext cx="121161"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 name="Shape 42"/>
            <p:cNvSpPr>
              <a:spLocks noChangeArrowheads="1"/>
            </p:cNvSpPr>
            <p:nvPr/>
          </p:nvSpPr>
          <p:spPr bwMode="auto">
            <a:xfrm>
              <a:off x="836200" y="4783607"/>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 name="Shape 43"/>
            <p:cNvSpPr>
              <a:spLocks noChangeArrowheads="1"/>
            </p:cNvSpPr>
            <p:nvPr/>
          </p:nvSpPr>
          <p:spPr bwMode="auto">
            <a:xfrm>
              <a:off x="836200" y="4934033"/>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 name="Shape 44"/>
            <p:cNvSpPr>
              <a:spLocks noChangeArrowheads="1"/>
            </p:cNvSpPr>
            <p:nvPr/>
          </p:nvSpPr>
          <p:spPr bwMode="auto">
            <a:xfrm>
              <a:off x="836200" y="5084459"/>
              <a:ext cx="121161"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 name="Shape 45"/>
            <p:cNvSpPr>
              <a:spLocks noChangeArrowheads="1"/>
            </p:cNvSpPr>
            <p:nvPr/>
          </p:nvSpPr>
          <p:spPr bwMode="auto">
            <a:xfrm>
              <a:off x="836200" y="5234885"/>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 name="Shape 46"/>
            <p:cNvSpPr>
              <a:spLocks noChangeArrowheads="1"/>
            </p:cNvSpPr>
            <p:nvPr/>
          </p:nvSpPr>
          <p:spPr bwMode="auto">
            <a:xfrm>
              <a:off x="836200" y="5385311"/>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 name="Shape 47"/>
            <p:cNvSpPr>
              <a:spLocks noChangeArrowheads="1"/>
            </p:cNvSpPr>
            <p:nvPr/>
          </p:nvSpPr>
          <p:spPr bwMode="auto">
            <a:xfrm>
              <a:off x="986832" y="388551"/>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 name="Shape 48"/>
            <p:cNvSpPr>
              <a:spLocks noChangeArrowheads="1"/>
            </p:cNvSpPr>
            <p:nvPr/>
          </p:nvSpPr>
          <p:spPr bwMode="auto">
            <a:xfrm>
              <a:off x="986832" y="538977"/>
              <a:ext cx="121161"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 name="Shape 49"/>
            <p:cNvSpPr>
              <a:spLocks noChangeArrowheads="1"/>
            </p:cNvSpPr>
            <p:nvPr/>
          </p:nvSpPr>
          <p:spPr bwMode="auto">
            <a:xfrm>
              <a:off x="986832" y="839829"/>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 name="Shape 50"/>
            <p:cNvSpPr>
              <a:spLocks noChangeArrowheads="1"/>
            </p:cNvSpPr>
            <p:nvPr/>
          </p:nvSpPr>
          <p:spPr bwMode="auto">
            <a:xfrm>
              <a:off x="986832" y="1170112"/>
              <a:ext cx="121161" cy="122629"/>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 name="Shape 51"/>
            <p:cNvSpPr>
              <a:spLocks noChangeArrowheads="1"/>
            </p:cNvSpPr>
            <p:nvPr/>
          </p:nvSpPr>
          <p:spPr bwMode="auto">
            <a:xfrm>
              <a:off x="986832" y="1320538"/>
              <a:ext cx="121161"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 name="Shape 52"/>
            <p:cNvSpPr>
              <a:spLocks noChangeArrowheads="1"/>
            </p:cNvSpPr>
            <p:nvPr/>
          </p:nvSpPr>
          <p:spPr bwMode="auto">
            <a:xfrm>
              <a:off x="986832" y="1744020"/>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 name="Shape 53"/>
            <p:cNvSpPr>
              <a:spLocks noChangeArrowheads="1"/>
            </p:cNvSpPr>
            <p:nvPr/>
          </p:nvSpPr>
          <p:spPr bwMode="auto">
            <a:xfrm>
              <a:off x="986832" y="1894446"/>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 name="Shape 54"/>
            <p:cNvSpPr>
              <a:spLocks noChangeArrowheads="1"/>
            </p:cNvSpPr>
            <p:nvPr/>
          </p:nvSpPr>
          <p:spPr bwMode="auto">
            <a:xfrm>
              <a:off x="986832" y="2224729"/>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 name="Shape 55"/>
            <p:cNvSpPr>
              <a:spLocks noChangeArrowheads="1"/>
            </p:cNvSpPr>
            <p:nvPr/>
          </p:nvSpPr>
          <p:spPr bwMode="auto">
            <a:xfrm>
              <a:off x="986832" y="2375155"/>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 name="Shape 56"/>
            <p:cNvSpPr>
              <a:spLocks noChangeArrowheads="1"/>
            </p:cNvSpPr>
            <p:nvPr/>
          </p:nvSpPr>
          <p:spPr bwMode="auto">
            <a:xfrm>
              <a:off x="986832" y="2525581"/>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 name="Shape 57"/>
            <p:cNvSpPr>
              <a:spLocks noChangeArrowheads="1"/>
            </p:cNvSpPr>
            <p:nvPr/>
          </p:nvSpPr>
          <p:spPr bwMode="auto">
            <a:xfrm>
              <a:off x="986832" y="2797002"/>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 name="Shape 58"/>
            <p:cNvSpPr>
              <a:spLocks noChangeArrowheads="1"/>
            </p:cNvSpPr>
            <p:nvPr/>
          </p:nvSpPr>
          <p:spPr bwMode="auto">
            <a:xfrm>
              <a:off x="986832" y="2976859"/>
              <a:ext cx="121161"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2" name="Shape 59"/>
            <p:cNvSpPr>
              <a:spLocks noChangeArrowheads="1"/>
            </p:cNvSpPr>
            <p:nvPr/>
          </p:nvSpPr>
          <p:spPr bwMode="auto">
            <a:xfrm>
              <a:off x="986832" y="3127285"/>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3" name="Shape 60"/>
            <p:cNvSpPr>
              <a:spLocks noChangeArrowheads="1"/>
            </p:cNvSpPr>
            <p:nvPr/>
          </p:nvSpPr>
          <p:spPr bwMode="auto">
            <a:xfrm>
              <a:off x="986832" y="3578563"/>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4" name="Shape 61"/>
            <p:cNvSpPr>
              <a:spLocks noChangeArrowheads="1"/>
            </p:cNvSpPr>
            <p:nvPr/>
          </p:nvSpPr>
          <p:spPr bwMode="auto">
            <a:xfrm>
              <a:off x="986832" y="3728989"/>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5" name="Shape 62"/>
            <p:cNvSpPr>
              <a:spLocks noChangeArrowheads="1"/>
            </p:cNvSpPr>
            <p:nvPr/>
          </p:nvSpPr>
          <p:spPr bwMode="auto">
            <a:xfrm>
              <a:off x="986832" y="3879415"/>
              <a:ext cx="12116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6" name="Shape 63"/>
            <p:cNvSpPr>
              <a:spLocks noChangeArrowheads="1"/>
            </p:cNvSpPr>
            <p:nvPr/>
          </p:nvSpPr>
          <p:spPr bwMode="auto">
            <a:xfrm>
              <a:off x="986832" y="4209699"/>
              <a:ext cx="121161" cy="122630"/>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7" name="Shape 64"/>
            <p:cNvSpPr>
              <a:spLocks noChangeArrowheads="1"/>
            </p:cNvSpPr>
            <p:nvPr/>
          </p:nvSpPr>
          <p:spPr bwMode="auto">
            <a:xfrm>
              <a:off x="986832" y="4360125"/>
              <a:ext cx="121161"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8" name="Shape 65"/>
            <p:cNvSpPr>
              <a:spLocks noChangeArrowheads="1"/>
            </p:cNvSpPr>
            <p:nvPr/>
          </p:nvSpPr>
          <p:spPr bwMode="auto">
            <a:xfrm>
              <a:off x="986832" y="4510551"/>
              <a:ext cx="121161"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9" name="Shape 66"/>
            <p:cNvSpPr>
              <a:spLocks noChangeArrowheads="1"/>
            </p:cNvSpPr>
            <p:nvPr/>
          </p:nvSpPr>
          <p:spPr bwMode="auto">
            <a:xfrm>
              <a:off x="986832" y="4660977"/>
              <a:ext cx="121161"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0" name="Shape 67"/>
            <p:cNvSpPr>
              <a:spLocks noChangeArrowheads="1"/>
            </p:cNvSpPr>
            <p:nvPr/>
          </p:nvSpPr>
          <p:spPr bwMode="auto">
            <a:xfrm>
              <a:off x="986832" y="4934033"/>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1" name="Shape 68"/>
            <p:cNvSpPr>
              <a:spLocks noChangeArrowheads="1"/>
            </p:cNvSpPr>
            <p:nvPr/>
          </p:nvSpPr>
          <p:spPr bwMode="auto">
            <a:xfrm>
              <a:off x="986832" y="5084459"/>
              <a:ext cx="121161"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2" name="Shape 69"/>
            <p:cNvSpPr>
              <a:spLocks noChangeArrowheads="1"/>
            </p:cNvSpPr>
            <p:nvPr/>
          </p:nvSpPr>
          <p:spPr bwMode="auto">
            <a:xfrm>
              <a:off x="986832" y="5385311"/>
              <a:ext cx="12116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3" name="Shape 70"/>
            <p:cNvSpPr>
              <a:spLocks noChangeArrowheads="1"/>
            </p:cNvSpPr>
            <p:nvPr/>
          </p:nvSpPr>
          <p:spPr bwMode="auto">
            <a:xfrm>
              <a:off x="1137464" y="238125"/>
              <a:ext cx="121161"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4" name="Shape 71"/>
            <p:cNvSpPr>
              <a:spLocks noChangeArrowheads="1"/>
            </p:cNvSpPr>
            <p:nvPr/>
          </p:nvSpPr>
          <p:spPr bwMode="auto">
            <a:xfrm>
              <a:off x="1137464" y="538977"/>
              <a:ext cx="121161"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5" name="Shape 72"/>
            <p:cNvSpPr>
              <a:spLocks noChangeArrowheads="1"/>
            </p:cNvSpPr>
            <p:nvPr/>
          </p:nvSpPr>
          <p:spPr bwMode="auto">
            <a:xfrm>
              <a:off x="1137464" y="1019686"/>
              <a:ext cx="121161"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6" name="Shape 73"/>
            <p:cNvSpPr>
              <a:spLocks noChangeArrowheads="1"/>
            </p:cNvSpPr>
            <p:nvPr/>
          </p:nvSpPr>
          <p:spPr bwMode="auto">
            <a:xfrm>
              <a:off x="1137464" y="1170112"/>
              <a:ext cx="121161" cy="122629"/>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7" name="Shape 74"/>
            <p:cNvSpPr>
              <a:spLocks noChangeArrowheads="1"/>
            </p:cNvSpPr>
            <p:nvPr/>
          </p:nvSpPr>
          <p:spPr bwMode="auto">
            <a:xfrm>
              <a:off x="1137464" y="1470964"/>
              <a:ext cx="121161" cy="122629"/>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8" name="Shape 75"/>
            <p:cNvSpPr>
              <a:spLocks noChangeArrowheads="1"/>
            </p:cNvSpPr>
            <p:nvPr/>
          </p:nvSpPr>
          <p:spPr bwMode="auto">
            <a:xfrm>
              <a:off x="1137464" y="1621390"/>
              <a:ext cx="121161" cy="122629"/>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69" name="Shape 76"/>
            <p:cNvSpPr>
              <a:spLocks noChangeArrowheads="1"/>
            </p:cNvSpPr>
            <p:nvPr/>
          </p:nvSpPr>
          <p:spPr bwMode="auto">
            <a:xfrm>
              <a:off x="1137464" y="2224729"/>
              <a:ext cx="121161"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0" name="Shape 77"/>
            <p:cNvSpPr>
              <a:spLocks noChangeArrowheads="1"/>
            </p:cNvSpPr>
            <p:nvPr/>
          </p:nvSpPr>
          <p:spPr bwMode="auto">
            <a:xfrm>
              <a:off x="1137464" y="2375155"/>
              <a:ext cx="121161"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1" name="Shape 78"/>
            <p:cNvSpPr>
              <a:spLocks noChangeArrowheads="1"/>
            </p:cNvSpPr>
            <p:nvPr/>
          </p:nvSpPr>
          <p:spPr bwMode="auto">
            <a:xfrm>
              <a:off x="1137464" y="2525581"/>
              <a:ext cx="121161"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2" name="Shape 79"/>
            <p:cNvSpPr>
              <a:spLocks noChangeArrowheads="1"/>
            </p:cNvSpPr>
            <p:nvPr/>
          </p:nvSpPr>
          <p:spPr bwMode="auto">
            <a:xfrm>
              <a:off x="1137464" y="2676007"/>
              <a:ext cx="121161"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3" name="Shape 80"/>
            <p:cNvSpPr>
              <a:spLocks noChangeArrowheads="1"/>
            </p:cNvSpPr>
            <p:nvPr/>
          </p:nvSpPr>
          <p:spPr bwMode="auto">
            <a:xfrm>
              <a:off x="1137464" y="2976859"/>
              <a:ext cx="121161"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4" name="Shape 81"/>
            <p:cNvSpPr>
              <a:spLocks noChangeArrowheads="1"/>
            </p:cNvSpPr>
            <p:nvPr/>
          </p:nvSpPr>
          <p:spPr bwMode="auto">
            <a:xfrm>
              <a:off x="1137464" y="3277711"/>
              <a:ext cx="121161"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5" name="Shape 82"/>
            <p:cNvSpPr>
              <a:spLocks noChangeArrowheads="1"/>
            </p:cNvSpPr>
            <p:nvPr/>
          </p:nvSpPr>
          <p:spPr bwMode="auto">
            <a:xfrm>
              <a:off x="1137464" y="3428137"/>
              <a:ext cx="121161"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6" name="Shape 83"/>
            <p:cNvSpPr>
              <a:spLocks noChangeArrowheads="1"/>
            </p:cNvSpPr>
            <p:nvPr/>
          </p:nvSpPr>
          <p:spPr bwMode="auto">
            <a:xfrm>
              <a:off x="1137464" y="3728989"/>
              <a:ext cx="121161"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7" name="Shape 84"/>
            <p:cNvSpPr>
              <a:spLocks noChangeArrowheads="1"/>
            </p:cNvSpPr>
            <p:nvPr/>
          </p:nvSpPr>
          <p:spPr bwMode="auto">
            <a:xfrm>
              <a:off x="1137464" y="3879415"/>
              <a:ext cx="121161"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8" name="Shape 85"/>
            <p:cNvSpPr>
              <a:spLocks noChangeArrowheads="1"/>
            </p:cNvSpPr>
            <p:nvPr/>
          </p:nvSpPr>
          <p:spPr bwMode="auto">
            <a:xfrm>
              <a:off x="1137464" y="4059273"/>
              <a:ext cx="121161" cy="122630"/>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79" name="Shape 86"/>
            <p:cNvSpPr>
              <a:spLocks noChangeArrowheads="1"/>
            </p:cNvSpPr>
            <p:nvPr/>
          </p:nvSpPr>
          <p:spPr bwMode="auto">
            <a:xfrm>
              <a:off x="1137464" y="4209699"/>
              <a:ext cx="121161" cy="122630"/>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0" name="Shape 87"/>
            <p:cNvSpPr>
              <a:spLocks noChangeArrowheads="1"/>
            </p:cNvSpPr>
            <p:nvPr/>
          </p:nvSpPr>
          <p:spPr bwMode="auto">
            <a:xfrm>
              <a:off x="1137464" y="4660977"/>
              <a:ext cx="121161" cy="122630"/>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1" name="Shape 88"/>
            <p:cNvSpPr>
              <a:spLocks noChangeArrowheads="1"/>
            </p:cNvSpPr>
            <p:nvPr/>
          </p:nvSpPr>
          <p:spPr bwMode="auto">
            <a:xfrm>
              <a:off x="1137464" y="4783607"/>
              <a:ext cx="121161"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2" name="Shape 89"/>
            <p:cNvSpPr>
              <a:spLocks noChangeArrowheads="1"/>
            </p:cNvSpPr>
            <p:nvPr/>
          </p:nvSpPr>
          <p:spPr bwMode="auto">
            <a:xfrm>
              <a:off x="1137464" y="5084459"/>
              <a:ext cx="121161"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3" name="Shape 90"/>
            <p:cNvSpPr>
              <a:spLocks noChangeArrowheads="1"/>
            </p:cNvSpPr>
            <p:nvPr/>
          </p:nvSpPr>
          <p:spPr bwMode="auto">
            <a:xfrm>
              <a:off x="1137464" y="5234885"/>
              <a:ext cx="121161"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4" name="Shape 91"/>
            <p:cNvSpPr>
              <a:spLocks noChangeArrowheads="1"/>
            </p:cNvSpPr>
            <p:nvPr/>
          </p:nvSpPr>
          <p:spPr bwMode="auto">
            <a:xfrm>
              <a:off x="1137464" y="5385311"/>
              <a:ext cx="121161"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D3EBD5"/>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grpSp>
      <p:grpSp>
        <p:nvGrpSpPr>
          <p:cNvPr id="85" name="Shape 92"/>
          <p:cNvGrpSpPr>
            <a:grpSpLocks/>
          </p:cNvGrpSpPr>
          <p:nvPr/>
        </p:nvGrpSpPr>
        <p:grpSpPr bwMode="auto">
          <a:xfrm rot="10800000">
            <a:off x="6629400" y="0"/>
            <a:ext cx="2309813" cy="5086350"/>
            <a:chOff x="986700" y="238125"/>
            <a:chExt cx="2379075" cy="5238750"/>
          </a:xfrm>
        </p:grpSpPr>
        <p:sp>
          <p:nvSpPr>
            <p:cNvPr id="86" name="Shape 93"/>
            <p:cNvSpPr>
              <a:spLocks noChangeArrowheads="1"/>
            </p:cNvSpPr>
            <p:nvPr/>
          </p:nvSpPr>
          <p:spPr bwMode="auto">
            <a:xfrm>
              <a:off x="957268" y="267556"/>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7" name="Shape 94"/>
            <p:cNvSpPr>
              <a:spLocks noChangeArrowheads="1"/>
            </p:cNvSpPr>
            <p:nvPr/>
          </p:nvSpPr>
          <p:spPr bwMode="auto">
            <a:xfrm>
              <a:off x="957268" y="718834"/>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8" name="Shape 95"/>
            <p:cNvSpPr>
              <a:spLocks noChangeArrowheads="1"/>
            </p:cNvSpPr>
            <p:nvPr/>
          </p:nvSpPr>
          <p:spPr bwMode="auto">
            <a:xfrm>
              <a:off x="957268" y="1049118"/>
              <a:ext cx="120998"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89" name="Shape 96"/>
            <p:cNvSpPr>
              <a:spLocks noChangeArrowheads="1"/>
            </p:cNvSpPr>
            <p:nvPr/>
          </p:nvSpPr>
          <p:spPr bwMode="auto">
            <a:xfrm>
              <a:off x="957268" y="1500396"/>
              <a:ext cx="120998" cy="122629"/>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0" name="Shape 97"/>
            <p:cNvSpPr>
              <a:spLocks noChangeArrowheads="1"/>
            </p:cNvSpPr>
            <p:nvPr/>
          </p:nvSpPr>
          <p:spPr bwMode="auto">
            <a:xfrm>
              <a:off x="957268" y="1650822"/>
              <a:ext cx="120998" cy="122629"/>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1" name="Shape 98"/>
            <p:cNvSpPr>
              <a:spLocks noChangeArrowheads="1"/>
            </p:cNvSpPr>
            <p:nvPr/>
          </p:nvSpPr>
          <p:spPr bwMode="auto">
            <a:xfrm>
              <a:off x="957268" y="2074303"/>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2" name="Shape 99"/>
            <p:cNvSpPr>
              <a:spLocks noChangeArrowheads="1"/>
            </p:cNvSpPr>
            <p:nvPr/>
          </p:nvSpPr>
          <p:spPr bwMode="auto">
            <a:xfrm>
              <a:off x="957268" y="2676007"/>
              <a:ext cx="120998"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3" name="Shape 100"/>
            <p:cNvSpPr>
              <a:spLocks noChangeArrowheads="1"/>
            </p:cNvSpPr>
            <p:nvPr/>
          </p:nvSpPr>
          <p:spPr bwMode="auto">
            <a:xfrm>
              <a:off x="957268" y="3277711"/>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4" name="Shape 101"/>
            <p:cNvSpPr>
              <a:spLocks noChangeArrowheads="1"/>
            </p:cNvSpPr>
            <p:nvPr/>
          </p:nvSpPr>
          <p:spPr bwMode="auto">
            <a:xfrm>
              <a:off x="957268" y="3428137"/>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5" name="Shape 102"/>
            <p:cNvSpPr>
              <a:spLocks noChangeArrowheads="1"/>
            </p:cNvSpPr>
            <p:nvPr/>
          </p:nvSpPr>
          <p:spPr bwMode="auto">
            <a:xfrm>
              <a:off x="957268" y="4059273"/>
              <a:ext cx="120998" cy="122630"/>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6" name="Shape 103"/>
            <p:cNvSpPr>
              <a:spLocks noChangeArrowheads="1"/>
            </p:cNvSpPr>
            <p:nvPr/>
          </p:nvSpPr>
          <p:spPr bwMode="auto">
            <a:xfrm>
              <a:off x="957268" y="4783607"/>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7" name="Shape 104"/>
            <p:cNvSpPr>
              <a:spLocks noChangeArrowheads="1"/>
            </p:cNvSpPr>
            <p:nvPr/>
          </p:nvSpPr>
          <p:spPr bwMode="auto">
            <a:xfrm>
              <a:off x="957268" y="5234885"/>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8" name="Shape 105"/>
            <p:cNvSpPr>
              <a:spLocks noChangeArrowheads="1"/>
            </p:cNvSpPr>
            <p:nvPr/>
          </p:nvSpPr>
          <p:spPr bwMode="auto">
            <a:xfrm>
              <a:off x="1107698" y="417982"/>
              <a:ext cx="120998"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99" name="Shape 106"/>
            <p:cNvSpPr>
              <a:spLocks noChangeArrowheads="1"/>
            </p:cNvSpPr>
            <p:nvPr/>
          </p:nvSpPr>
          <p:spPr bwMode="auto">
            <a:xfrm>
              <a:off x="1107698" y="718834"/>
              <a:ext cx="120998"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0" name="Shape 107"/>
            <p:cNvSpPr>
              <a:spLocks noChangeArrowheads="1"/>
            </p:cNvSpPr>
            <p:nvPr/>
          </p:nvSpPr>
          <p:spPr bwMode="auto">
            <a:xfrm>
              <a:off x="1107698" y="869260"/>
              <a:ext cx="120998"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1" name="Shape 108"/>
            <p:cNvSpPr>
              <a:spLocks noChangeArrowheads="1"/>
            </p:cNvSpPr>
            <p:nvPr/>
          </p:nvSpPr>
          <p:spPr bwMode="auto">
            <a:xfrm>
              <a:off x="1107698" y="1349970"/>
              <a:ext cx="120998"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2" name="Shape 109"/>
            <p:cNvSpPr>
              <a:spLocks noChangeArrowheads="1"/>
            </p:cNvSpPr>
            <p:nvPr/>
          </p:nvSpPr>
          <p:spPr bwMode="auto">
            <a:xfrm>
              <a:off x="1107698" y="1773451"/>
              <a:ext cx="120998"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3" name="Shape 110"/>
            <p:cNvSpPr>
              <a:spLocks noChangeArrowheads="1"/>
            </p:cNvSpPr>
            <p:nvPr/>
          </p:nvSpPr>
          <p:spPr bwMode="auto">
            <a:xfrm>
              <a:off x="1107698" y="1923877"/>
              <a:ext cx="120998"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4" name="Shape 111"/>
            <p:cNvSpPr>
              <a:spLocks noChangeArrowheads="1"/>
            </p:cNvSpPr>
            <p:nvPr/>
          </p:nvSpPr>
          <p:spPr bwMode="auto">
            <a:xfrm>
              <a:off x="1107698" y="2074303"/>
              <a:ext cx="120998"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5" name="Shape 112"/>
            <p:cNvSpPr>
              <a:spLocks noChangeArrowheads="1"/>
            </p:cNvSpPr>
            <p:nvPr/>
          </p:nvSpPr>
          <p:spPr bwMode="auto">
            <a:xfrm>
              <a:off x="1107698" y="2826433"/>
              <a:ext cx="120998"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6" name="Shape 113"/>
            <p:cNvSpPr>
              <a:spLocks noChangeArrowheads="1"/>
            </p:cNvSpPr>
            <p:nvPr/>
          </p:nvSpPr>
          <p:spPr bwMode="auto">
            <a:xfrm>
              <a:off x="1107698" y="3127285"/>
              <a:ext cx="120998"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7" name="Shape 114"/>
            <p:cNvSpPr>
              <a:spLocks noChangeArrowheads="1"/>
            </p:cNvSpPr>
            <p:nvPr/>
          </p:nvSpPr>
          <p:spPr bwMode="auto">
            <a:xfrm>
              <a:off x="1107698" y="3578563"/>
              <a:ext cx="120998"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8" name="Shape 115"/>
            <p:cNvSpPr>
              <a:spLocks noChangeArrowheads="1"/>
            </p:cNvSpPr>
            <p:nvPr/>
          </p:nvSpPr>
          <p:spPr bwMode="auto">
            <a:xfrm>
              <a:off x="1107698" y="4360125"/>
              <a:ext cx="120998" cy="122630"/>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09" name="Shape 116"/>
            <p:cNvSpPr>
              <a:spLocks noChangeArrowheads="1"/>
            </p:cNvSpPr>
            <p:nvPr/>
          </p:nvSpPr>
          <p:spPr bwMode="auto">
            <a:xfrm>
              <a:off x="1107698" y="4510551"/>
              <a:ext cx="120998" cy="122630"/>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0" name="Shape 117"/>
            <p:cNvSpPr>
              <a:spLocks noChangeArrowheads="1"/>
            </p:cNvSpPr>
            <p:nvPr/>
          </p:nvSpPr>
          <p:spPr bwMode="auto">
            <a:xfrm>
              <a:off x="1107698" y="4934033"/>
              <a:ext cx="120998"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1" name="Shape 118"/>
            <p:cNvSpPr>
              <a:spLocks noChangeArrowheads="1"/>
            </p:cNvSpPr>
            <p:nvPr/>
          </p:nvSpPr>
          <p:spPr bwMode="auto">
            <a:xfrm>
              <a:off x="1258127" y="267556"/>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2" name="Shape 119"/>
            <p:cNvSpPr>
              <a:spLocks noChangeArrowheads="1"/>
            </p:cNvSpPr>
            <p:nvPr/>
          </p:nvSpPr>
          <p:spPr bwMode="auto">
            <a:xfrm>
              <a:off x="1258127" y="568408"/>
              <a:ext cx="120998"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3" name="Shape 120"/>
            <p:cNvSpPr>
              <a:spLocks noChangeArrowheads="1"/>
            </p:cNvSpPr>
            <p:nvPr/>
          </p:nvSpPr>
          <p:spPr bwMode="auto">
            <a:xfrm>
              <a:off x="1258127" y="1049118"/>
              <a:ext cx="120998"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4" name="Shape 121"/>
            <p:cNvSpPr>
              <a:spLocks noChangeArrowheads="1"/>
            </p:cNvSpPr>
            <p:nvPr/>
          </p:nvSpPr>
          <p:spPr bwMode="auto">
            <a:xfrm>
              <a:off x="1258127" y="1199544"/>
              <a:ext cx="120998" cy="122629"/>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5" name="Shape 122"/>
            <p:cNvSpPr>
              <a:spLocks noChangeArrowheads="1"/>
            </p:cNvSpPr>
            <p:nvPr/>
          </p:nvSpPr>
          <p:spPr bwMode="auto">
            <a:xfrm>
              <a:off x="1258127" y="1500396"/>
              <a:ext cx="120998" cy="122629"/>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6" name="Shape 123"/>
            <p:cNvSpPr>
              <a:spLocks noChangeArrowheads="1"/>
            </p:cNvSpPr>
            <p:nvPr/>
          </p:nvSpPr>
          <p:spPr bwMode="auto">
            <a:xfrm>
              <a:off x="1258127" y="1650822"/>
              <a:ext cx="120998" cy="122629"/>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7" name="Shape 124"/>
            <p:cNvSpPr>
              <a:spLocks noChangeArrowheads="1"/>
            </p:cNvSpPr>
            <p:nvPr/>
          </p:nvSpPr>
          <p:spPr bwMode="auto">
            <a:xfrm>
              <a:off x="1258127" y="2224729"/>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8" name="Shape 125"/>
            <p:cNvSpPr>
              <a:spLocks noChangeArrowheads="1"/>
            </p:cNvSpPr>
            <p:nvPr/>
          </p:nvSpPr>
          <p:spPr bwMode="auto">
            <a:xfrm>
              <a:off x="1258127" y="2375155"/>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19" name="Shape 126"/>
            <p:cNvSpPr>
              <a:spLocks noChangeArrowheads="1"/>
            </p:cNvSpPr>
            <p:nvPr/>
          </p:nvSpPr>
          <p:spPr bwMode="auto">
            <a:xfrm>
              <a:off x="1258127" y="2676007"/>
              <a:ext cx="120998"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0" name="Shape 127"/>
            <p:cNvSpPr>
              <a:spLocks noChangeArrowheads="1"/>
            </p:cNvSpPr>
            <p:nvPr/>
          </p:nvSpPr>
          <p:spPr bwMode="auto">
            <a:xfrm>
              <a:off x="1258127" y="2826433"/>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1" name="Shape 128"/>
            <p:cNvSpPr>
              <a:spLocks noChangeArrowheads="1"/>
            </p:cNvSpPr>
            <p:nvPr/>
          </p:nvSpPr>
          <p:spPr bwMode="auto">
            <a:xfrm>
              <a:off x="1258127" y="3127285"/>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2" name="Shape 129"/>
            <p:cNvSpPr>
              <a:spLocks noChangeArrowheads="1"/>
            </p:cNvSpPr>
            <p:nvPr/>
          </p:nvSpPr>
          <p:spPr bwMode="auto">
            <a:xfrm>
              <a:off x="1258127" y="3277711"/>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3" name="Shape 130"/>
            <p:cNvSpPr>
              <a:spLocks noChangeArrowheads="1"/>
            </p:cNvSpPr>
            <p:nvPr/>
          </p:nvSpPr>
          <p:spPr bwMode="auto">
            <a:xfrm>
              <a:off x="1258127" y="3428137"/>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4" name="Shape 131"/>
            <p:cNvSpPr>
              <a:spLocks noChangeArrowheads="1"/>
            </p:cNvSpPr>
            <p:nvPr/>
          </p:nvSpPr>
          <p:spPr bwMode="auto">
            <a:xfrm>
              <a:off x="1258127" y="3578563"/>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5" name="Shape 132"/>
            <p:cNvSpPr>
              <a:spLocks noChangeArrowheads="1"/>
            </p:cNvSpPr>
            <p:nvPr/>
          </p:nvSpPr>
          <p:spPr bwMode="auto">
            <a:xfrm>
              <a:off x="1258127" y="4059273"/>
              <a:ext cx="120998" cy="122630"/>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6" name="Shape 133"/>
            <p:cNvSpPr>
              <a:spLocks noChangeArrowheads="1"/>
            </p:cNvSpPr>
            <p:nvPr/>
          </p:nvSpPr>
          <p:spPr bwMode="auto">
            <a:xfrm>
              <a:off x="1258127" y="4209699"/>
              <a:ext cx="120998" cy="122630"/>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7" name="Shape 134"/>
            <p:cNvSpPr>
              <a:spLocks noChangeArrowheads="1"/>
            </p:cNvSpPr>
            <p:nvPr/>
          </p:nvSpPr>
          <p:spPr bwMode="auto">
            <a:xfrm>
              <a:off x="1258127" y="4360125"/>
              <a:ext cx="120998"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8" name="Shape 135"/>
            <p:cNvSpPr>
              <a:spLocks noChangeArrowheads="1"/>
            </p:cNvSpPr>
            <p:nvPr/>
          </p:nvSpPr>
          <p:spPr bwMode="auto">
            <a:xfrm>
              <a:off x="1258127" y="4660977"/>
              <a:ext cx="120998"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29" name="Shape 136"/>
            <p:cNvSpPr>
              <a:spLocks noChangeArrowheads="1"/>
            </p:cNvSpPr>
            <p:nvPr/>
          </p:nvSpPr>
          <p:spPr bwMode="auto">
            <a:xfrm>
              <a:off x="1258127" y="4934033"/>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0" name="Shape 137"/>
            <p:cNvSpPr>
              <a:spLocks noChangeArrowheads="1"/>
            </p:cNvSpPr>
            <p:nvPr/>
          </p:nvSpPr>
          <p:spPr bwMode="auto">
            <a:xfrm>
              <a:off x="1258127" y="5385311"/>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1" name="Shape 138"/>
            <p:cNvSpPr>
              <a:spLocks noChangeArrowheads="1"/>
            </p:cNvSpPr>
            <p:nvPr/>
          </p:nvSpPr>
          <p:spPr bwMode="auto">
            <a:xfrm>
              <a:off x="1408557" y="267556"/>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2" name="Shape 139"/>
            <p:cNvSpPr>
              <a:spLocks noChangeArrowheads="1"/>
            </p:cNvSpPr>
            <p:nvPr/>
          </p:nvSpPr>
          <p:spPr bwMode="auto">
            <a:xfrm>
              <a:off x="1408557" y="568408"/>
              <a:ext cx="120998"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3" name="Shape 140"/>
            <p:cNvSpPr>
              <a:spLocks noChangeArrowheads="1"/>
            </p:cNvSpPr>
            <p:nvPr/>
          </p:nvSpPr>
          <p:spPr bwMode="auto">
            <a:xfrm>
              <a:off x="1408557" y="718834"/>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4" name="Shape 141"/>
            <p:cNvSpPr>
              <a:spLocks noChangeArrowheads="1"/>
            </p:cNvSpPr>
            <p:nvPr/>
          </p:nvSpPr>
          <p:spPr bwMode="auto">
            <a:xfrm>
              <a:off x="1408557" y="869260"/>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5" name="Shape 142"/>
            <p:cNvSpPr>
              <a:spLocks noChangeArrowheads="1"/>
            </p:cNvSpPr>
            <p:nvPr/>
          </p:nvSpPr>
          <p:spPr bwMode="auto">
            <a:xfrm>
              <a:off x="1408557" y="1049118"/>
              <a:ext cx="120998" cy="122629"/>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6" name="Shape 143"/>
            <p:cNvSpPr>
              <a:spLocks noChangeArrowheads="1"/>
            </p:cNvSpPr>
            <p:nvPr/>
          </p:nvSpPr>
          <p:spPr bwMode="auto">
            <a:xfrm>
              <a:off x="1408557" y="1199544"/>
              <a:ext cx="120998" cy="122629"/>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7" name="Shape 144"/>
            <p:cNvSpPr>
              <a:spLocks noChangeArrowheads="1"/>
            </p:cNvSpPr>
            <p:nvPr/>
          </p:nvSpPr>
          <p:spPr bwMode="auto">
            <a:xfrm>
              <a:off x="1408557" y="1349970"/>
              <a:ext cx="120998" cy="122629"/>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8" name="Shape 145"/>
            <p:cNvSpPr>
              <a:spLocks noChangeArrowheads="1"/>
            </p:cNvSpPr>
            <p:nvPr/>
          </p:nvSpPr>
          <p:spPr bwMode="auto">
            <a:xfrm>
              <a:off x="1408557" y="1500396"/>
              <a:ext cx="120998" cy="122629"/>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39" name="Shape 146"/>
            <p:cNvSpPr>
              <a:spLocks noChangeArrowheads="1"/>
            </p:cNvSpPr>
            <p:nvPr/>
          </p:nvSpPr>
          <p:spPr bwMode="auto">
            <a:xfrm>
              <a:off x="1408557" y="1650822"/>
              <a:ext cx="120998" cy="122629"/>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0" name="Shape 147"/>
            <p:cNvSpPr>
              <a:spLocks noChangeArrowheads="1"/>
            </p:cNvSpPr>
            <p:nvPr/>
          </p:nvSpPr>
          <p:spPr bwMode="auto">
            <a:xfrm>
              <a:off x="1408557" y="1773451"/>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1" name="Shape 148"/>
            <p:cNvSpPr>
              <a:spLocks noChangeArrowheads="1"/>
            </p:cNvSpPr>
            <p:nvPr/>
          </p:nvSpPr>
          <p:spPr bwMode="auto">
            <a:xfrm>
              <a:off x="1408557" y="1923877"/>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2" name="Shape 149"/>
            <p:cNvSpPr>
              <a:spLocks noChangeArrowheads="1"/>
            </p:cNvSpPr>
            <p:nvPr/>
          </p:nvSpPr>
          <p:spPr bwMode="auto">
            <a:xfrm>
              <a:off x="1408557" y="2074303"/>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3" name="Shape 150"/>
            <p:cNvSpPr>
              <a:spLocks noChangeArrowheads="1"/>
            </p:cNvSpPr>
            <p:nvPr/>
          </p:nvSpPr>
          <p:spPr bwMode="auto">
            <a:xfrm>
              <a:off x="1408557" y="2224729"/>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4" name="Shape 151"/>
            <p:cNvSpPr>
              <a:spLocks noChangeArrowheads="1"/>
            </p:cNvSpPr>
            <p:nvPr/>
          </p:nvSpPr>
          <p:spPr bwMode="auto">
            <a:xfrm>
              <a:off x="1408557" y="2525581"/>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5" name="Shape 152"/>
            <p:cNvSpPr>
              <a:spLocks noChangeArrowheads="1"/>
            </p:cNvSpPr>
            <p:nvPr/>
          </p:nvSpPr>
          <p:spPr bwMode="auto">
            <a:xfrm>
              <a:off x="1408557" y="2676007"/>
              <a:ext cx="120998"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6" name="Shape 153"/>
            <p:cNvSpPr>
              <a:spLocks noChangeArrowheads="1"/>
            </p:cNvSpPr>
            <p:nvPr/>
          </p:nvSpPr>
          <p:spPr bwMode="auto">
            <a:xfrm>
              <a:off x="1408557" y="2976859"/>
              <a:ext cx="120998"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7" name="Shape 154"/>
            <p:cNvSpPr>
              <a:spLocks noChangeArrowheads="1"/>
            </p:cNvSpPr>
            <p:nvPr/>
          </p:nvSpPr>
          <p:spPr bwMode="auto">
            <a:xfrm>
              <a:off x="1408557" y="3127285"/>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8" name="Shape 155"/>
            <p:cNvSpPr>
              <a:spLocks noChangeArrowheads="1"/>
            </p:cNvSpPr>
            <p:nvPr/>
          </p:nvSpPr>
          <p:spPr bwMode="auto">
            <a:xfrm>
              <a:off x="1408557" y="3277711"/>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49" name="Shape 156"/>
            <p:cNvSpPr>
              <a:spLocks noChangeArrowheads="1"/>
            </p:cNvSpPr>
            <p:nvPr/>
          </p:nvSpPr>
          <p:spPr bwMode="auto">
            <a:xfrm>
              <a:off x="1408557" y="3428137"/>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0" name="Shape 157"/>
            <p:cNvSpPr>
              <a:spLocks noChangeArrowheads="1"/>
            </p:cNvSpPr>
            <p:nvPr/>
          </p:nvSpPr>
          <p:spPr bwMode="auto">
            <a:xfrm>
              <a:off x="1408557" y="3578563"/>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1" name="Shape 158"/>
            <p:cNvSpPr>
              <a:spLocks noChangeArrowheads="1"/>
            </p:cNvSpPr>
            <p:nvPr/>
          </p:nvSpPr>
          <p:spPr bwMode="auto">
            <a:xfrm>
              <a:off x="1408557" y="3728989"/>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2" name="Shape 159"/>
            <p:cNvSpPr>
              <a:spLocks noChangeArrowheads="1"/>
            </p:cNvSpPr>
            <p:nvPr/>
          </p:nvSpPr>
          <p:spPr bwMode="auto">
            <a:xfrm>
              <a:off x="1408557" y="3879415"/>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3" name="Shape 160"/>
            <p:cNvSpPr>
              <a:spLocks noChangeArrowheads="1"/>
            </p:cNvSpPr>
            <p:nvPr/>
          </p:nvSpPr>
          <p:spPr bwMode="auto">
            <a:xfrm>
              <a:off x="1408557" y="4059273"/>
              <a:ext cx="120998" cy="122630"/>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4" name="Shape 161"/>
            <p:cNvSpPr>
              <a:spLocks noChangeArrowheads="1"/>
            </p:cNvSpPr>
            <p:nvPr/>
          </p:nvSpPr>
          <p:spPr bwMode="auto">
            <a:xfrm>
              <a:off x="1408557" y="4360125"/>
              <a:ext cx="120998" cy="122630"/>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5" name="Shape 162"/>
            <p:cNvSpPr>
              <a:spLocks noChangeArrowheads="1"/>
            </p:cNvSpPr>
            <p:nvPr/>
          </p:nvSpPr>
          <p:spPr bwMode="auto">
            <a:xfrm>
              <a:off x="1408557" y="4510551"/>
              <a:ext cx="120998" cy="122630"/>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6" name="Shape 163"/>
            <p:cNvSpPr>
              <a:spLocks noChangeArrowheads="1"/>
            </p:cNvSpPr>
            <p:nvPr/>
          </p:nvSpPr>
          <p:spPr bwMode="auto">
            <a:xfrm>
              <a:off x="1408557" y="4660977"/>
              <a:ext cx="120998" cy="122630"/>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7" name="Shape 164"/>
            <p:cNvSpPr>
              <a:spLocks noChangeArrowheads="1"/>
            </p:cNvSpPr>
            <p:nvPr/>
          </p:nvSpPr>
          <p:spPr bwMode="auto">
            <a:xfrm>
              <a:off x="1408557" y="4783607"/>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8" name="Shape 165"/>
            <p:cNvSpPr>
              <a:spLocks noChangeArrowheads="1"/>
            </p:cNvSpPr>
            <p:nvPr/>
          </p:nvSpPr>
          <p:spPr bwMode="auto">
            <a:xfrm>
              <a:off x="1408557" y="4934033"/>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59" name="Shape 166"/>
            <p:cNvSpPr>
              <a:spLocks noChangeArrowheads="1"/>
            </p:cNvSpPr>
            <p:nvPr/>
          </p:nvSpPr>
          <p:spPr bwMode="auto">
            <a:xfrm>
              <a:off x="1408557" y="5084459"/>
              <a:ext cx="120998"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0" name="Shape 167"/>
            <p:cNvSpPr>
              <a:spLocks noChangeArrowheads="1"/>
            </p:cNvSpPr>
            <p:nvPr/>
          </p:nvSpPr>
          <p:spPr bwMode="auto">
            <a:xfrm>
              <a:off x="1408557" y="5234885"/>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1" name="Shape 168"/>
            <p:cNvSpPr>
              <a:spLocks noChangeArrowheads="1"/>
            </p:cNvSpPr>
            <p:nvPr/>
          </p:nvSpPr>
          <p:spPr bwMode="auto">
            <a:xfrm>
              <a:off x="1408557" y="5385311"/>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2" name="Shape 169"/>
            <p:cNvSpPr>
              <a:spLocks noChangeArrowheads="1"/>
            </p:cNvSpPr>
            <p:nvPr/>
          </p:nvSpPr>
          <p:spPr bwMode="auto">
            <a:xfrm>
              <a:off x="1558986" y="267556"/>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3" name="Shape 170"/>
            <p:cNvSpPr>
              <a:spLocks noChangeArrowheads="1"/>
            </p:cNvSpPr>
            <p:nvPr/>
          </p:nvSpPr>
          <p:spPr bwMode="auto">
            <a:xfrm>
              <a:off x="1558986" y="869260"/>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4" name="Shape 171"/>
            <p:cNvSpPr>
              <a:spLocks noChangeArrowheads="1"/>
            </p:cNvSpPr>
            <p:nvPr/>
          </p:nvSpPr>
          <p:spPr bwMode="auto">
            <a:xfrm>
              <a:off x="1558986" y="1049118"/>
              <a:ext cx="120998"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5" name="Shape 172"/>
            <p:cNvSpPr>
              <a:spLocks noChangeArrowheads="1"/>
            </p:cNvSpPr>
            <p:nvPr/>
          </p:nvSpPr>
          <p:spPr bwMode="auto">
            <a:xfrm>
              <a:off x="1558986" y="1500396"/>
              <a:ext cx="120998" cy="122629"/>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6" name="Shape 173"/>
            <p:cNvSpPr>
              <a:spLocks noChangeArrowheads="1"/>
            </p:cNvSpPr>
            <p:nvPr/>
          </p:nvSpPr>
          <p:spPr bwMode="auto">
            <a:xfrm>
              <a:off x="1558986" y="1773451"/>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7" name="Shape 174"/>
            <p:cNvSpPr>
              <a:spLocks noChangeArrowheads="1"/>
            </p:cNvSpPr>
            <p:nvPr/>
          </p:nvSpPr>
          <p:spPr bwMode="auto">
            <a:xfrm>
              <a:off x="1558986" y="2224729"/>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8" name="Shape 175"/>
            <p:cNvSpPr>
              <a:spLocks noChangeArrowheads="1"/>
            </p:cNvSpPr>
            <p:nvPr/>
          </p:nvSpPr>
          <p:spPr bwMode="auto">
            <a:xfrm>
              <a:off x="1558986" y="2525581"/>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69" name="Shape 176"/>
            <p:cNvSpPr>
              <a:spLocks noChangeArrowheads="1"/>
            </p:cNvSpPr>
            <p:nvPr/>
          </p:nvSpPr>
          <p:spPr bwMode="auto">
            <a:xfrm>
              <a:off x="1558986" y="2826433"/>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0" name="Shape 177"/>
            <p:cNvSpPr>
              <a:spLocks noChangeArrowheads="1"/>
            </p:cNvSpPr>
            <p:nvPr/>
          </p:nvSpPr>
          <p:spPr bwMode="auto">
            <a:xfrm>
              <a:off x="1558986" y="2976859"/>
              <a:ext cx="120998"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1" name="Shape 178"/>
            <p:cNvSpPr>
              <a:spLocks noChangeArrowheads="1"/>
            </p:cNvSpPr>
            <p:nvPr/>
          </p:nvSpPr>
          <p:spPr bwMode="auto">
            <a:xfrm>
              <a:off x="1558986" y="3277711"/>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2" name="Shape 179"/>
            <p:cNvSpPr>
              <a:spLocks noChangeArrowheads="1"/>
            </p:cNvSpPr>
            <p:nvPr/>
          </p:nvSpPr>
          <p:spPr bwMode="auto">
            <a:xfrm>
              <a:off x="1558986" y="3428137"/>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3" name="Shape 180"/>
            <p:cNvSpPr>
              <a:spLocks noChangeArrowheads="1"/>
            </p:cNvSpPr>
            <p:nvPr/>
          </p:nvSpPr>
          <p:spPr bwMode="auto">
            <a:xfrm>
              <a:off x="1558986" y="3728989"/>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4" name="Shape 181"/>
            <p:cNvSpPr>
              <a:spLocks noChangeArrowheads="1"/>
            </p:cNvSpPr>
            <p:nvPr/>
          </p:nvSpPr>
          <p:spPr bwMode="auto">
            <a:xfrm>
              <a:off x="1558986" y="3879415"/>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5" name="Shape 182"/>
            <p:cNvSpPr>
              <a:spLocks noChangeArrowheads="1"/>
            </p:cNvSpPr>
            <p:nvPr/>
          </p:nvSpPr>
          <p:spPr bwMode="auto">
            <a:xfrm>
              <a:off x="1558986" y="4209699"/>
              <a:ext cx="120998" cy="122630"/>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6" name="Shape 183"/>
            <p:cNvSpPr>
              <a:spLocks noChangeArrowheads="1"/>
            </p:cNvSpPr>
            <p:nvPr/>
          </p:nvSpPr>
          <p:spPr bwMode="auto">
            <a:xfrm>
              <a:off x="1558986" y="4360125"/>
              <a:ext cx="120998"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7" name="Shape 184"/>
            <p:cNvSpPr>
              <a:spLocks noChangeArrowheads="1"/>
            </p:cNvSpPr>
            <p:nvPr/>
          </p:nvSpPr>
          <p:spPr bwMode="auto">
            <a:xfrm>
              <a:off x="1558986" y="4510551"/>
              <a:ext cx="120998"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8" name="Shape 185"/>
            <p:cNvSpPr>
              <a:spLocks noChangeArrowheads="1"/>
            </p:cNvSpPr>
            <p:nvPr/>
          </p:nvSpPr>
          <p:spPr bwMode="auto">
            <a:xfrm>
              <a:off x="1558986" y="4660977"/>
              <a:ext cx="120998"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79" name="Shape 186"/>
            <p:cNvSpPr>
              <a:spLocks noChangeArrowheads="1"/>
            </p:cNvSpPr>
            <p:nvPr/>
          </p:nvSpPr>
          <p:spPr bwMode="auto">
            <a:xfrm>
              <a:off x="1558986" y="4934033"/>
              <a:ext cx="120998"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0" name="Shape 187"/>
            <p:cNvSpPr>
              <a:spLocks noChangeArrowheads="1"/>
            </p:cNvSpPr>
            <p:nvPr/>
          </p:nvSpPr>
          <p:spPr bwMode="auto">
            <a:xfrm>
              <a:off x="1558986" y="5234885"/>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1" name="Shape 188"/>
            <p:cNvSpPr>
              <a:spLocks noChangeArrowheads="1"/>
            </p:cNvSpPr>
            <p:nvPr/>
          </p:nvSpPr>
          <p:spPr bwMode="auto">
            <a:xfrm>
              <a:off x="1709415" y="267556"/>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2" name="Shape 189"/>
            <p:cNvSpPr>
              <a:spLocks noChangeArrowheads="1"/>
            </p:cNvSpPr>
            <p:nvPr/>
          </p:nvSpPr>
          <p:spPr bwMode="auto">
            <a:xfrm>
              <a:off x="1709415" y="869260"/>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3" name="Shape 190"/>
            <p:cNvSpPr>
              <a:spLocks noChangeArrowheads="1"/>
            </p:cNvSpPr>
            <p:nvPr/>
          </p:nvSpPr>
          <p:spPr bwMode="auto">
            <a:xfrm>
              <a:off x="1709415" y="1199544"/>
              <a:ext cx="120998" cy="122629"/>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4" name="Shape 191"/>
            <p:cNvSpPr>
              <a:spLocks noChangeArrowheads="1"/>
            </p:cNvSpPr>
            <p:nvPr/>
          </p:nvSpPr>
          <p:spPr bwMode="auto">
            <a:xfrm>
              <a:off x="1709415" y="1500396"/>
              <a:ext cx="120998" cy="122629"/>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5" name="Shape 192"/>
            <p:cNvSpPr>
              <a:spLocks noChangeArrowheads="1"/>
            </p:cNvSpPr>
            <p:nvPr/>
          </p:nvSpPr>
          <p:spPr bwMode="auto">
            <a:xfrm>
              <a:off x="1709415" y="1923877"/>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6" name="Shape 193"/>
            <p:cNvSpPr>
              <a:spLocks noChangeArrowheads="1"/>
            </p:cNvSpPr>
            <p:nvPr/>
          </p:nvSpPr>
          <p:spPr bwMode="auto">
            <a:xfrm>
              <a:off x="1709415" y="2525581"/>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7" name="Shape 194"/>
            <p:cNvSpPr>
              <a:spLocks noChangeArrowheads="1"/>
            </p:cNvSpPr>
            <p:nvPr/>
          </p:nvSpPr>
          <p:spPr bwMode="auto">
            <a:xfrm>
              <a:off x="1709415" y="2676007"/>
              <a:ext cx="120998"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8" name="Shape 195"/>
            <p:cNvSpPr>
              <a:spLocks noChangeArrowheads="1"/>
            </p:cNvSpPr>
            <p:nvPr/>
          </p:nvSpPr>
          <p:spPr bwMode="auto">
            <a:xfrm>
              <a:off x="1709415" y="3728989"/>
              <a:ext cx="120998"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89" name="Shape 196"/>
            <p:cNvSpPr>
              <a:spLocks noChangeArrowheads="1"/>
            </p:cNvSpPr>
            <p:nvPr/>
          </p:nvSpPr>
          <p:spPr bwMode="auto">
            <a:xfrm>
              <a:off x="1709415" y="4209699"/>
              <a:ext cx="120998" cy="122630"/>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0" name="Shape 197"/>
            <p:cNvSpPr>
              <a:spLocks noChangeArrowheads="1"/>
            </p:cNvSpPr>
            <p:nvPr/>
          </p:nvSpPr>
          <p:spPr bwMode="auto">
            <a:xfrm>
              <a:off x="1709415" y="4934033"/>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1" name="Shape 198"/>
            <p:cNvSpPr>
              <a:spLocks noChangeArrowheads="1"/>
            </p:cNvSpPr>
            <p:nvPr/>
          </p:nvSpPr>
          <p:spPr bwMode="auto">
            <a:xfrm>
              <a:off x="1709415" y="5385311"/>
              <a:ext cx="120998"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2" name="Shape 199"/>
            <p:cNvSpPr>
              <a:spLocks noChangeArrowheads="1"/>
            </p:cNvSpPr>
            <p:nvPr/>
          </p:nvSpPr>
          <p:spPr bwMode="auto">
            <a:xfrm>
              <a:off x="1889277" y="417982"/>
              <a:ext cx="122633"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3" name="Shape 200"/>
            <p:cNvSpPr>
              <a:spLocks noChangeArrowheads="1"/>
            </p:cNvSpPr>
            <p:nvPr/>
          </p:nvSpPr>
          <p:spPr bwMode="auto">
            <a:xfrm>
              <a:off x="1889277" y="869260"/>
              <a:ext cx="122633"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4" name="Shape 201"/>
            <p:cNvSpPr>
              <a:spLocks noChangeArrowheads="1"/>
            </p:cNvSpPr>
            <p:nvPr/>
          </p:nvSpPr>
          <p:spPr bwMode="auto">
            <a:xfrm>
              <a:off x="1889277" y="3428137"/>
              <a:ext cx="122633"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5" name="Shape 202"/>
            <p:cNvSpPr>
              <a:spLocks noChangeArrowheads="1"/>
            </p:cNvSpPr>
            <p:nvPr/>
          </p:nvSpPr>
          <p:spPr bwMode="auto">
            <a:xfrm>
              <a:off x="1889277" y="4660977"/>
              <a:ext cx="122633" cy="122630"/>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6" name="Shape 203"/>
            <p:cNvSpPr>
              <a:spLocks noChangeArrowheads="1"/>
            </p:cNvSpPr>
            <p:nvPr/>
          </p:nvSpPr>
          <p:spPr bwMode="auto">
            <a:xfrm>
              <a:off x="1889277" y="5234885"/>
              <a:ext cx="122633"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7" name="Shape 204"/>
            <p:cNvSpPr>
              <a:spLocks noChangeArrowheads="1"/>
            </p:cNvSpPr>
            <p:nvPr/>
          </p:nvSpPr>
          <p:spPr bwMode="auto">
            <a:xfrm>
              <a:off x="2039706" y="718834"/>
              <a:ext cx="122633"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8" name="Shape 205"/>
            <p:cNvSpPr>
              <a:spLocks noChangeArrowheads="1"/>
            </p:cNvSpPr>
            <p:nvPr/>
          </p:nvSpPr>
          <p:spPr bwMode="auto">
            <a:xfrm>
              <a:off x="2039706" y="1923877"/>
              <a:ext cx="122633"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199" name="Shape 206"/>
            <p:cNvSpPr>
              <a:spLocks noChangeArrowheads="1"/>
            </p:cNvSpPr>
            <p:nvPr/>
          </p:nvSpPr>
          <p:spPr bwMode="auto">
            <a:xfrm>
              <a:off x="2039706" y="2826433"/>
              <a:ext cx="122633"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0" name="Shape 207"/>
            <p:cNvSpPr>
              <a:spLocks noChangeArrowheads="1"/>
            </p:cNvSpPr>
            <p:nvPr/>
          </p:nvSpPr>
          <p:spPr bwMode="auto">
            <a:xfrm>
              <a:off x="2190136" y="5084459"/>
              <a:ext cx="122633"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1" name="Shape 208"/>
            <p:cNvSpPr>
              <a:spLocks noChangeArrowheads="1"/>
            </p:cNvSpPr>
            <p:nvPr/>
          </p:nvSpPr>
          <p:spPr bwMode="auto">
            <a:xfrm>
              <a:off x="2340565" y="4783607"/>
              <a:ext cx="122633"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2" name="Shape 209"/>
            <p:cNvSpPr>
              <a:spLocks noChangeArrowheads="1"/>
            </p:cNvSpPr>
            <p:nvPr/>
          </p:nvSpPr>
          <p:spPr bwMode="auto">
            <a:xfrm>
              <a:off x="2613628" y="2676007"/>
              <a:ext cx="120998"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3" name="Shape 210"/>
            <p:cNvSpPr>
              <a:spLocks noChangeArrowheads="1"/>
            </p:cNvSpPr>
            <p:nvPr/>
          </p:nvSpPr>
          <p:spPr bwMode="auto">
            <a:xfrm>
              <a:off x="2613628" y="5234885"/>
              <a:ext cx="120998"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4" name="Shape 211"/>
            <p:cNvSpPr>
              <a:spLocks noChangeArrowheads="1"/>
            </p:cNvSpPr>
            <p:nvPr/>
          </p:nvSpPr>
          <p:spPr bwMode="auto">
            <a:xfrm>
              <a:off x="3215346" y="1019686"/>
              <a:ext cx="120998"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80BFB7"/>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grpSp>
      <p:grpSp>
        <p:nvGrpSpPr>
          <p:cNvPr id="205" name="Shape 212"/>
          <p:cNvGrpSpPr>
            <a:grpSpLocks/>
          </p:cNvGrpSpPr>
          <p:nvPr/>
        </p:nvGrpSpPr>
        <p:grpSpPr bwMode="auto">
          <a:xfrm rot="10800000">
            <a:off x="6400800" y="57150"/>
            <a:ext cx="2017713" cy="5086350"/>
            <a:chOff x="1588750" y="238125"/>
            <a:chExt cx="2078025" cy="5238750"/>
          </a:xfrm>
        </p:grpSpPr>
        <p:sp>
          <p:nvSpPr>
            <p:cNvPr id="206" name="Shape 213"/>
            <p:cNvSpPr>
              <a:spLocks noChangeArrowheads="1"/>
            </p:cNvSpPr>
            <p:nvPr/>
          </p:nvSpPr>
          <p:spPr bwMode="auto">
            <a:xfrm>
              <a:off x="1559321" y="1349970"/>
              <a:ext cx="120986"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7" name="Shape 214"/>
            <p:cNvSpPr>
              <a:spLocks noChangeArrowheads="1"/>
            </p:cNvSpPr>
            <p:nvPr/>
          </p:nvSpPr>
          <p:spPr bwMode="auto">
            <a:xfrm>
              <a:off x="1559321" y="1650822"/>
              <a:ext cx="120986" cy="122629"/>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8" name="Shape 215"/>
            <p:cNvSpPr>
              <a:spLocks noChangeArrowheads="1"/>
            </p:cNvSpPr>
            <p:nvPr/>
          </p:nvSpPr>
          <p:spPr bwMode="auto">
            <a:xfrm>
              <a:off x="1559321" y="2676007"/>
              <a:ext cx="12098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09" name="Shape 216"/>
            <p:cNvSpPr>
              <a:spLocks noChangeArrowheads="1"/>
            </p:cNvSpPr>
            <p:nvPr/>
          </p:nvSpPr>
          <p:spPr bwMode="auto">
            <a:xfrm>
              <a:off x="1559321" y="4059273"/>
              <a:ext cx="120986" cy="122630"/>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0" name="Shape 217"/>
            <p:cNvSpPr>
              <a:spLocks noChangeArrowheads="1"/>
            </p:cNvSpPr>
            <p:nvPr/>
          </p:nvSpPr>
          <p:spPr bwMode="auto">
            <a:xfrm>
              <a:off x="1559321" y="4783607"/>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1" name="Shape 218"/>
            <p:cNvSpPr>
              <a:spLocks noChangeArrowheads="1"/>
            </p:cNvSpPr>
            <p:nvPr/>
          </p:nvSpPr>
          <p:spPr bwMode="auto">
            <a:xfrm>
              <a:off x="1559321" y="5084459"/>
              <a:ext cx="12098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2" name="Shape 219"/>
            <p:cNvSpPr>
              <a:spLocks noChangeArrowheads="1"/>
            </p:cNvSpPr>
            <p:nvPr/>
          </p:nvSpPr>
          <p:spPr bwMode="auto">
            <a:xfrm>
              <a:off x="1709736" y="568408"/>
              <a:ext cx="120986"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3" name="Shape 220"/>
            <p:cNvSpPr>
              <a:spLocks noChangeArrowheads="1"/>
            </p:cNvSpPr>
            <p:nvPr/>
          </p:nvSpPr>
          <p:spPr bwMode="auto">
            <a:xfrm>
              <a:off x="1709736" y="1349970"/>
              <a:ext cx="120986" cy="122629"/>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4" name="Shape 221"/>
            <p:cNvSpPr>
              <a:spLocks noChangeArrowheads="1"/>
            </p:cNvSpPr>
            <p:nvPr/>
          </p:nvSpPr>
          <p:spPr bwMode="auto">
            <a:xfrm>
              <a:off x="1709736" y="2826433"/>
              <a:ext cx="120986"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5" name="Shape 222"/>
            <p:cNvSpPr>
              <a:spLocks noChangeArrowheads="1"/>
            </p:cNvSpPr>
            <p:nvPr/>
          </p:nvSpPr>
          <p:spPr bwMode="auto">
            <a:xfrm>
              <a:off x="1709736" y="3428137"/>
              <a:ext cx="120986"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6" name="Shape 223"/>
            <p:cNvSpPr>
              <a:spLocks noChangeArrowheads="1"/>
            </p:cNvSpPr>
            <p:nvPr/>
          </p:nvSpPr>
          <p:spPr bwMode="auto">
            <a:xfrm>
              <a:off x="1709736" y="3578563"/>
              <a:ext cx="120986"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7" name="Shape 224"/>
            <p:cNvSpPr>
              <a:spLocks noChangeArrowheads="1"/>
            </p:cNvSpPr>
            <p:nvPr/>
          </p:nvSpPr>
          <p:spPr bwMode="auto">
            <a:xfrm>
              <a:off x="1709736" y="4360125"/>
              <a:ext cx="120986" cy="122630"/>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8" name="Shape 225"/>
            <p:cNvSpPr>
              <a:spLocks noChangeArrowheads="1"/>
            </p:cNvSpPr>
            <p:nvPr/>
          </p:nvSpPr>
          <p:spPr bwMode="auto">
            <a:xfrm>
              <a:off x="1709736" y="5234885"/>
              <a:ext cx="120986"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19" name="Shape 226"/>
            <p:cNvSpPr>
              <a:spLocks noChangeArrowheads="1"/>
            </p:cNvSpPr>
            <p:nvPr/>
          </p:nvSpPr>
          <p:spPr bwMode="auto">
            <a:xfrm>
              <a:off x="1860152" y="267556"/>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0" name="Shape 227"/>
            <p:cNvSpPr>
              <a:spLocks noChangeArrowheads="1"/>
            </p:cNvSpPr>
            <p:nvPr/>
          </p:nvSpPr>
          <p:spPr bwMode="auto">
            <a:xfrm>
              <a:off x="1860152" y="1500396"/>
              <a:ext cx="120986" cy="122629"/>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1" name="Shape 228"/>
            <p:cNvSpPr>
              <a:spLocks noChangeArrowheads="1"/>
            </p:cNvSpPr>
            <p:nvPr/>
          </p:nvSpPr>
          <p:spPr bwMode="auto">
            <a:xfrm>
              <a:off x="1860152" y="1773451"/>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2" name="Shape 229"/>
            <p:cNvSpPr>
              <a:spLocks noChangeArrowheads="1"/>
            </p:cNvSpPr>
            <p:nvPr/>
          </p:nvSpPr>
          <p:spPr bwMode="auto">
            <a:xfrm>
              <a:off x="1860152" y="1923877"/>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3" name="Shape 230"/>
            <p:cNvSpPr>
              <a:spLocks noChangeArrowheads="1"/>
            </p:cNvSpPr>
            <p:nvPr/>
          </p:nvSpPr>
          <p:spPr bwMode="auto">
            <a:xfrm>
              <a:off x="1860152" y="2074303"/>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4" name="Shape 231"/>
            <p:cNvSpPr>
              <a:spLocks noChangeArrowheads="1"/>
            </p:cNvSpPr>
            <p:nvPr/>
          </p:nvSpPr>
          <p:spPr bwMode="auto">
            <a:xfrm>
              <a:off x="1860152" y="2224729"/>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5" name="Shape 232"/>
            <p:cNvSpPr>
              <a:spLocks noChangeArrowheads="1"/>
            </p:cNvSpPr>
            <p:nvPr/>
          </p:nvSpPr>
          <p:spPr bwMode="auto">
            <a:xfrm>
              <a:off x="1860152" y="237515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6" name="Shape 233"/>
            <p:cNvSpPr>
              <a:spLocks noChangeArrowheads="1"/>
            </p:cNvSpPr>
            <p:nvPr/>
          </p:nvSpPr>
          <p:spPr bwMode="auto">
            <a:xfrm>
              <a:off x="1860152" y="2525581"/>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7" name="Shape 234"/>
            <p:cNvSpPr>
              <a:spLocks noChangeArrowheads="1"/>
            </p:cNvSpPr>
            <p:nvPr/>
          </p:nvSpPr>
          <p:spPr bwMode="auto">
            <a:xfrm>
              <a:off x="1860152" y="2676007"/>
              <a:ext cx="120986"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8" name="Shape 235"/>
            <p:cNvSpPr>
              <a:spLocks noChangeArrowheads="1"/>
            </p:cNvSpPr>
            <p:nvPr/>
          </p:nvSpPr>
          <p:spPr bwMode="auto">
            <a:xfrm>
              <a:off x="1860152" y="2826433"/>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29" name="Shape 236"/>
            <p:cNvSpPr>
              <a:spLocks noChangeArrowheads="1"/>
            </p:cNvSpPr>
            <p:nvPr/>
          </p:nvSpPr>
          <p:spPr bwMode="auto">
            <a:xfrm>
              <a:off x="1860152" y="2976859"/>
              <a:ext cx="120986"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0" name="Shape 237"/>
            <p:cNvSpPr>
              <a:spLocks noChangeArrowheads="1"/>
            </p:cNvSpPr>
            <p:nvPr/>
          </p:nvSpPr>
          <p:spPr bwMode="auto">
            <a:xfrm>
              <a:off x="1860152" y="312728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1" name="Shape 238"/>
            <p:cNvSpPr>
              <a:spLocks noChangeArrowheads="1"/>
            </p:cNvSpPr>
            <p:nvPr/>
          </p:nvSpPr>
          <p:spPr bwMode="auto">
            <a:xfrm>
              <a:off x="1860152" y="387941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2" name="Shape 239"/>
            <p:cNvSpPr>
              <a:spLocks noChangeArrowheads="1"/>
            </p:cNvSpPr>
            <p:nvPr/>
          </p:nvSpPr>
          <p:spPr bwMode="auto">
            <a:xfrm>
              <a:off x="1860152" y="4059273"/>
              <a:ext cx="120986" cy="122630"/>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3" name="Shape 240"/>
            <p:cNvSpPr>
              <a:spLocks noChangeArrowheads="1"/>
            </p:cNvSpPr>
            <p:nvPr/>
          </p:nvSpPr>
          <p:spPr bwMode="auto">
            <a:xfrm>
              <a:off x="1860152" y="4209699"/>
              <a:ext cx="120986" cy="122630"/>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4" name="Shape 241"/>
            <p:cNvSpPr>
              <a:spLocks noChangeArrowheads="1"/>
            </p:cNvSpPr>
            <p:nvPr/>
          </p:nvSpPr>
          <p:spPr bwMode="auto">
            <a:xfrm>
              <a:off x="1860152" y="4360125"/>
              <a:ext cx="120986" cy="122630"/>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5" name="Shape 242"/>
            <p:cNvSpPr>
              <a:spLocks noChangeArrowheads="1"/>
            </p:cNvSpPr>
            <p:nvPr/>
          </p:nvSpPr>
          <p:spPr bwMode="auto">
            <a:xfrm>
              <a:off x="1860152" y="4510551"/>
              <a:ext cx="120986" cy="122630"/>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6" name="Shape 243"/>
            <p:cNvSpPr>
              <a:spLocks noChangeArrowheads="1"/>
            </p:cNvSpPr>
            <p:nvPr/>
          </p:nvSpPr>
          <p:spPr bwMode="auto">
            <a:xfrm>
              <a:off x="1860152" y="4783607"/>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7" name="Shape 244"/>
            <p:cNvSpPr>
              <a:spLocks noChangeArrowheads="1"/>
            </p:cNvSpPr>
            <p:nvPr/>
          </p:nvSpPr>
          <p:spPr bwMode="auto">
            <a:xfrm>
              <a:off x="1860152" y="4934033"/>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8" name="Shape 245"/>
            <p:cNvSpPr>
              <a:spLocks noChangeArrowheads="1"/>
            </p:cNvSpPr>
            <p:nvPr/>
          </p:nvSpPr>
          <p:spPr bwMode="auto">
            <a:xfrm>
              <a:off x="2010568" y="417982"/>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39" name="Shape 246"/>
            <p:cNvSpPr>
              <a:spLocks noChangeArrowheads="1"/>
            </p:cNvSpPr>
            <p:nvPr/>
          </p:nvSpPr>
          <p:spPr bwMode="auto">
            <a:xfrm>
              <a:off x="2010568" y="1199544"/>
              <a:ext cx="120986" cy="122629"/>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0" name="Shape 247"/>
            <p:cNvSpPr>
              <a:spLocks noChangeArrowheads="1"/>
            </p:cNvSpPr>
            <p:nvPr/>
          </p:nvSpPr>
          <p:spPr bwMode="auto">
            <a:xfrm>
              <a:off x="2010568" y="1349970"/>
              <a:ext cx="120986"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1" name="Shape 248"/>
            <p:cNvSpPr>
              <a:spLocks noChangeArrowheads="1"/>
            </p:cNvSpPr>
            <p:nvPr/>
          </p:nvSpPr>
          <p:spPr bwMode="auto">
            <a:xfrm>
              <a:off x="2010568" y="1500396"/>
              <a:ext cx="120986" cy="122629"/>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2" name="Shape 249"/>
            <p:cNvSpPr>
              <a:spLocks noChangeArrowheads="1"/>
            </p:cNvSpPr>
            <p:nvPr/>
          </p:nvSpPr>
          <p:spPr bwMode="auto">
            <a:xfrm>
              <a:off x="2010568" y="1773451"/>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3" name="Shape 250"/>
            <p:cNvSpPr>
              <a:spLocks noChangeArrowheads="1"/>
            </p:cNvSpPr>
            <p:nvPr/>
          </p:nvSpPr>
          <p:spPr bwMode="auto">
            <a:xfrm>
              <a:off x="2010568" y="2074303"/>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4" name="Shape 251"/>
            <p:cNvSpPr>
              <a:spLocks noChangeArrowheads="1"/>
            </p:cNvSpPr>
            <p:nvPr/>
          </p:nvSpPr>
          <p:spPr bwMode="auto">
            <a:xfrm>
              <a:off x="2010568" y="2676007"/>
              <a:ext cx="12098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5" name="Shape 252"/>
            <p:cNvSpPr>
              <a:spLocks noChangeArrowheads="1"/>
            </p:cNvSpPr>
            <p:nvPr/>
          </p:nvSpPr>
          <p:spPr bwMode="auto">
            <a:xfrm>
              <a:off x="2010568" y="2976859"/>
              <a:ext cx="12098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6" name="Shape 253"/>
            <p:cNvSpPr>
              <a:spLocks noChangeArrowheads="1"/>
            </p:cNvSpPr>
            <p:nvPr/>
          </p:nvSpPr>
          <p:spPr bwMode="auto">
            <a:xfrm>
              <a:off x="2010568" y="3127285"/>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7" name="Shape 254"/>
            <p:cNvSpPr>
              <a:spLocks noChangeArrowheads="1"/>
            </p:cNvSpPr>
            <p:nvPr/>
          </p:nvSpPr>
          <p:spPr bwMode="auto">
            <a:xfrm>
              <a:off x="2010568" y="3277711"/>
              <a:ext cx="12098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8" name="Shape 255"/>
            <p:cNvSpPr>
              <a:spLocks noChangeArrowheads="1"/>
            </p:cNvSpPr>
            <p:nvPr/>
          </p:nvSpPr>
          <p:spPr bwMode="auto">
            <a:xfrm>
              <a:off x="2010568" y="3578563"/>
              <a:ext cx="12098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49" name="Shape 256"/>
            <p:cNvSpPr>
              <a:spLocks noChangeArrowheads="1"/>
            </p:cNvSpPr>
            <p:nvPr/>
          </p:nvSpPr>
          <p:spPr bwMode="auto">
            <a:xfrm>
              <a:off x="2010568" y="3728989"/>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0" name="Shape 257"/>
            <p:cNvSpPr>
              <a:spLocks noChangeArrowheads="1"/>
            </p:cNvSpPr>
            <p:nvPr/>
          </p:nvSpPr>
          <p:spPr bwMode="auto">
            <a:xfrm>
              <a:off x="2010568" y="3879415"/>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1" name="Shape 258"/>
            <p:cNvSpPr>
              <a:spLocks noChangeArrowheads="1"/>
            </p:cNvSpPr>
            <p:nvPr/>
          </p:nvSpPr>
          <p:spPr bwMode="auto">
            <a:xfrm>
              <a:off x="2010568" y="4059273"/>
              <a:ext cx="120986" cy="122630"/>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2" name="Shape 259"/>
            <p:cNvSpPr>
              <a:spLocks noChangeArrowheads="1"/>
            </p:cNvSpPr>
            <p:nvPr/>
          </p:nvSpPr>
          <p:spPr bwMode="auto">
            <a:xfrm>
              <a:off x="2010568" y="4360125"/>
              <a:ext cx="120986"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3" name="Shape 260"/>
            <p:cNvSpPr>
              <a:spLocks noChangeArrowheads="1"/>
            </p:cNvSpPr>
            <p:nvPr/>
          </p:nvSpPr>
          <p:spPr bwMode="auto">
            <a:xfrm>
              <a:off x="2010568" y="4510551"/>
              <a:ext cx="120986"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4" name="Shape 261"/>
            <p:cNvSpPr>
              <a:spLocks noChangeArrowheads="1"/>
            </p:cNvSpPr>
            <p:nvPr/>
          </p:nvSpPr>
          <p:spPr bwMode="auto">
            <a:xfrm>
              <a:off x="2010568" y="4934033"/>
              <a:ext cx="12098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5" name="Shape 262"/>
            <p:cNvSpPr>
              <a:spLocks noChangeArrowheads="1"/>
            </p:cNvSpPr>
            <p:nvPr/>
          </p:nvSpPr>
          <p:spPr bwMode="auto">
            <a:xfrm>
              <a:off x="2010568" y="5084459"/>
              <a:ext cx="12098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6" name="Shape 263"/>
            <p:cNvSpPr>
              <a:spLocks noChangeArrowheads="1"/>
            </p:cNvSpPr>
            <p:nvPr/>
          </p:nvSpPr>
          <p:spPr bwMode="auto">
            <a:xfrm>
              <a:off x="2010568" y="5234885"/>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7" name="Shape 264"/>
            <p:cNvSpPr>
              <a:spLocks noChangeArrowheads="1"/>
            </p:cNvSpPr>
            <p:nvPr/>
          </p:nvSpPr>
          <p:spPr bwMode="auto">
            <a:xfrm>
              <a:off x="2160983" y="267556"/>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8" name="Shape 265"/>
            <p:cNvSpPr>
              <a:spLocks noChangeArrowheads="1"/>
            </p:cNvSpPr>
            <p:nvPr/>
          </p:nvSpPr>
          <p:spPr bwMode="auto">
            <a:xfrm>
              <a:off x="2160983" y="718834"/>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59" name="Shape 266"/>
            <p:cNvSpPr>
              <a:spLocks noChangeArrowheads="1"/>
            </p:cNvSpPr>
            <p:nvPr/>
          </p:nvSpPr>
          <p:spPr bwMode="auto">
            <a:xfrm>
              <a:off x="2160983" y="869260"/>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0" name="Shape 267"/>
            <p:cNvSpPr>
              <a:spLocks noChangeArrowheads="1"/>
            </p:cNvSpPr>
            <p:nvPr/>
          </p:nvSpPr>
          <p:spPr bwMode="auto">
            <a:xfrm>
              <a:off x="2160983" y="1199544"/>
              <a:ext cx="120986" cy="122629"/>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1" name="Shape 268"/>
            <p:cNvSpPr>
              <a:spLocks noChangeArrowheads="1"/>
            </p:cNvSpPr>
            <p:nvPr/>
          </p:nvSpPr>
          <p:spPr bwMode="auto">
            <a:xfrm>
              <a:off x="2160983" y="1349970"/>
              <a:ext cx="120986"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2" name="Shape 269"/>
            <p:cNvSpPr>
              <a:spLocks noChangeArrowheads="1"/>
            </p:cNvSpPr>
            <p:nvPr/>
          </p:nvSpPr>
          <p:spPr bwMode="auto">
            <a:xfrm>
              <a:off x="2160983" y="1650822"/>
              <a:ext cx="120986" cy="122629"/>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3" name="Shape 270"/>
            <p:cNvSpPr>
              <a:spLocks noChangeArrowheads="1"/>
            </p:cNvSpPr>
            <p:nvPr/>
          </p:nvSpPr>
          <p:spPr bwMode="auto">
            <a:xfrm>
              <a:off x="2160983" y="1773451"/>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4" name="Shape 271"/>
            <p:cNvSpPr>
              <a:spLocks noChangeArrowheads="1"/>
            </p:cNvSpPr>
            <p:nvPr/>
          </p:nvSpPr>
          <p:spPr bwMode="auto">
            <a:xfrm>
              <a:off x="2160983" y="1923877"/>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5" name="Shape 272"/>
            <p:cNvSpPr>
              <a:spLocks noChangeArrowheads="1"/>
            </p:cNvSpPr>
            <p:nvPr/>
          </p:nvSpPr>
          <p:spPr bwMode="auto">
            <a:xfrm>
              <a:off x="2160983" y="2074303"/>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6" name="Shape 273"/>
            <p:cNvSpPr>
              <a:spLocks noChangeArrowheads="1"/>
            </p:cNvSpPr>
            <p:nvPr/>
          </p:nvSpPr>
          <p:spPr bwMode="auto">
            <a:xfrm>
              <a:off x="2160983" y="2224729"/>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7" name="Shape 274"/>
            <p:cNvSpPr>
              <a:spLocks noChangeArrowheads="1"/>
            </p:cNvSpPr>
            <p:nvPr/>
          </p:nvSpPr>
          <p:spPr bwMode="auto">
            <a:xfrm>
              <a:off x="2160983" y="237515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8" name="Shape 275"/>
            <p:cNvSpPr>
              <a:spLocks noChangeArrowheads="1"/>
            </p:cNvSpPr>
            <p:nvPr/>
          </p:nvSpPr>
          <p:spPr bwMode="auto">
            <a:xfrm>
              <a:off x="2160983" y="2525581"/>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69" name="Shape 276"/>
            <p:cNvSpPr>
              <a:spLocks noChangeArrowheads="1"/>
            </p:cNvSpPr>
            <p:nvPr/>
          </p:nvSpPr>
          <p:spPr bwMode="auto">
            <a:xfrm>
              <a:off x="2160983" y="2826433"/>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0" name="Shape 277"/>
            <p:cNvSpPr>
              <a:spLocks noChangeArrowheads="1"/>
            </p:cNvSpPr>
            <p:nvPr/>
          </p:nvSpPr>
          <p:spPr bwMode="auto">
            <a:xfrm>
              <a:off x="2160983" y="312728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1" name="Shape 278"/>
            <p:cNvSpPr>
              <a:spLocks noChangeArrowheads="1"/>
            </p:cNvSpPr>
            <p:nvPr/>
          </p:nvSpPr>
          <p:spPr bwMode="auto">
            <a:xfrm>
              <a:off x="2160983" y="3277711"/>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2" name="Shape 279"/>
            <p:cNvSpPr>
              <a:spLocks noChangeArrowheads="1"/>
            </p:cNvSpPr>
            <p:nvPr/>
          </p:nvSpPr>
          <p:spPr bwMode="auto">
            <a:xfrm>
              <a:off x="2160983" y="3428137"/>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3" name="Shape 280"/>
            <p:cNvSpPr>
              <a:spLocks noChangeArrowheads="1"/>
            </p:cNvSpPr>
            <p:nvPr/>
          </p:nvSpPr>
          <p:spPr bwMode="auto">
            <a:xfrm>
              <a:off x="2160983" y="3578563"/>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4" name="Shape 281"/>
            <p:cNvSpPr>
              <a:spLocks noChangeArrowheads="1"/>
            </p:cNvSpPr>
            <p:nvPr/>
          </p:nvSpPr>
          <p:spPr bwMode="auto">
            <a:xfrm>
              <a:off x="2160983" y="3728989"/>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5" name="Shape 282"/>
            <p:cNvSpPr>
              <a:spLocks noChangeArrowheads="1"/>
            </p:cNvSpPr>
            <p:nvPr/>
          </p:nvSpPr>
          <p:spPr bwMode="auto">
            <a:xfrm>
              <a:off x="2160983" y="4059273"/>
              <a:ext cx="120986" cy="122630"/>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6" name="Shape 283"/>
            <p:cNvSpPr>
              <a:spLocks noChangeArrowheads="1"/>
            </p:cNvSpPr>
            <p:nvPr/>
          </p:nvSpPr>
          <p:spPr bwMode="auto">
            <a:xfrm>
              <a:off x="2160983" y="4209699"/>
              <a:ext cx="120986" cy="122630"/>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7" name="Shape 284"/>
            <p:cNvSpPr>
              <a:spLocks noChangeArrowheads="1"/>
            </p:cNvSpPr>
            <p:nvPr/>
          </p:nvSpPr>
          <p:spPr bwMode="auto">
            <a:xfrm>
              <a:off x="2160983" y="4510551"/>
              <a:ext cx="120986" cy="122630"/>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8" name="Shape 285"/>
            <p:cNvSpPr>
              <a:spLocks noChangeArrowheads="1"/>
            </p:cNvSpPr>
            <p:nvPr/>
          </p:nvSpPr>
          <p:spPr bwMode="auto">
            <a:xfrm>
              <a:off x="2160983" y="4660977"/>
              <a:ext cx="120986" cy="122630"/>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79" name="Shape 286"/>
            <p:cNvSpPr>
              <a:spLocks noChangeArrowheads="1"/>
            </p:cNvSpPr>
            <p:nvPr/>
          </p:nvSpPr>
          <p:spPr bwMode="auto">
            <a:xfrm>
              <a:off x="2160983" y="4783607"/>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0" name="Shape 287"/>
            <p:cNvSpPr>
              <a:spLocks noChangeArrowheads="1"/>
            </p:cNvSpPr>
            <p:nvPr/>
          </p:nvSpPr>
          <p:spPr bwMode="auto">
            <a:xfrm>
              <a:off x="2160983" y="523488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1" name="Shape 288"/>
            <p:cNvSpPr>
              <a:spLocks noChangeArrowheads="1"/>
            </p:cNvSpPr>
            <p:nvPr/>
          </p:nvSpPr>
          <p:spPr bwMode="auto">
            <a:xfrm>
              <a:off x="2160983" y="5385311"/>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2" name="Shape 289"/>
            <p:cNvSpPr>
              <a:spLocks noChangeArrowheads="1"/>
            </p:cNvSpPr>
            <p:nvPr/>
          </p:nvSpPr>
          <p:spPr bwMode="auto">
            <a:xfrm>
              <a:off x="2340828" y="568408"/>
              <a:ext cx="122622"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3" name="Shape 290"/>
            <p:cNvSpPr>
              <a:spLocks noChangeArrowheads="1"/>
            </p:cNvSpPr>
            <p:nvPr/>
          </p:nvSpPr>
          <p:spPr bwMode="auto">
            <a:xfrm>
              <a:off x="2340828" y="718834"/>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4" name="Shape 291"/>
            <p:cNvSpPr>
              <a:spLocks noChangeArrowheads="1"/>
            </p:cNvSpPr>
            <p:nvPr/>
          </p:nvSpPr>
          <p:spPr bwMode="auto">
            <a:xfrm>
              <a:off x="2340828" y="1049118"/>
              <a:ext cx="122622"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5" name="Shape 292"/>
            <p:cNvSpPr>
              <a:spLocks noChangeArrowheads="1"/>
            </p:cNvSpPr>
            <p:nvPr/>
          </p:nvSpPr>
          <p:spPr bwMode="auto">
            <a:xfrm>
              <a:off x="2340828" y="1349970"/>
              <a:ext cx="122622"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6" name="Shape 293"/>
            <p:cNvSpPr>
              <a:spLocks noChangeArrowheads="1"/>
            </p:cNvSpPr>
            <p:nvPr/>
          </p:nvSpPr>
          <p:spPr bwMode="auto">
            <a:xfrm>
              <a:off x="2340828" y="1500396"/>
              <a:ext cx="122622" cy="122629"/>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7" name="Shape 294"/>
            <p:cNvSpPr>
              <a:spLocks noChangeArrowheads="1"/>
            </p:cNvSpPr>
            <p:nvPr/>
          </p:nvSpPr>
          <p:spPr bwMode="auto">
            <a:xfrm>
              <a:off x="2340828" y="1650822"/>
              <a:ext cx="122622" cy="122629"/>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8" name="Shape 295"/>
            <p:cNvSpPr>
              <a:spLocks noChangeArrowheads="1"/>
            </p:cNvSpPr>
            <p:nvPr/>
          </p:nvSpPr>
          <p:spPr bwMode="auto">
            <a:xfrm>
              <a:off x="2340828" y="1773451"/>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89" name="Shape 296"/>
            <p:cNvSpPr>
              <a:spLocks noChangeArrowheads="1"/>
            </p:cNvSpPr>
            <p:nvPr/>
          </p:nvSpPr>
          <p:spPr bwMode="auto">
            <a:xfrm>
              <a:off x="2340828" y="2224729"/>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0" name="Shape 297"/>
            <p:cNvSpPr>
              <a:spLocks noChangeArrowheads="1"/>
            </p:cNvSpPr>
            <p:nvPr/>
          </p:nvSpPr>
          <p:spPr bwMode="auto">
            <a:xfrm>
              <a:off x="2340828" y="2375155"/>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1" name="Shape 298"/>
            <p:cNvSpPr>
              <a:spLocks noChangeArrowheads="1"/>
            </p:cNvSpPr>
            <p:nvPr/>
          </p:nvSpPr>
          <p:spPr bwMode="auto">
            <a:xfrm>
              <a:off x="2340828" y="2525581"/>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2" name="Shape 299"/>
            <p:cNvSpPr>
              <a:spLocks noChangeArrowheads="1"/>
            </p:cNvSpPr>
            <p:nvPr/>
          </p:nvSpPr>
          <p:spPr bwMode="auto">
            <a:xfrm>
              <a:off x="2340828" y="2676007"/>
              <a:ext cx="122622"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3" name="Shape 300"/>
            <p:cNvSpPr>
              <a:spLocks noChangeArrowheads="1"/>
            </p:cNvSpPr>
            <p:nvPr/>
          </p:nvSpPr>
          <p:spPr bwMode="auto">
            <a:xfrm>
              <a:off x="2340828" y="2826433"/>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4" name="Shape 301"/>
            <p:cNvSpPr>
              <a:spLocks noChangeArrowheads="1"/>
            </p:cNvSpPr>
            <p:nvPr/>
          </p:nvSpPr>
          <p:spPr bwMode="auto">
            <a:xfrm>
              <a:off x="2340828" y="2976859"/>
              <a:ext cx="122622"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5" name="Shape 302"/>
            <p:cNvSpPr>
              <a:spLocks noChangeArrowheads="1"/>
            </p:cNvSpPr>
            <p:nvPr/>
          </p:nvSpPr>
          <p:spPr bwMode="auto">
            <a:xfrm>
              <a:off x="2340828" y="3127285"/>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6" name="Shape 303"/>
            <p:cNvSpPr>
              <a:spLocks noChangeArrowheads="1"/>
            </p:cNvSpPr>
            <p:nvPr/>
          </p:nvSpPr>
          <p:spPr bwMode="auto">
            <a:xfrm>
              <a:off x="2340828" y="3277711"/>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7" name="Shape 304"/>
            <p:cNvSpPr>
              <a:spLocks noChangeArrowheads="1"/>
            </p:cNvSpPr>
            <p:nvPr/>
          </p:nvSpPr>
          <p:spPr bwMode="auto">
            <a:xfrm>
              <a:off x="2340828" y="3428137"/>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8" name="Shape 305"/>
            <p:cNvSpPr>
              <a:spLocks noChangeArrowheads="1"/>
            </p:cNvSpPr>
            <p:nvPr/>
          </p:nvSpPr>
          <p:spPr bwMode="auto">
            <a:xfrm>
              <a:off x="2340828" y="3578563"/>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299" name="Shape 306"/>
            <p:cNvSpPr>
              <a:spLocks noChangeArrowheads="1"/>
            </p:cNvSpPr>
            <p:nvPr/>
          </p:nvSpPr>
          <p:spPr bwMode="auto">
            <a:xfrm>
              <a:off x="2340828" y="3879415"/>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0" name="Shape 307"/>
            <p:cNvSpPr>
              <a:spLocks noChangeArrowheads="1"/>
            </p:cNvSpPr>
            <p:nvPr/>
          </p:nvSpPr>
          <p:spPr bwMode="auto">
            <a:xfrm>
              <a:off x="2340828" y="4209699"/>
              <a:ext cx="122622" cy="122630"/>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1" name="Shape 308"/>
            <p:cNvSpPr>
              <a:spLocks noChangeArrowheads="1"/>
            </p:cNvSpPr>
            <p:nvPr/>
          </p:nvSpPr>
          <p:spPr bwMode="auto">
            <a:xfrm>
              <a:off x="2340828" y="4360125"/>
              <a:ext cx="122622"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2" name="Shape 309"/>
            <p:cNvSpPr>
              <a:spLocks noChangeArrowheads="1"/>
            </p:cNvSpPr>
            <p:nvPr/>
          </p:nvSpPr>
          <p:spPr bwMode="auto">
            <a:xfrm>
              <a:off x="2340828" y="4510551"/>
              <a:ext cx="122622"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3" name="Shape 310"/>
            <p:cNvSpPr>
              <a:spLocks noChangeArrowheads="1"/>
            </p:cNvSpPr>
            <p:nvPr/>
          </p:nvSpPr>
          <p:spPr bwMode="auto">
            <a:xfrm>
              <a:off x="2340828" y="4660977"/>
              <a:ext cx="122622"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4" name="Shape 311"/>
            <p:cNvSpPr>
              <a:spLocks noChangeArrowheads="1"/>
            </p:cNvSpPr>
            <p:nvPr/>
          </p:nvSpPr>
          <p:spPr bwMode="auto">
            <a:xfrm>
              <a:off x="2340828" y="4934033"/>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5" name="Shape 312"/>
            <p:cNvSpPr>
              <a:spLocks noChangeArrowheads="1"/>
            </p:cNvSpPr>
            <p:nvPr/>
          </p:nvSpPr>
          <p:spPr bwMode="auto">
            <a:xfrm>
              <a:off x="2340828" y="5084459"/>
              <a:ext cx="122622"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6" name="Shape 313"/>
            <p:cNvSpPr>
              <a:spLocks noChangeArrowheads="1"/>
            </p:cNvSpPr>
            <p:nvPr/>
          </p:nvSpPr>
          <p:spPr bwMode="auto">
            <a:xfrm>
              <a:off x="2340828" y="5234885"/>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7" name="Shape 314"/>
            <p:cNvSpPr>
              <a:spLocks noChangeArrowheads="1"/>
            </p:cNvSpPr>
            <p:nvPr/>
          </p:nvSpPr>
          <p:spPr bwMode="auto">
            <a:xfrm>
              <a:off x="2340828" y="5385311"/>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8" name="Shape 315"/>
            <p:cNvSpPr>
              <a:spLocks noChangeArrowheads="1"/>
            </p:cNvSpPr>
            <p:nvPr/>
          </p:nvSpPr>
          <p:spPr bwMode="auto">
            <a:xfrm>
              <a:off x="2491244" y="417982"/>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09" name="Shape 316"/>
            <p:cNvSpPr>
              <a:spLocks noChangeArrowheads="1"/>
            </p:cNvSpPr>
            <p:nvPr/>
          </p:nvSpPr>
          <p:spPr bwMode="auto">
            <a:xfrm>
              <a:off x="2491244" y="718834"/>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0" name="Shape 317"/>
            <p:cNvSpPr>
              <a:spLocks noChangeArrowheads="1"/>
            </p:cNvSpPr>
            <p:nvPr/>
          </p:nvSpPr>
          <p:spPr bwMode="auto">
            <a:xfrm>
              <a:off x="2491244" y="869260"/>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1" name="Shape 318"/>
            <p:cNvSpPr>
              <a:spLocks noChangeArrowheads="1"/>
            </p:cNvSpPr>
            <p:nvPr/>
          </p:nvSpPr>
          <p:spPr bwMode="auto">
            <a:xfrm>
              <a:off x="2491244" y="1049118"/>
              <a:ext cx="122622" cy="122629"/>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2" name="Shape 319"/>
            <p:cNvSpPr>
              <a:spLocks noChangeArrowheads="1"/>
            </p:cNvSpPr>
            <p:nvPr/>
          </p:nvSpPr>
          <p:spPr bwMode="auto">
            <a:xfrm>
              <a:off x="2491244" y="1199544"/>
              <a:ext cx="122622" cy="122629"/>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3" name="Shape 320"/>
            <p:cNvSpPr>
              <a:spLocks noChangeArrowheads="1"/>
            </p:cNvSpPr>
            <p:nvPr/>
          </p:nvSpPr>
          <p:spPr bwMode="auto">
            <a:xfrm>
              <a:off x="2491244" y="1500396"/>
              <a:ext cx="122622" cy="122629"/>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4" name="Shape 321"/>
            <p:cNvSpPr>
              <a:spLocks noChangeArrowheads="1"/>
            </p:cNvSpPr>
            <p:nvPr/>
          </p:nvSpPr>
          <p:spPr bwMode="auto">
            <a:xfrm>
              <a:off x="2491244" y="1773451"/>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5" name="Shape 322"/>
            <p:cNvSpPr>
              <a:spLocks noChangeArrowheads="1"/>
            </p:cNvSpPr>
            <p:nvPr/>
          </p:nvSpPr>
          <p:spPr bwMode="auto">
            <a:xfrm>
              <a:off x="2491244" y="1923877"/>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6" name="Shape 323"/>
            <p:cNvSpPr>
              <a:spLocks noChangeArrowheads="1"/>
            </p:cNvSpPr>
            <p:nvPr/>
          </p:nvSpPr>
          <p:spPr bwMode="auto">
            <a:xfrm>
              <a:off x="2491244" y="2074303"/>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7" name="Shape 324"/>
            <p:cNvSpPr>
              <a:spLocks noChangeArrowheads="1"/>
            </p:cNvSpPr>
            <p:nvPr/>
          </p:nvSpPr>
          <p:spPr bwMode="auto">
            <a:xfrm>
              <a:off x="2491244" y="2375155"/>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8" name="Shape 325"/>
            <p:cNvSpPr>
              <a:spLocks noChangeArrowheads="1"/>
            </p:cNvSpPr>
            <p:nvPr/>
          </p:nvSpPr>
          <p:spPr bwMode="auto">
            <a:xfrm>
              <a:off x="2491244" y="2525581"/>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19" name="Shape 326"/>
            <p:cNvSpPr>
              <a:spLocks noChangeArrowheads="1"/>
            </p:cNvSpPr>
            <p:nvPr/>
          </p:nvSpPr>
          <p:spPr bwMode="auto">
            <a:xfrm>
              <a:off x="2491244" y="2676007"/>
              <a:ext cx="122622"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0" name="Shape 327"/>
            <p:cNvSpPr>
              <a:spLocks noChangeArrowheads="1"/>
            </p:cNvSpPr>
            <p:nvPr/>
          </p:nvSpPr>
          <p:spPr bwMode="auto">
            <a:xfrm>
              <a:off x="2491244" y="2826433"/>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1" name="Shape 328"/>
            <p:cNvSpPr>
              <a:spLocks noChangeArrowheads="1"/>
            </p:cNvSpPr>
            <p:nvPr/>
          </p:nvSpPr>
          <p:spPr bwMode="auto">
            <a:xfrm>
              <a:off x="2491244" y="2976859"/>
              <a:ext cx="122622"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2" name="Shape 329"/>
            <p:cNvSpPr>
              <a:spLocks noChangeArrowheads="1"/>
            </p:cNvSpPr>
            <p:nvPr/>
          </p:nvSpPr>
          <p:spPr bwMode="auto">
            <a:xfrm>
              <a:off x="2491244" y="3127285"/>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3" name="Shape 330"/>
            <p:cNvSpPr>
              <a:spLocks noChangeArrowheads="1"/>
            </p:cNvSpPr>
            <p:nvPr/>
          </p:nvSpPr>
          <p:spPr bwMode="auto">
            <a:xfrm>
              <a:off x="2491244" y="3277711"/>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4" name="Shape 331"/>
            <p:cNvSpPr>
              <a:spLocks noChangeArrowheads="1"/>
            </p:cNvSpPr>
            <p:nvPr/>
          </p:nvSpPr>
          <p:spPr bwMode="auto">
            <a:xfrm>
              <a:off x="2491244" y="3578563"/>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5" name="Shape 332"/>
            <p:cNvSpPr>
              <a:spLocks noChangeArrowheads="1"/>
            </p:cNvSpPr>
            <p:nvPr/>
          </p:nvSpPr>
          <p:spPr bwMode="auto">
            <a:xfrm>
              <a:off x="2491244" y="3879415"/>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6" name="Shape 333"/>
            <p:cNvSpPr>
              <a:spLocks noChangeArrowheads="1"/>
            </p:cNvSpPr>
            <p:nvPr/>
          </p:nvSpPr>
          <p:spPr bwMode="auto">
            <a:xfrm>
              <a:off x="2491244" y="4059273"/>
              <a:ext cx="122622" cy="122630"/>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7" name="Shape 334"/>
            <p:cNvSpPr>
              <a:spLocks noChangeArrowheads="1"/>
            </p:cNvSpPr>
            <p:nvPr/>
          </p:nvSpPr>
          <p:spPr bwMode="auto">
            <a:xfrm>
              <a:off x="2491244" y="4209699"/>
              <a:ext cx="122622" cy="122630"/>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8" name="Shape 335"/>
            <p:cNvSpPr>
              <a:spLocks noChangeArrowheads="1"/>
            </p:cNvSpPr>
            <p:nvPr/>
          </p:nvSpPr>
          <p:spPr bwMode="auto">
            <a:xfrm>
              <a:off x="2491244" y="4360125"/>
              <a:ext cx="122622" cy="122630"/>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29" name="Shape 336"/>
            <p:cNvSpPr>
              <a:spLocks noChangeArrowheads="1"/>
            </p:cNvSpPr>
            <p:nvPr/>
          </p:nvSpPr>
          <p:spPr bwMode="auto">
            <a:xfrm>
              <a:off x="2491244" y="4660977"/>
              <a:ext cx="122622" cy="122630"/>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0" name="Shape 337"/>
            <p:cNvSpPr>
              <a:spLocks noChangeArrowheads="1"/>
            </p:cNvSpPr>
            <p:nvPr/>
          </p:nvSpPr>
          <p:spPr bwMode="auto">
            <a:xfrm>
              <a:off x="2491244" y="4783607"/>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1" name="Shape 338"/>
            <p:cNvSpPr>
              <a:spLocks noChangeArrowheads="1"/>
            </p:cNvSpPr>
            <p:nvPr/>
          </p:nvSpPr>
          <p:spPr bwMode="auto">
            <a:xfrm>
              <a:off x="2491244" y="5084459"/>
              <a:ext cx="122622"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2" name="Shape 339"/>
            <p:cNvSpPr>
              <a:spLocks noChangeArrowheads="1"/>
            </p:cNvSpPr>
            <p:nvPr/>
          </p:nvSpPr>
          <p:spPr bwMode="auto">
            <a:xfrm>
              <a:off x="2491244" y="5385311"/>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3" name="Shape 340"/>
            <p:cNvSpPr>
              <a:spLocks noChangeArrowheads="1"/>
            </p:cNvSpPr>
            <p:nvPr/>
          </p:nvSpPr>
          <p:spPr bwMode="auto">
            <a:xfrm>
              <a:off x="2641659" y="568408"/>
              <a:ext cx="122622"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4" name="Shape 341"/>
            <p:cNvSpPr>
              <a:spLocks noChangeArrowheads="1"/>
            </p:cNvSpPr>
            <p:nvPr/>
          </p:nvSpPr>
          <p:spPr bwMode="auto">
            <a:xfrm>
              <a:off x="2641659" y="1049118"/>
              <a:ext cx="122622"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5" name="Shape 342"/>
            <p:cNvSpPr>
              <a:spLocks noChangeArrowheads="1"/>
            </p:cNvSpPr>
            <p:nvPr/>
          </p:nvSpPr>
          <p:spPr bwMode="auto">
            <a:xfrm>
              <a:off x="2641659" y="1199544"/>
              <a:ext cx="122622" cy="122629"/>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6" name="Shape 343"/>
            <p:cNvSpPr>
              <a:spLocks noChangeArrowheads="1"/>
            </p:cNvSpPr>
            <p:nvPr/>
          </p:nvSpPr>
          <p:spPr bwMode="auto">
            <a:xfrm>
              <a:off x="2641659" y="1349970"/>
              <a:ext cx="122622"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7" name="Shape 344"/>
            <p:cNvSpPr>
              <a:spLocks noChangeArrowheads="1"/>
            </p:cNvSpPr>
            <p:nvPr/>
          </p:nvSpPr>
          <p:spPr bwMode="auto">
            <a:xfrm>
              <a:off x="2641659" y="1650822"/>
              <a:ext cx="122622" cy="122629"/>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8" name="Shape 345"/>
            <p:cNvSpPr>
              <a:spLocks noChangeArrowheads="1"/>
            </p:cNvSpPr>
            <p:nvPr/>
          </p:nvSpPr>
          <p:spPr bwMode="auto">
            <a:xfrm>
              <a:off x="2641659" y="1923877"/>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39" name="Shape 346"/>
            <p:cNvSpPr>
              <a:spLocks noChangeArrowheads="1"/>
            </p:cNvSpPr>
            <p:nvPr/>
          </p:nvSpPr>
          <p:spPr bwMode="auto">
            <a:xfrm>
              <a:off x="2641659" y="2074303"/>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0" name="Shape 347"/>
            <p:cNvSpPr>
              <a:spLocks noChangeArrowheads="1"/>
            </p:cNvSpPr>
            <p:nvPr/>
          </p:nvSpPr>
          <p:spPr bwMode="auto">
            <a:xfrm>
              <a:off x="2641659" y="2224729"/>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1" name="Shape 348"/>
            <p:cNvSpPr>
              <a:spLocks noChangeArrowheads="1"/>
            </p:cNvSpPr>
            <p:nvPr/>
          </p:nvSpPr>
          <p:spPr bwMode="auto">
            <a:xfrm>
              <a:off x="2641659" y="2525581"/>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2" name="Shape 349"/>
            <p:cNvSpPr>
              <a:spLocks noChangeArrowheads="1"/>
            </p:cNvSpPr>
            <p:nvPr/>
          </p:nvSpPr>
          <p:spPr bwMode="auto">
            <a:xfrm>
              <a:off x="2641659" y="2826433"/>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3" name="Shape 350"/>
            <p:cNvSpPr>
              <a:spLocks noChangeArrowheads="1"/>
            </p:cNvSpPr>
            <p:nvPr/>
          </p:nvSpPr>
          <p:spPr bwMode="auto">
            <a:xfrm>
              <a:off x="2641659" y="3127285"/>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4" name="Shape 351"/>
            <p:cNvSpPr>
              <a:spLocks noChangeArrowheads="1"/>
            </p:cNvSpPr>
            <p:nvPr/>
          </p:nvSpPr>
          <p:spPr bwMode="auto">
            <a:xfrm>
              <a:off x="2641659" y="3428137"/>
              <a:ext cx="122622"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5" name="Shape 352"/>
            <p:cNvSpPr>
              <a:spLocks noChangeArrowheads="1"/>
            </p:cNvSpPr>
            <p:nvPr/>
          </p:nvSpPr>
          <p:spPr bwMode="auto">
            <a:xfrm>
              <a:off x="2641659" y="3578563"/>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6" name="Shape 353"/>
            <p:cNvSpPr>
              <a:spLocks noChangeArrowheads="1"/>
            </p:cNvSpPr>
            <p:nvPr/>
          </p:nvSpPr>
          <p:spPr bwMode="auto">
            <a:xfrm>
              <a:off x="2641659" y="4059273"/>
              <a:ext cx="122622" cy="122630"/>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7" name="Shape 354"/>
            <p:cNvSpPr>
              <a:spLocks noChangeArrowheads="1"/>
            </p:cNvSpPr>
            <p:nvPr/>
          </p:nvSpPr>
          <p:spPr bwMode="auto">
            <a:xfrm>
              <a:off x="2641659" y="4209699"/>
              <a:ext cx="122622" cy="122630"/>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8" name="Shape 355"/>
            <p:cNvSpPr>
              <a:spLocks noChangeArrowheads="1"/>
            </p:cNvSpPr>
            <p:nvPr/>
          </p:nvSpPr>
          <p:spPr bwMode="auto">
            <a:xfrm>
              <a:off x="2641659" y="4360125"/>
              <a:ext cx="122622"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49" name="Shape 356"/>
            <p:cNvSpPr>
              <a:spLocks noChangeArrowheads="1"/>
            </p:cNvSpPr>
            <p:nvPr/>
          </p:nvSpPr>
          <p:spPr bwMode="auto">
            <a:xfrm>
              <a:off x="2641659" y="4510551"/>
              <a:ext cx="122622"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0" name="Shape 357"/>
            <p:cNvSpPr>
              <a:spLocks noChangeArrowheads="1"/>
            </p:cNvSpPr>
            <p:nvPr/>
          </p:nvSpPr>
          <p:spPr bwMode="auto">
            <a:xfrm>
              <a:off x="2641659" y="4660977"/>
              <a:ext cx="122622"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1" name="Shape 358"/>
            <p:cNvSpPr>
              <a:spLocks noChangeArrowheads="1"/>
            </p:cNvSpPr>
            <p:nvPr/>
          </p:nvSpPr>
          <p:spPr bwMode="auto">
            <a:xfrm>
              <a:off x="2641659" y="4934033"/>
              <a:ext cx="122622"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2" name="Shape 359"/>
            <p:cNvSpPr>
              <a:spLocks noChangeArrowheads="1"/>
            </p:cNvSpPr>
            <p:nvPr/>
          </p:nvSpPr>
          <p:spPr bwMode="auto">
            <a:xfrm>
              <a:off x="2641659" y="5084459"/>
              <a:ext cx="122622"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3" name="Shape 360"/>
            <p:cNvSpPr>
              <a:spLocks noChangeArrowheads="1"/>
            </p:cNvSpPr>
            <p:nvPr/>
          </p:nvSpPr>
          <p:spPr bwMode="auto">
            <a:xfrm>
              <a:off x="2792075" y="267556"/>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4" name="Shape 361"/>
            <p:cNvSpPr>
              <a:spLocks noChangeArrowheads="1"/>
            </p:cNvSpPr>
            <p:nvPr/>
          </p:nvSpPr>
          <p:spPr bwMode="auto">
            <a:xfrm>
              <a:off x="2792075" y="718834"/>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5" name="Shape 362"/>
            <p:cNvSpPr>
              <a:spLocks noChangeArrowheads="1"/>
            </p:cNvSpPr>
            <p:nvPr/>
          </p:nvSpPr>
          <p:spPr bwMode="auto">
            <a:xfrm>
              <a:off x="2792075" y="1049118"/>
              <a:ext cx="122622" cy="122629"/>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6" name="Shape 363"/>
            <p:cNvSpPr>
              <a:spLocks noChangeArrowheads="1"/>
            </p:cNvSpPr>
            <p:nvPr/>
          </p:nvSpPr>
          <p:spPr bwMode="auto">
            <a:xfrm>
              <a:off x="2792075" y="1500396"/>
              <a:ext cx="122622" cy="122629"/>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7" name="Shape 364"/>
            <p:cNvSpPr>
              <a:spLocks noChangeArrowheads="1"/>
            </p:cNvSpPr>
            <p:nvPr/>
          </p:nvSpPr>
          <p:spPr bwMode="auto">
            <a:xfrm>
              <a:off x="2792075" y="1650822"/>
              <a:ext cx="122622" cy="122629"/>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8" name="Shape 365"/>
            <p:cNvSpPr>
              <a:spLocks noChangeArrowheads="1"/>
            </p:cNvSpPr>
            <p:nvPr/>
          </p:nvSpPr>
          <p:spPr bwMode="auto">
            <a:xfrm>
              <a:off x="2792075" y="2224729"/>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59" name="Shape 366"/>
            <p:cNvSpPr>
              <a:spLocks noChangeArrowheads="1"/>
            </p:cNvSpPr>
            <p:nvPr/>
          </p:nvSpPr>
          <p:spPr bwMode="auto">
            <a:xfrm>
              <a:off x="2792075" y="2375155"/>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0" name="Shape 367"/>
            <p:cNvSpPr>
              <a:spLocks noChangeArrowheads="1"/>
            </p:cNvSpPr>
            <p:nvPr/>
          </p:nvSpPr>
          <p:spPr bwMode="auto">
            <a:xfrm>
              <a:off x="2792075" y="2676007"/>
              <a:ext cx="122622"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1" name="Shape 368"/>
            <p:cNvSpPr>
              <a:spLocks noChangeArrowheads="1"/>
            </p:cNvSpPr>
            <p:nvPr/>
          </p:nvSpPr>
          <p:spPr bwMode="auto">
            <a:xfrm>
              <a:off x="2792075" y="2826433"/>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2" name="Shape 369"/>
            <p:cNvSpPr>
              <a:spLocks noChangeArrowheads="1"/>
            </p:cNvSpPr>
            <p:nvPr/>
          </p:nvSpPr>
          <p:spPr bwMode="auto">
            <a:xfrm>
              <a:off x="2792075" y="2976859"/>
              <a:ext cx="122622"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3" name="Shape 370"/>
            <p:cNvSpPr>
              <a:spLocks noChangeArrowheads="1"/>
            </p:cNvSpPr>
            <p:nvPr/>
          </p:nvSpPr>
          <p:spPr bwMode="auto">
            <a:xfrm>
              <a:off x="2792075" y="3127285"/>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4" name="Shape 371"/>
            <p:cNvSpPr>
              <a:spLocks noChangeArrowheads="1"/>
            </p:cNvSpPr>
            <p:nvPr/>
          </p:nvSpPr>
          <p:spPr bwMode="auto">
            <a:xfrm>
              <a:off x="2792075" y="3578563"/>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5" name="Shape 372"/>
            <p:cNvSpPr>
              <a:spLocks noChangeArrowheads="1"/>
            </p:cNvSpPr>
            <p:nvPr/>
          </p:nvSpPr>
          <p:spPr bwMode="auto">
            <a:xfrm>
              <a:off x="2792075" y="3728989"/>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6" name="Shape 373"/>
            <p:cNvSpPr>
              <a:spLocks noChangeArrowheads="1"/>
            </p:cNvSpPr>
            <p:nvPr/>
          </p:nvSpPr>
          <p:spPr bwMode="auto">
            <a:xfrm>
              <a:off x="2792075" y="3879415"/>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7" name="Shape 374"/>
            <p:cNvSpPr>
              <a:spLocks noChangeArrowheads="1"/>
            </p:cNvSpPr>
            <p:nvPr/>
          </p:nvSpPr>
          <p:spPr bwMode="auto">
            <a:xfrm>
              <a:off x="2792075" y="4209699"/>
              <a:ext cx="122622" cy="122630"/>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8" name="Shape 375"/>
            <p:cNvSpPr>
              <a:spLocks noChangeArrowheads="1"/>
            </p:cNvSpPr>
            <p:nvPr/>
          </p:nvSpPr>
          <p:spPr bwMode="auto">
            <a:xfrm>
              <a:off x="2792075" y="4934033"/>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69" name="Shape 376"/>
            <p:cNvSpPr>
              <a:spLocks noChangeArrowheads="1"/>
            </p:cNvSpPr>
            <p:nvPr/>
          </p:nvSpPr>
          <p:spPr bwMode="auto">
            <a:xfrm>
              <a:off x="2792075" y="5234885"/>
              <a:ext cx="122622"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0" name="Shape 377"/>
            <p:cNvSpPr>
              <a:spLocks noChangeArrowheads="1"/>
            </p:cNvSpPr>
            <p:nvPr/>
          </p:nvSpPr>
          <p:spPr bwMode="auto">
            <a:xfrm>
              <a:off x="2792075" y="5385311"/>
              <a:ext cx="122622"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1" name="Shape 378"/>
            <p:cNvSpPr>
              <a:spLocks noChangeArrowheads="1"/>
            </p:cNvSpPr>
            <p:nvPr/>
          </p:nvSpPr>
          <p:spPr bwMode="auto">
            <a:xfrm>
              <a:off x="2914697" y="417982"/>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2" name="Shape 379"/>
            <p:cNvSpPr>
              <a:spLocks noChangeArrowheads="1"/>
            </p:cNvSpPr>
            <p:nvPr/>
          </p:nvSpPr>
          <p:spPr bwMode="auto">
            <a:xfrm>
              <a:off x="2914697" y="568408"/>
              <a:ext cx="120986"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3" name="Shape 380"/>
            <p:cNvSpPr>
              <a:spLocks noChangeArrowheads="1"/>
            </p:cNvSpPr>
            <p:nvPr/>
          </p:nvSpPr>
          <p:spPr bwMode="auto">
            <a:xfrm>
              <a:off x="2914697" y="1049118"/>
              <a:ext cx="120986"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4" name="Shape 381"/>
            <p:cNvSpPr>
              <a:spLocks noChangeArrowheads="1"/>
            </p:cNvSpPr>
            <p:nvPr/>
          </p:nvSpPr>
          <p:spPr bwMode="auto">
            <a:xfrm>
              <a:off x="2914697" y="1349970"/>
              <a:ext cx="120986"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5" name="Shape 382"/>
            <p:cNvSpPr>
              <a:spLocks noChangeArrowheads="1"/>
            </p:cNvSpPr>
            <p:nvPr/>
          </p:nvSpPr>
          <p:spPr bwMode="auto">
            <a:xfrm>
              <a:off x="2914697" y="1650822"/>
              <a:ext cx="120986" cy="122629"/>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6" name="Shape 383"/>
            <p:cNvSpPr>
              <a:spLocks noChangeArrowheads="1"/>
            </p:cNvSpPr>
            <p:nvPr/>
          </p:nvSpPr>
          <p:spPr bwMode="auto">
            <a:xfrm>
              <a:off x="2914697" y="2074303"/>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7" name="Shape 384"/>
            <p:cNvSpPr>
              <a:spLocks noChangeArrowheads="1"/>
            </p:cNvSpPr>
            <p:nvPr/>
          </p:nvSpPr>
          <p:spPr bwMode="auto">
            <a:xfrm>
              <a:off x="2914697" y="237515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8" name="Shape 385"/>
            <p:cNvSpPr>
              <a:spLocks noChangeArrowheads="1"/>
            </p:cNvSpPr>
            <p:nvPr/>
          </p:nvSpPr>
          <p:spPr bwMode="auto">
            <a:xfrm>
              <a:off x="2914697" y="2826433"/>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79" name="Shape 386"/>
            <p:cNvSpPr>
              <a:spLocks noChangeArrowheads="1"/>
            </p:cNvSpPr>
            <p:nvPr/>
          </p:nvSpPr>
          <p:spPr bwMode="auto">
            <a:xfrm>
              <a:off x="2914697" y="312728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0" name="Shape 387"/>
            <p:cNvSpPr>
              <a:spLocks noChangeArrowheads="1"/>
            </p:cNvSpPr>
            <p:nvPr/>
          </p:nvSpPr>
          <p:spPr bwMode="auto">
            <a:xfrm>
              <a:off x="2914697" y="3277711"/>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1" name="Shape 388"/>
            <p:cNvSpPr>
              <a:spLocks noChangeArrowheads="1"/>
            </p:cNvSpPr>
            <p:nvPr/>
          </p:nvSpPr>
          <p:spPr bwMode="auto">
            <a:xfrm>
              <a:off x="2914697" y="3578563"/>
              <a:ext cx="12098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2" name="Shape 389"/>
            <p:cNvSpPr>
              <a:spLocks noChangeArrowheads="1"/>
            </p:cNvSpPr>
            <p:nvPr/>
          </p:nvSpPr>
          <p:spPr bwMode="auto">
            <a:xfrm>
              <a:off x="2914697" y="3728989"/>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3" name="Shape 390"/>
            <p:cNvSpPr>
              <a:spLocks noChangeArrowheads="1"/>
            </p:cNvSpPr>
            <p:nvPr/>
          </p:nvSpPr>
          <p:spPr bwMode="auto">
            <a:xfrm>
              <a:off x="2914697" y="387941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4" name="Shape 391"/>
            <p:cNvSpPr>
              <a:spLocks noChangeArrowheads="1"/>
            </p:cNvSpPr>
            <p:nvPr/>
          </p:nvSpPr>
          <p:spPr bwMode="auto">
            <a:xfrm>
              <a:off x="2914697" y="4209699"/>
              <a:ext cx="120986" cy="122630"/>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5" name="Shape 392"/>
            <p:cNvSpPr>
              <a:spLocks noChangeArrowheads="1"/>
            </p:cNvSpPr>
            <p:nvPr/>
          </p:nvSpPr>
          <p:spPr bwMode="auto">
            <a:xfrm>
              <a:off x="2914697" y="4360125"/>
              <a:ext cx="120986" cy="122630"/>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6" name="Shape 393"/>
            <p:cNvSpPr>
              <a:spLocks noChangeArrowheads="1"/>
            </p:cNvSpPr>
            <p:nvPr/>
          </p:nvSpPr>
          <p:spPr bwMode="auto">
            <a:xfrm>
              <a:off x="2914697" y="4783607"/>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7" name="Shape 394"/>
            <p:cNvSpPr>
              <a:spLocks noChangeArrowheads="1"/>
            </p:cNvSpPr>
            <p:nvPr/>
          </p:nvSpPr>
          <p:spPr bwMode="auto">
            <a:xfrm>
              <a:off x="2914697" y="5084459"/>
              <a:ext cx="120986"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8" name="Shape 395"/>
            <p:cNvSpPr>
              <a:spLocks noChangeArrowheads="1"/>
            </p:cNvSpPr>
            <p:nvPr/>
          </p:nvSpPr>
          <p:spPr bwMode="auto">
            <a:xfrm>
              <a:off x="2914697" y="523488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89" name="Shape 396"/>
            <p:cNvSpPr>
              <a:spLocks noChangeArrowheads="1"/>
            </p:cNvSpPr>
            <p:nvPr/>
          </p:nvSpPr>
          <p:spPr bwMode="auto">
            <a:xfrm>
              <a:off x="3065113" y="267556"/>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0" name="Shape 397"/>
            <p:cNvSpPr>
              <a:spLocks noChangeArrowheads="1"/>
            </p:cNvSpPr>
            <p:nvPr/>
          </p:nvSpPr>
          <p:spPr bwMode="auto">
            <a:xfrm>
              <a:off x="3065113" y="718834"/>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1" name="Shape 398"/>
            <p:cNvSpPr>
              <a:spLocks noChangeArrowheads="1"/>
            </p:cNvSpPr>
            <p:nvPr/>
          </p:nvSpPr>
          <p:spPr bwMode="auto">
            <a:xfrm>
              <a:off x="3065113" y="1199544"/>
              <a:ext cx="120986" cy="122629"/>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2" name="Shape 399"/>
            <p:cNvSpPr>
              <a:spLocks noChangeArrowheads="1"/>
            </p:cNvSpPr>
            <p:nvPr/>
          </p:nvSpPr>
          <p:spPr bwMode="auto">
            <a:xfrm>
              <a:off x="3065113" y="1773451"/>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3" name="Shape 400"/>
            <p:cNvSpPr>
              <a:spLocks noChangeArrowheads="1"/>
            </p:cNvSpPr>
            <p:nvPr/>
          </p:nvSpPr>
          <p:spPr bwMode="auto">
            <a:xfrm>
              <a:off x="3065113" y="2375155"/>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4" name="Shape 401"/>
            <p:cNvSpPr>
              <a:spLocks noChangeArrowheads="1"/>
            </p:cNvSpPr>
            <p:nvPr/>
          </p:nvSpPr>
          <p:spPr bwMode="auto">
            <a:xfrm>
              <a:off x="3065113" y="3127285"/>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5" name="Shape 402"/>
            <p:cNvSpPr>
              <a:spLocks noChangeArrowheads="1"/>
            </p:cNvSpPr>
            <p:nvPr/>
          </p:nvSpPr>
          <p:spPr bwMode="auto">
            <a:xfrm>
              <a:off x="3065113" y="4360125"/>
              <a:ext cx="120986"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6" name="Shape 403"/>
            <p:cNvSpPr>
              <a:spLocks noChangeArrowheads="1"/>
            </p:cNvSpPr>
            <p:nvPr/>
          </p:nvSpPr>
          <p:spPr bwMode="auto">
            <a:xfrm>
              <a:off x="3065113" y="4510551"/>
              <a:ext cx="120986"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7" name="Shape 404"/>
            <p:cNvSpPr>
              <a:spLocks noChangeArrowheads="1"/>
            </p:cNvSpPr>
            <p:nvPr/>
          </p:nvSpPr>
          <p:spPr bwMode="auto">
            <a:xfrm>
              <a:off x="3065113" y="5385311"/>
              <a:ext cx="12098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8" name="Shape 405"/>
            <p:cNvSpPr>
              <a:spLocks noChangeArrowheads="1"/>
            </p:cNvSpPr>
            <p:nvPr/>
          </p:nvSpPr>
          <p:spPr bwMode="auto">
            <a:xfrm>
              <a:off x="3215528" y="417982"/>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399" name="Shape 406"/>
            <p:cNvSpPr>
              <a:spLocks noChangeArrowheads="1"/>
            </p:cNvSpPr>
            <p:nvPr/>
          </p:nvSpPr>
          <p:spPr bwMode="auto">
            <a:xfrm>
              <a:off x="3215528" y="1349970"/>
              <a:ext cx="120986"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0" name="Shape 407"/>
            <p:cNvSpPr>
              <a:spLocks noChangeArrowheads="1"/>
            </p:cNvSpPr>
            <p:nvPr/>
          </p:nvSpPr>
          <p:spPr bwMode="auto">
            <a:xfrm>
              <a:off x="3215528" y="2074303"/>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1" name="Shape 408"/>
            <p:cNvSpPr>
              <a:spLocks noChangeArrowheads="1"/>
            </p:cNvSpPr>
            <p:nvPr/>
          </p:nvSpPr>
          <p:spPr bwMode="auto">
            <a:xfrm>
              <a:off x="3215528" y="2826433"/>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2" name="Shape 409"/>
            <p:cNvSpPr>
              <a:spLocks noChangeArrowheads="1"/>
            </p:cNvSpPr>
            <p:nvPr/>
          </p:nvSpPr>
          <p:spPr bwMode="auto">
            <a:xfrm>
              <a:off x="3215528" y="3728989"/>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3" name="Shape 410"/>
            <p:cNvSpPr>
              <a:spLocks noChangeArrowheads="1"/>
            </p:cNvSpPr>
            <p:nvPr/>
          </p:nvSpPr>
          <p:spPr bwMode="auto">
            <a:xfrm>
              <a:off x="3215528" y="4510551"/>
              <a:ext cx="120986" cy="122630"/>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4" name="Shape 411"/>
            <p:cNvSpPr>
              <a:spLocks noChangeArrowheads="1"/>
            </p:cNvSpPr>
            <p:nvPr/>
          </p:nvSpPr>
          <p:spPr bwMode="auto">
            <a:xfrm>
              <a:off x="3215528" y="4660977"/>
              <a:ext cx="120986" cy="122630"/>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5" name="Shape 412"/>
            <p:cNvSpPr>
              <a:spLocks noChangeArrowheads="1"/>
            </p:cNvSpPr>
            <p:nvPr/>
          </p:nvSpPr>
          <p:spPr bwMode="auto">
            <a:xfrm>
              <a:off x="3215528" y="5234885"/>
              <a:ext cx="120986"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6" name="Shape 413"/>
            <p:cNvSpPr>
              <a:spLocks noChangeArrowheads="1"/>
            </p:cNvSpPr>
            <p:nvPr/>
          </p:nvSpPr>
          <p:spPr bwMode="auto">
            <a:xfrm>
              <a:off x="3365944" y="267556"/>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7" name="Shape 414"/>
            <p:cNvSpPr>
              <a:spLocks noChangeArrowheads="1"/>
            </p:cNvSpPr>
            <p:nvPr/>
          </p:nvSpPr>
          <p:spPr bwMode="auto">
            <a:xfrm>
              <a:off x="3365944" y="1349970"/>
              <a:ext cx="120986"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8" name="Shape 415"/>
            <p:cNvSpPr>
              <a:spLocks noChangeArrowheads="1"/>
            </p:cNvSpPr>
            <p:nvPr/>
          </p:nvSpPr>
          <p:spPr bwMode="auto">
            <a:xfrm>
              <a:off x="3365944" y="3277711"/>
              <a:ext cx="12098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09" name="Shape 416"/>
            <p:cNvSpPr>
              <a:spLocks noChangeArrowheads="1"/>
            </p:cNvSpPr>
            <p:nvPr/>
          </p:nvSpPr>
          <p:spPr bwMode="auto">
            <a:xfrm>
              <a:off x="3365944" y="3879415"/>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0" name="Shape 417"/>
            <p:cNvSpPr>
              <a:spLocks noChangeArrowheads="1"/>
            </p:cNvSpPr>
            <p:nvPr/>
          </p:nvSpPr>
          <p:spPr bwMode="auto">
            <a:xfrm>
              <a:off x="3365944" y="4510551"/>
              <a:ext cx="120986"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1" name="Shape 418"/>
            <p:cNvSpPr>
              <a:spLocks noChangeArrowheads="1"/>
            </p:cNvSpPr>
            <p:nvPr/>
          </p:nvSpPr>
          <p:spPr bwMode="auto">
            <a:xfrm>
              <a:off x="3365944" y="5234885"/>
              <a:ext cx="12098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2" name="Shape 419"/>
            <p:cNvSpPr>
              <a:spLocks noChangeArrowheads="1"/>
            </p:cNvSpPr>
            <p:nvPr/>
          </p:nvSpPr>
          <p:spPr bwMode="auto">
            <a:xfrm>
              <a:off x="3516359" y="718834"/>
              <a:ext cx="120986"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3" name="Shape 420"/>
            <p:cNvSpPr>
              <a:spLocks noChangeArrowheads="1"/>
            </p:cNvSpPr>
            <p:nvPr/>
          </p:nvSpPr>
          <p:spPr bwMode="auto">
            <a:xfrm>
              <a:off x="3516359" y="1650822"/>
              <a:ext cx="120986" cy="122629"/>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4" name="Shape 421"/>
            <p:cNvSpPr>
              <a:spLocks noChangeArrowheads="1"/>
            </p:cNvSpPr>
            <p:nvPr/>
          </p:nvSpPr>
          <p:spPr bwMode="auto">
            <a:xfrm>
              <a:off x="3516359" y="2676007"/>
              <a:ext cx="120986"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1597F"/>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grpSp>
      <p:grpSp>
        <p:nvGrpSpPr>
          <p:cNvPr id="415" name="Shape 422"/>
          <p:cNvGrpSpPr>
            <a:grpSpLocks/>
          </p:cNvGrpSpPr>
          <p:nvPr/>
        </p:nvGrpSpPr>
        <p:grpSpPr bwMode="auto">
          <a:xfrm rot="10800000">
            <a:off x="6367463" y="28575"/>
            <a:ext cx="2309812" cy="5086350"/>
            <a:chOff x="1287725" y="238125"/>
            <a:chExt cx="2379050" cy="5238750"/>
          </a:xfrm>
        </p:grpSpPr>
        <p:sp>
          <p:nvSpPr>
            <p:cNvPr id="416" name="Shape 423"/>
            <p:cNvSpPr>
              <a:spLocks noChangeArrowheads="1"/>
            </p:cNvSpPr>
            <p:nvPr/>
          </p:nvSpPr>
          <p:spPr bwMode="auto">
            <a:xfrm>
              <a:off x="1258293" y="417982"/>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7" name="Shape 424"/>
            <p:cNvSpPr>
              <a:spLocks noChangeArrowheads="1"/>
            </p:cNvSpPr>
            <p:nvPr/>
          </p:nvSpPr>
          <p:spPr bwMode="auto">
            <a:xfrm>
              <a:off x="1258293" y="718834"/>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8" name="Shape 425"/>
            <p:cNvSpPr>
              <a:spLocks noChangeArrowheads="1"/>
            </p:cNvSpPr>
            <p:nvPr/>
          </p:nvSpPr>
          <p:spPr bwMode="auto">
            <a:xfrm>
              <a:off x="1258293" y="869260"/>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19" name="Shape 426"/>
            <p:cNvSpPr>
              <a:spLocks noChangeArrowheads="1"/>
            </p:cNvSpPr>
            <p:nvPr/>
          </p:nvSpPr>
          <p:spPr bwMode="auto">
            <a:xfrm>
              <a:off x="1258293" y="1349970"/>
              <a:ext cx="120996"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0" name="Shape 427"/>
            <p:cNvSpPr>
              <a:spLocks noChangeArrowheads="1"/>
            </p:cNvSpPr>
            <p:nvPr/>
          </p:nvSpPr>
          <p:spPr bwMode="auto">
            <a:xfrm>
              <a:off x="1258293" y="1773451"/>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1" name="Shape 428"/>
            <p:cNvSpPr>
              <a:spLocks noChangeArrowheads="1"/>
            </p:cNvSpPr>
            <p:nvPr/>
          </p:nvSpPr>
          <p:spPr bwMode="auto">
            <a:xfrm>
              <a:off x="1258293" y="1923877"/>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2" name="Shape 429"/>
            <p:cNvSpPr>
              <a:spLocks noChangeArrowheads="1"/>
            </p:cNvSpPr>
            <p:nvPr/>
          </p:nvSpPr>
          <p:spPr bwMode="auto">
            <a:xfrm>
              <a:off x="1258293" y="2074303"/>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3" name="Shape 430"/>
            <p:cNvSpPr>
              <a:spLocks noChangeArrowheads="1"/>
            </p:cNvSpPr>
            <p:nvPr/>
          </p:nvSpPr>
          <p:spPr bwMode="auto">
            <a:xfrm>
              <a:off x="1258293" y="2525581"/>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4" name="Shape 431"/>
            <p:cNvSpPr>
              <a:spLocks noChangeArrowheads="1"/>
            </p:cNvSpPr>
            <p:nvPr/>
          </p:nvSpPr>
          <p:spPr bwMode="auto">
            <a:xfrm>
              <a:off x="1258293" y="2976859"/>
              <a:ext cx="12099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5" name="Shape 432"/>
            <p:cNvSpPr>
              <a:spLocks noChangeArrowheads="1"/>
            </p:cNvSpPr>
            <p:nvPr/>
          </p:nvSpPr>
          <p:spPr bwMode="auto">
            <a:xfrm>
              <a:off x="1258293" y="3728989"/>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6" name="Shape 433"/>
            <p:cNvSpPr>
              <a:spLocks noChangeArrowheads="1"/>
            </p:cNvSpPr>
            <p:nvPr/>
          </p:nvSpPr>
          <p:spPr bwMode="auto">
            <a:xfrm>
              <a:off x="1258293" y="3879415"/>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7" name="Shape 434"/>
            <p:cNvSpPr>
              <a:spLocks noChangeArrowheads="1"/>
            </p:cNvSpPr>
            <p:nvPr/>
          </p:nvSpPr>
          <p:spPr bwMode="auto">
            <a:xfrm>
              <a:off x="1258293" y="4510551"/>
              <a:ext cx="120996" cy="122630"/>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8" name="Shape 435"/>
            <p:cNvSpPr>
              <a:spLocks noChangeArrowheads="1"/>
            </p:cNvSpPr>
            <p:nvPr/>
          </p:nvSpPr>
          <p:spPr bwMode="auto">
            <a:xfrm>
              <a:off x="1258293" y="4783607"/>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29" name="Shape 436"/>
            <p:cNvSpPr>
              <a:spLocks noChangeArrowheads="1"/>
            </p:cNvSpPr>
            <p:nvPr/>
          </p:nvSpPr>
          <p:spPr bwMode="auto">
            <a:xfrm>
              <a:off x="1258293" y="5084459"/>
              <a:ext cx="12099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0" name="Shape 437"/>
            <p:cNvSpPr>
              <a:spLocks noChangeArrowheads="1"/>
            </p:cNvSpPr>
            <p:nvPr/>
          </p:nvSpPr>
          <p:spPr bwMode="auto">
            <a:xfrm>
              <a:off x="1258293" y="5234885"/>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1" name="Shape 438"/>
            <p:cNvSpPr>
              <a:spLocks noChangeArrowheads="1"/>
            </p:cNvSpPr>
            <p:nvPr/>
          </p:nvSpPr>
          <p:spPr bwMode="auto">
            <a:xfrm>
              <a:off x="1408721" y="417982"/>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2" name="Shape 439"/>
            <p:cNvSpPr>
              <a:spLocks noChangeArrowheads="1"/>
            </p:cNvSpPr>
            <p:nvPr/>
          </p:nvSpPr>
          <p:spPr bwMode="auto">
            <a:xfrm>
              <a:off x="1408721" y="2375155"/>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3" name="Shape 440"/>
            <p:cNvSpPr>
              <a:spLocks noChangeArrowheads="1"/>
            </p:cNvSpPr>
            <p:nvPr/>
          </p:nvSpPr>
          <p:spPr bwMode="auto">
            <a:xfrm>
              <a:off x="1408721" y="2826433"/>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4" name="Shape 441"/>
            <p:cNvSpPr>
              <a:spLocks noChangeArrowheads="1"/>
            </p:cNvSpPr>
            <p:nvPr/>
          </p:nvSpPr>
          <p:spPr bwMode="auto">
            <a:xfrm>
              <a:off x="1408721" y="4209699"/>
              <a:ext cx="120996" cy="122630"/>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5" name="Shape 442"/>
            <p:cNvSpPr>
              <a:spLocks noChangeArrowheads="1"/>
            </p:cNvSpPr>
            <p:nvPr/>
          </p:nvSpPr>
          <p:spPr bwMode="auto">
            <a:xfrm>
              <a:off x="1559149" y="417982"/>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6" name="Shape 443"/>
            <p:cNvSpPr>
              <a:spLocks noChangeArrowheads="1"/>
            </p:cNvSpPr>
            <p:nvPr/>
          </p:nvSpPr>
          <p:spPr bwMode="auto">
            <a:xfrm>
              <a:off x="1559149" y="568408"/>
              <a:ext cx="12099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7" name="Shape 444"/>
            <p:cNvSpPr>
              <a:spLocks noChangeArrowheads="1"/>
            </p:cNvSpPr>
            <p:nvPr/>
          </p:nvSpPr>
          <p:spPr bwMode="auto">
            <a:xfrm>
              <a:off x="1559149" y="718834"/>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8" name="Shape 445"/>
            <p:cNvSpPr>
              <a:spLocks noChangeArrowheads="1"/>
            </p:cNvSpPr>
            <p:nvPr/>
          </p:nvSpPr>
          <p:spPr bwMode="auto">
            <a:xfrm>
              <a:off x="1559149" y="1199544"/>
              <a:ext cx="120996" cy="122629"/>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39" name="Shape 446"/>
            <p:cNvSpPr>
              <a:spLocks noChangeArrowheads="1"/>
            </p:cNvSpPr>
            <p:nvPr/>
          </p:nvSpPr>
          <p:spPr bwMode="auto">
            <a:xfrm>
              <a:off x="1559149" y="1923877"/>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0" name="Shape 447"/>
            <p:cNvSpPr>
              <a:spLocks noChangeArrowheads="1"/>
            </p:cNvSpPr>
            <p:nvPr/>
          </p:nvSpPr>
          <p:spPr bwMode="auto">
            <a:xfrm>
              <a:off x="1559149" y="2074303"/>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1" name="Shape 448"/>
            <p:cNvSpPr>
              <a:spLocks noChangeArrowheads="1"/>
            </p:cNvSpPr>
            <p:nvPr/>
          </p:nvSpPr>
          <p:spPr bwMode="auto">
            <a:xfrm>
              <a:off x="1559149" y="2375155"/>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2" name="Shape 449"/>
            <p:cNvSpPr>
              <a:spLocks noChangeArrowheads="1"/>
            </p:cNvSpPr>
            <p:nvPr/>
          </p:nvSpPr>
          <p:spPr bwMode="auto">
            <a:xfrm>
              <a:off x="1559149" y="3127285"/>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3" name="Shape 450"/>
            <p:cNvSpPr>
              <a:spLocks noChangeArrowheads="1"/>
            </p:cNvSpPr>
            <p:nvPr/>
          </p:nvSpPr>
          <p:spPr bwMode="auto">
            <a:xfrm>
              <a:off x="1559149" y="3578563"/>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4" name="Shape 451"/>
            <p:cNvSpPr>
              <a:spLocks noChangeArrowheads="1"/>
            </p:cNvSpPr>
            <p:nvPr/>
          </p:nvSpPr>
          <p:spPr bwMode="auto">
            <a:xfrm>
              <a:off x="1559149" y="5385311"/>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5" name="Shape 452"/>
            <p:cNvSpPr>
              <a:spLocks noChangeArrowheads="1"/>
            </p:cNvSpPr>
            <p:nvPr/>
          </p:nvSpPr>
          <p:spPr bwMode="auto">
            <a:xfrm>
              <a:off x="1709577" y="417982"/>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6" name="Shape 453"/>
            <p:cNvSpPr>
              <a:spLocks noChangeArrowheads="1"/>
            </p:cNvSpPr>
            <p:nvPr/>
          </p:nvSpPr>
          <p:spPr bwMode="auto">
            <a:xfrm>
              <a:off x="1709577" y="718834"/>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7" name="Shape 454"/>
            <p:cNvSpPr>
              <a:spLocks noChangeArrowheads="1"/>
            </p:cNvSpPr>
            <p:nvPr/>
          </p:nvSpPr>
          <p:spPr bwMode="auto">
            <a:xfrm>
              <a:off x="1709577" y="1049118"/>
              <a:ext cx="120996" cy="122629"/>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8" name="Shape 455"/>
            <p:cNvSpPr>
              <a:spLocks noChangeArrowheads="1"/>
            </p:cNvSpPr>
            <p:nvPr/>
          </p:nvSpPr>
          <p:spPr bwMode="auto">
            <a:xfrm>
              <a:off x="1709577" y="1650822"/>
              <a:ext cx="120996" cy="122629"/>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49" name="Shape 456"/>
            <p:cNvSpPr>
              <a:spLocks noChangeArrowheads="1"/>
            </p:cNvSpPr>
            <p:nvPr/>
          </p:nvSpPr>
          <p:spPr bwMode="auto">
            <a:xfrm>
              <a:off x="1709577" y="1773451"/>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0" name="Shape 457"/>
            <p:cNvSpPr>
              <a:spLocks noChangeArrowheads="1"/>
            </p:cNvSpPr>
            <p:nvPr/>
          </p:nvSpPr>
          <p:spPr bwMode="auto">
            <a:xfrm>
              <a:off x="1709577" y="2074303"/>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1" name="Shape 458"/>
            <p:cNvSpPr>
              <a:spLocks noChangeArrowheads="1"/>
            </p:cNvSpPr>
            <p:nvPr/>
          </p:nvSpPr>
          <p:spPr bwMode="auto">
            <a:xfrm>
              <a:off x="1709577" y="2224729"/>
              <a:ext cx="120996"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2" name="Shape 459"/>
            <p:cNvSpPr>
              <a:spLocks noChangeArrowheads="1"/>
            </p:cNvSpPr>
            <p:nvPr/>
          </p:nvSpPr>
          <p:spPr bwMode="auto">
            <a:xfrm>
              <a:off x="1709577" y="2375155"/>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3" name="Shape 460"/>
            <p:cNvSpPr>
              <a:spLocks noChangeArrowheads="1"/>
            </p:cNvSpPr>
            <p:nvPr/>
          </p:nvSpPr>
          <p:spPr bwMode="auto">
            <a:xfrm>
              <a:off x="1709577" y="2976859"/>
              <a:ext cx="120996"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4" name="Shape 461"/>
            <p:cNvSpPr>
              <a:spLocks noChangeArrowheads="1"/>
            </p:cNvSpPr>
            <p:nvPr/>
          </p:nvSpPr>
          <p:spPr bwMode="auto">
            <a:xfrm>
              <a:off x="1709577" y="3127285"/>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5" name="Shape 462"/>
            <p:cNvSpPr>
              <a:spLocks noChangeArrowheads="1"/>
            </p:cNvSpPr>
            <p:nvPr/>
          </p:nvSpPr>
          <p:spPr bwMode="auto">
            <a:xfrm>
              <a:off x="1709577" y="3277711"/>
              <a:ext cx="120996"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6" name="Shape 463"/>
            <p:cNvSpPr>
              <a:spLocks noChangeArrowheads="1"/>
            </p:cNvSpPr>
            <p:nvPr/>
          </p:nvSpPr>
          <p:spPr bwMode="auto">
            <a:xfrm>
              <a:off x="1709577" y="3879415"/>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7" name="Shape 464"/>
            <p:cNvSpPr>
              <a:spLocks noChangeArrowheads="1"/>
            </p:cNvSpPr>
            <p:nvPr/>
          </p:nvSpPr>
          <p:spPr bwMode="auto">
            <a:xfrm>
              <a:off x="1709577" y="4059273"/>
              <a:ext cx="120996" cy="122630"/>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8" name="Shape 465"/>
            <p:cNvSpPr>
              <a:spLocks noChangeArrowheads="1"/>
            </p:cNvSpPr>
            <p:nvPr/>
          </p:nvSpPr>
          <p:spPr bwMode="auto">
            <a:xfrm>
              <a:off x="1709577" y="4510551"/>
              <a:ext cx="120996" cy="122630"/>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59" name="Shape 466"/>
            <p:cNvSpPr>
              <a:spLocks noChangeArrowheads="1"/>
            </p:cNvSpPr>
            <p:nvPr/>
          </p:nvSpPr>
          <p:spPr bwMode="auto">
            <a:xfrm>
              <a:off x="1709577" y="4660977"/>
              <a:ext cx="120996" cy="122630"/>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0" name="Shape 467"/>
            <p:cNvSpPr>
              <a:spLocks noChangeArrowheads="1"/>
            </p:cNvSpPr>
            <p:nvPr/>
          </p:nvSpPr>
          <p:spPr bwMode="auto">
            <a:xfrm>
              <a:off x="1709577" y="4783607"/>
              <a:ext cx="120996"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1" name="Shape 468"/>
            <p:cNvSpPr>
              <a:spLocks noChangeArrowheads="1"/>
            </p:cNvSpPr>
            <p:nvPr/>
          </p:nvSpPr>
          <p:spPr bwMode="auto">
            <a:xfrm>
              <a:off x="1709577" y="5084459"/>
              <a:ext cx="120996" cy="120995"/>
            </a:xfrm>
            <a:custGeom>
              <a:avLst/>
              <a:gdLst>
                <a:gd name="T0" fmla="*/ 0 w 4856"/>
                <a:gd name="T1" fmla="*/ 0 h 4857"/>
                <a:gd name="T2" fmla="*/ 4856 w 4856"/>
                <a:gd name="T3" fmla="*/ 4857 h 4857"/>
              </a:gdLst>
              <a:ahLst/>
              <a:cxnLst/>
              <a:rect l="T0" t="T1" r="T2" b="T3"/>
              <a:pathLst>
                <a:path w="4856"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2" name="Shape 469"/>
            <p:cNvSpPr>
              <a:spLocks noChangeArrowheads="1"/>
            </p:cNvSpPr>
            <p:nvPr/>
          </p:nvSpPr>
          <p:spPr bwMode="auto">
            <a:xfrm>
              <a:off x="1860005" y="568408"/>
              <a:ext cx="120996"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3" name="Shape 470"/>
            <p:cNvSpPr>
              <a:spLocks noChangeArrowheads="1"/>
            </p:cNvSpPr>
            <p:nvPr/>
          </p:nvSpPr>
          <p:spPr bwMode="auto">
            <a:xfrm>
              <a:off x="1860005" y="718834"/>
              <a:ext cx="12099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4" name="Shape 471"/>
            <p:cNvSpPr>
              <a:spLocks noChangeArrowheads="1"/>
            </p:cNvSpPr>
            <p:nvPr/>
          </p:nvSpPr>
          <p:spPr bwMode="auto">
            <a:xfrm>
              <a:off x="1860005" y="1049118"/>
              <a:ext cx="120996"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5" name="Shape 472"/>
            <p:cNvSpPr>
              <a:spLocks noChangeArrowheads="1"/>
            </p:cNvSpPr>
            <p:nvPr/>
          </p:nvSpPr>
          <p:spPr bwMode="auto">
            <a:xfrm>
              <a:off x="1860005" y="1199544"/>
              <a:ext cx="120996" cy="122629"/>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6" name="Shape 473"/>
            <p:cNvSpPr>
              <a:spLocks noChangeArrowheads="1"/>
            </p:cNvSpPr>
            <p:nvPr/>
          </p:nvSpPr>
          <p:spPr bwMode="auto">
            <a:xfrm>
              <a:off x="1860005" y="1349970"/>
              <a:ext cx="120996"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7" name="Shape 474"/>
            <p:cNvSpPr>
              <a:spLocks noChangeArrowheads="1"/>
            </p:cNvSpPr>
            <p:nvPr/>
          </p:nvSpPr>
          <p:spPr bwMode="auto">
            <a:xfrm>
              <a:off x="1860005" y="1650822"/>
              <a:ext cx="120996" cy="122629"/>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8" name="Shape 475"/>
            <p:cNvSpPr>
              <a:spLocks noChangeArrowheads="1"/>
            </p:cNvSpPr>
            <p:nvPr/>
          </p:nvSpPr>
          <p:spPr bwMode="auto">
            <a:xfrm>
              <a:off x="1860005" y="3277711"/>
              <a:ext cx="12099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69" name="Shape 476"/>
            <p:cNvSpPr>
              <a:spLocks noChangeArrowheads="1"/>
            </p:cNvSpPr>
            <p:nvPr/>
          </p:nvSpPr>
          <p:spPr bwMode="auto">
            <a:xfrm>
              <a:off x="1860005" y="3578563"/>
              <a:ext cx="12099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0" name="Shape 477"/>
            <p:cNvSpPr>
              <a:spLocks noChangeArrowheads="1"/>
            </p:cNvSpPr>
            <p:nvPr/>
          </p:nvSpPr>
          <p:spPr bwMode="auto">
            <a:xfrm>
              <a:off x="1860005" y="3728989"/>
              <a:ext cx="120996" cy="120995"/>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1" name="Shape 478"/>
            <p:cNvSpPr>
              <a:spLocks noChangeArrowheads="1"/>
            </p:cNvSpPr>
            <p:nvPr/>
          </p:nvSpPr>
          <p:spPr bwMode="auto">
            <a:xfrm>
              <a:off x="1860005" y="5084459"/>
              <a:ext cx="120996"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2" name="Shape 479"/>
            <p:cNvSpPr>
              <a:spLocks noChangeArrowheads="1"/>
            </p:cNvSpPr>
            <p:nvPr/>
          </p:nvSpPr>
          <p:spPr bwMode="auto">
            <a:xfrm>
              <a:off x="1860005" y="5385311"/>
              <a:ext cx="120996"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3" name="Shape 480"/>
            <p:cNvSpPr>
              <a:spLocks noChangeArrowheads="1"/>
            </p:cNvSpPr>
            <p:nvPr/>
          </p:nvSpPr>
          <p:spPr bwMode="auto">
            <a:xfrm>
              <a:off x="2010433" y="267556"/>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4" name="Shape 481"/>
            <p:cNvSpPr>
              <a:spLocks noChangeArrowheads="1"/>
            </p:cNvSpPr>
            <p:nvPr/>
          </p:nvSpPr>
          <p:spPr bwMode="auto">
            <a:xfrm>
              <a:off x="2010433" y="568408"/>
              <a:ext cx="12099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5" name="Shape 482"/>
            <p:cNvSpPr>
              <a:spLocks noChangeArrowheads="1"/>
            </p:cNvSpPr>
            <p:nvPr/>
          </p:nvSpPr>
          <p:spPr bwMode="auto">
            <a:xfrm>
              <a:off x="2010433" y="869260"/>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6" name="Shape 483"/>
            <p:cNvSpPr>
              <a:spLocks noChangeArrowheads="1"/>
            </p:cNvSpPr>
            <p:nvPr/>
          </p:nvSpPr>
          <p:spPr bwMode="auto">
            <a:xfrm>
              <a:off x="2010433" y="1049118"/>
              <a:ext cx="120996" cy="122629"/>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7" name="Shape 484"/>
            <p:cNvSpPr>
              <a:spLocks noChangeArrowheads="1"/>
            </p:cNvSpPr>
            <p:nvPr/>
          </p:nvSpPr>
          <p:spPr bwMode="auto">
            <a:xfrm>
              <a:off x="2010433" y="1650822"/>
              <a:ext cx="120996" cy="122629"/>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8" name="Shape 485"/>
            <p:cNvSpPr>
              <a:spLocks noChangeArrowheads="1"/>
            </p:cNvSpPr>
            <p:nvPr/>
          </p:nvSpPr>
          <p:spPr bwMode="auto">
            <a:xfrm>
              <a:off x="2010433" y="2224729"/>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79" name="Shape 486"/>
            <p:cNvSpPr>
              <a:spLocks noChangeArrowheads="1"/>
            </p:cNvSpPr>
            <p:nvPr/>
          </p:nvSpPr>
          <p:spPr bwMode="auto">
            <a:xfrm>
              <a:off x="2010433" y="2375155"/>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0" name="Shape 487"/>
            <p:cNvSpPr>
              <a:spLocks noChangeArrowheads="1"/>
            </p:cNvSpPr>
            <p:nvPr/>
          </p:nvSpPr>
          <p:spPr bwMode="auto">
            <a:xfrm>
              <a:off x="2010433" y="2525581"/>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1" name="Shape 488"/>
            <p:cNvSpPr>
              <a:spLocks noChangeArrowheads="1"/>
            </p:cNvSpPr>
            <p:nvPr/>
          </p:nvSpPr>
          <p:spPr bwMode="auto">
            <a:xfrm>
              <a:off x="2010433" y="3428137"/>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2" name="Shape 489"/>
            <p:cNvSpPr>
              <a:spLocks noChangeArrowheads="1"/>
            </p:cNvSpPr>
            <p:nvPr/>
          </p:nvSpPr>
          <p:spPr bwMode="auto">
            <a:xfrm>
              <a:off x="2010433" y="4209699"/>
              <a:ext cx="120996" cy="122630"/>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3" name="Shape 490"/>
            <p:cNvSpPr>
              <a:spLocks noChangeArrowheads="1"/>
            </p:cNvSpPr>
            <p:nvPr/>
          </p:nvSpPr>
          <p:spPr bwMode="auto">
            <a:xfrm>
              <a:off x="2010433" y="4660977"/>
              <a:ext cx="120996" cy="122630"/>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4" name="Shape 491"/>
            <p:cNvSpPr>
              <a:spLocks noChangeArrowheads="1"/>
            </p:cNvSpPr>
            <p:nvPr/>
          </p:nvSpPr>
          <p:spPr bwMode="auto">
            <a:xfrm>
              <a:off x="2010433" y="4783607"/>
              <a:ext cx="120996"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5" name="Shape 492"/>
            <p:cNvSpPr>
              <a:spLocks noChangeArrowheads="1"/>
            </p:cNvSpPr>
            <p:nvPr/>
          </p:nvSpPr>
          <p:spPr bwMode="auto">
            <a:xfrm>
              <a:off x="2010433" y="5385311"/>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6" name="Shape 493"/>
            <p:cNvSpPr>
              <a:spLocks noChangeArrowheads="1"/>
            </p:cNvSpPr>
            <p:nvPr/>
          </p:nvSpPr>
          <p:spPr bwMode="auto">
            <a:xfrm>
              <a:off x="2190293" y="417982"/>
              <a:ext cx="122631"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7" name="Shape 494"/>
            <p:cNvSpPr>
              <a:spLocks noChangeArrowheads="1"/>
            </p:cNvSpPr>
            <p:nvPr/>
          </p:nvSpPr>
          <p:spPr bwMode="auto">
            <a:xfrm>
              <a:off x="2190293" y="568408"/>
              <a:ext cx="122631"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8" name="Shape 495"/>
            <p:cNvSpPr>
              <a:spLocks noChangeArrowheads="1"/>
            </p:cNvSpPr>
            <p:nvPr/>
          </p:nvSpPr>
          <p:spPr bwMode="auto">
            <a:xfrm>
              <a:off x="2190293" y="1049118"/>
              <a:ext cx="122631" cy="122629"/>
            </a:xfrm>
            <a:custGeom>
              <a:avLst/>
              <a:gdLst>
                <a:gd name="T0" fmla="*/ 0 w 4857"/>
                <a:gd name="T1" fmla="*/ 0 h 4856"/>
                <a:gd name="T2" fmla="*/ 4857 w 4857"/>
                <a:gd name="T3" fmla="*/ 4856 h 4856"/>
              </a:gdLst>
              <a:ahLst/>
              <a:cxnLst/>
              <a:rect l="T0" t="T1" r="T2" b="T3"/>
              <a:pathLst>
                <a:path w="4857"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89" name="Shape 496"/>
            <p:cNvSpPr>
              <a:spLocks noChangeArrowheads="1"/>
            </p:cNvSpPr>
            <p:nvPr/>
          </p:nvSpPr>
          <p:spPr bwMode="auto">
            <a:xfrm>
              <a:off x="2190293" y="1500396"/>
              <a:ext cx="122631" cy="122629"/>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0" name="Shape 497"/>
            <p:cNvSpPr>
              <a:spLocks noChangeArrowheads="1"/>
            </p:cNvSpPr>
            <p:nvPr/>
          </p:nvSpPr>
          <p:spPr bwMode="auto">
            <a:xfrm>
              <a:off x="2190293" y="2676007"/>
              <a:ext cx="122631"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1" name="Shape 498"/>
            <p:cNvSpPr>
              <a:spLocks noChangeArrowheads="1"/>
            </p:cNvSpPr>
            <p:nvPr/>
          </p:nvSpPr>
          <p:spPr bwMode="auto">
            <a:xfrm>
              <a:off x="2190293" y="2976859"/>
              <a:ext cx="122631"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2" name="Shape 499"/>
            <p:cNvSpPr>
              <a:spLocks noChangeArrowheads="1"/>
            </p:cNvSpPr>
            <p:nvPr/>
          </p:nvSpPr>
          <p:spPr bwMode="auto">
            <a:xfrm>
              <a:off x="2190293" y="3879415"/>
              <a:ext cx="122631" cy="120995"/>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3" name="Shape 500"/>
            <p:cNvSpPr>
              <a:spLocks noChangeArrowheads="1"/>
            </p:cNvSpPr>
            <p:nvPr/>
          </p:nvSpPr>
          <p:spPr bwMode="auto">
            <a:xfrm>
              <a:off x="2190293" y="4360125"/>
              <a:ext cx="122631" cy="122630"/>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4" name="Shape 501"/>
            <p:cNvSpPr>
              <a:spLocks noChangeArrowheads="1"/>
            </p:cNvSpPr>
            <p:nvPr/>
          </p:nvSpPr>
          <p:spPr bwMode="auto">
            <a:xfrm>
              <a:off x="2190293" y="4934033"/>
              <a:ext cx="122631" cy="120995"/>
            </a:xfrm>
            <a:custGeom>
              <a:avLst/>
              <a:gdLst>
                <a:gd name="T0" fmla="*/ 0 w 4857"/>
                <a:gd name="T1" fmla="*/ 0 h 4856"/>
                <a:gd name="T2" fmla="*/ 4857 w 4857"/>
                <a:gd name="T3" fmla="*/ 4856 h 4856"/>
              </a:gdLst>
              <a:ahLst/>
              <a:cxnLst/>
              <a:rect l="T0" t="T1" r="T2" b="T3"/>
              <a:pathLst>
                <a:path w="4857"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5" name="Shape 502"/>
            <p:cNvSpPr>
              <a:spLocks noChangeArrowheads="1"/>
            </p:cNvSpPr>
            <p:nvPr/>
          </p:nvSpPr>
          <p:spPr bwMode="auto">
            <a:xfrm>
              <a:off x="2340721" y="267556"/>
              <a:ext cx="12263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6" name="Shape 503"/>
            <p:cNvSpPr>
              <a:spLocks noChangeArrowheads="1"/>
            </p:cNvSpPr>
            <p:nvPr/>
          </p:nvSpPr>
          <p:spPr bwMode="auto">
            <a:xfrm>
              <a:off x="2340721" y="417982"/>
              <a:ext cx="122631" cy="120995"/>
            </a:xfrm>
            <a:custGeom>
              <a:avLst/>
              <a:gdLst>
                <a:gd name="T0" fmla="*/ 0 w 4856"/>
                <a:gd name="T1" fmla="*/ 0 h 4856"/>
                <a:gd name="T2" fmla="*/ 4856 w 4856"/>
                <a:gd name="T3" fmla="*/ 4856 h 4856"/>
              </a:gdLst>
              <a:ahLst/>
              <a:cxnLst/>
              <a:rect l="T0" t="T1" r="T2" b="T3"/>
              <a:pathLst>
                <a:path w="4856" h="4856" extrusionOk="0">
                  <a:moveTo>
                    <a:pt x="0" y="0"/>
                  </a:moveTo>
                  <a:lnTo>
                    <a:pt x="0" y="4856"/>
                  </a:lnTo>
                  <a:lnTo>
                    <a:pt x="4855" y="4856"/>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7" name="Shape 504"/>
            <p:cNvSpPr>
              <a:spLocks noChangeArrowheads="1"/>
            </p:cNvSpPr>
            <p:nvPr/>
          </p:nvSpPr>
          <p:spPr bwMode="auto">
            <a:xfrm>
              <a:off x="2340721" y="869260"/>
              <a:ext cx="12263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8" name="Shape 505"/>
            <p:cNvSpPr>
              <a:spLocks noChangeArrowheads="1"/>
            </p:cNvSpPr>
            <p:nvPr/>
          </p:nvSpPr>
          <p:spPr bwMode="auto">
            <a:xfrm>
              <a:off x="2340721" y="1199544"/>
              <a:ext cx="122631" cy="122629"/>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499" name="Shape 506"/>
            <p:cNvSpPr>
              <a:spLocks noChangeArrowheads="1"/>
            </p:cNvSpPr>
            <p:nvPr/>
          </p:nvSpPr>
          <p:spPr bwMode="auto">
            <a:xfrm>
              <a:off x="2340721" y="1923877"/>
              <a:ext cx="12263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0" name="Shape 507"/>
            <p:cNvSpPr>
              <a:spLocks noChangeArrowheads="1"/>
            </p:cNvSpPr>
            <p:nvPr/>
          </p:nvSpPr>
          <p:spPr bwMode="auto">
            <a:xfrm>
              <a:off x="2340721" y="2074303"/>
              <a:ext cx="12263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1" name="Shape 508"/>
            <p:cNvSpPr>
              <a:spLocks noChangeArrowheads="1"/>
            </p:cNvSpPr>
            <p:nvPr/>
          </p:nvSpPr>
          <p:spPr bwMode="auto">
            <a:xfrm>
              <a:off x="2340721" y="3728989"/>
              <a:ext cx="12263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2" name="Shape 509"/>
            <p:cNvSpPr>
              <a:spLocks noChangeArrowheads="1"/>
            </p:cNvSpPr>
            <p:nvPr/>
          </p:nvSpPr>
          <p:spPr bwMode="auto">
            <a:xfrm>
              <a:off x="2340721" y="4059273"/>
              <a:ext cx="122631" cy="122630"/>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3" name="Shape 510"/>
            <p:cNvSpPr>
              <a:spLocks noChangeArrowheads="1"/>
            </p:cNvSpPr>
            <p:nvPr/>
          </p:nvSpPr>
          <p:spPr bwMode="auto">
            <a:xfrm>
              <a:off x="2491148" y="267556"/>
              <a:ext cx="122631"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4" name="Shape 511"/>
            <p:cNvSpPr>
              <a:spLocks noChangeArrowheads="1"/>
            </p:cNvSpPr>
            <p:nvPr/>
          </p:nvSpPr>
          <p:spPr bwMode="auto">
            <a:xfrm>
              <a:off x="2491148" y="1349970"/>
              <a:ext cx="122631" cy="122629"/>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5" name="Shape 512"/>
            <p:cNvSpPr>
              <a:spLocks noChangeArrowheads="1"/>
            </p:cNvSpPr>
            <p:nvPr/>
          </p:nvSpPr>
          <p:spPr bwMode="auto">
            <a:xfrm>
              <a:off x="2491148" y="2224729"/>
              <a:ext cx="122631"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6" name="Shape 513"/>
            <p:cNvSpPr>
              <a:spLocks noChangeArrowheads="1"/>
            </p:cNvSpPr>
            <p:nvPr/>
          </p:nvSpPr>
          <p:spPr bwMode="auto">
            <a:xfrm>
              <a:off x="2491148" y="3728989"/>
              <a:ext cx="122631" cy="120995"/>
            </a:xfrm>
            <a:custGeom>
              <a:avLst/>
              <a:gdLst>
                <a:gd name="T0" fmla="*/ 0 w 4856"/>
                <a:gd name="T1" fmla="*/ 0 h 4856"/>
                <a:gd name="T2" fmla="*/ 4856 w 4856"/>
                <a:gd name="T3" fmla="*/ 4856 h 4856"/>
              </a:gdLst>
              <a:ahLst/>
              <a:cxnLst/>
              <a:rect l="T0" t="T1" r="T2" b="T3"/>
              <a:pathLst>
                <a:path w="4856" h="4856" extrusionOk="0">
                  <a:moveTo>
                    <a:pt x="1" y="0"/>
                  </a:moveTo>
                  <a:lnTo>
                    <a:pt x="1" y="4855"/>
                  </a:lnTo>
                  <a:lnTo>
                    <a:pt x="4856" y="4855"/>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7" name="Shape 514"/>
            <p:cNvSpPr>
              <a:spLocks noChangeArrowheads="1"/>
            </p:cNvSpPr>
            <p:nvPr/>
          </p:nvSpPr>
          <p:spPr bwMode="auto">
            <a:xfrm>
              <a:off x="2491148" y="4934033"/>
              <a:ext cx="122631"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8" name="Shape 515"/>
            <p:cNvSpPr>
              <a:spLocks noChangeArrowheads="1"/>
            </p:cNvSpPr>
            <p:nvPr/>
          </p:nvSpPr>
          <p:spPr bwMode="auto">
            <a:xfrm>
              <a:off x="2641576" y="267556"/>
              <a:ext cx="12263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09" name="Shape 516"/>
            <p:cNvSpPr>
              <a:spLocks noChangeArrowheads="1"/>
            </p:cNvSpPr>
            <p:nvPr/>
          </p:nvSpPr>
          <p:spPr bwMode="auto">
            <a:xfrm>
              <a:off x="2641576" y="718834"/>
              <a:ext cx="12263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0" name="Shape 517"/>
            <p:cNvSpPr>
              <a:spLocks noChangeArrowheads="1"/>
            </p:cNvSpPr>
            <p:nvPr/>
          </p:nvSpPr>
          <p:spPr bwMode="auto">
            <a:xfrm>
              <a:off x="2641576" y="2375155"/>
              <a:ext cx="12263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1" name="Shape 518"/>
            <p:cNvSpPr>
              <a:spLocks noChangeArrowheads="1"/>
            </p:cNvSpPr>
            <p:nvPr/>
          </p:nvSpPr>
          <p:spPr bwMode="auto">
            <a:xfrm>
              <a:off x="2641576" y="3277711"/>
              <a:ext cx="122631"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2" name="Shape 519"/>
            <p:cNvSpPr>
              <a:spLocks noChangeArrowheads="1"/>
            </p:cNvSpPr>
            <p:nvPr/>
          </p:nvSpPr>
          <p:spPr bwMode="auto">
            <a:xfrm>
              <a:off x="2641576" y="3728989"/>
              <a:ext cx="122631" cy="120995"/>
            </a:xfrm>
            <a:custGeom>
              <a:avLst/>
              <a:gdLst>
                <a:gd name="T0" fmla="*/ 0 w 4856"/>
                <a:gd name="T1" fmla="*/ 0 h 4856"/>
                <a:gd name="T2" fmla="*/ 4856 w 4856"/>
                <a:gd name="T3" fmla="*/ 4856 h 4856"/>
              </a:gdLst>
              <a:ahLst/>
              <a:cxnLst/>
              <a:rect l="T0" t="T1" r="T2" b="T3"/>
              <a:pathLst>
                <a:path w="4856" h="4856" extrusionOk="0">
                  <a:moveTo>
                    <a:pt x="0" y="0"/>
                  </a:moveTo>
                  <a:lnTo>
                    <a:pt x="0" y="4855"/>
                  </a:lnTo>
                  <a:lnTo>
                    <a:pt x="4855" y="4855"/>
                  </a:lnTo>
                  <a:lnTo>
                    <a:pt x="4855"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3" name="Shape 520"/>
            <p:cNvSpPr>
              <a:spLocks noChangeArrowheads="1"/>
            </p:cNvSpPr>
            <p:nvPr/>
          </p:nvSpPr>
          <p:spPr bwMode="auto">
            <a:xfrm>
              <a:off x="2764207" y="4360125"/>
              <a:ext cx="120996" cy="122630"/>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4" name="Shape 521"/>
            <p:cNvSpPr>
              <a:spLocks noChangeArrowheads="1"/>
            </p:cNvSpPr>
            <p:nvPr/>
          </p:nvSpPr>
          <p:spPr bwMode="auto">
            <a:xfrm>
              <a:off x="2914635" y="1500396"/>
              <a:ext cx="120996" cy="122629"/>
            </a:xfrm>
            <a:custGeom>
              <a:avLst/>
              <a:gdLst>
                <a:gd name="T0" fmla="*/ 0 w 4857"/>
                <a:gd name="T1" fmla="*/ 0 h 4856"/>
                <a:gd name="T2" fmla="*/ 4857 w 4857"/>
                <a:gd name="T3" fmla="*/ 4856 h 4856"/>
              </a:gdLst>
              <a:ahLst/>
              <a:cxnLst/>
              <a:rect l="T0" t="T1" r="T2" b="T3"/>
              <a:pathLst>
                <a:path w="4857" h="4856" extrusionOk="0">
                  <a:moveTo>
                    <a:pt x="1" y="0"/>
                  </a:moveTo>
                  <a:lnTo>
                    <a:pt x="1" y="4856"/>
                  </a:lnTo>
                  <a:lnTo>
                    <a:pt x="4856" y="4856"/>
                  </a:lnTo>
                  <a:lnTo>
                    <a:pt x="4856" y="0"/>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5" name="Shape 522"/>
            <p:cNvSpPr>
              <a:spLocks noChangeArrowheads="1"/>
            </p:cNvSpPr>
            <p:nvPr/>
          </p:nvSpPr>
          <p:spPr bwMode="auto">
            <a:xfrm>
              <a:off x="2914635" y="2676007"/>
              <a:ext cx="120996" cy="120995"/>
            </a:xfrm>
            <a:custGeom>
              <a:avLst/>
              <a:gdLst>
                <a:gd name="T0" fmla="*/ 0 w 4857"/>
                <a:gd name="T1" fmla="*/ 0 h 4857"/>
                <a:gd name="T2" fmla="*/ 4857 w 4857"/>
                <a:gd name="T3" fmla="*/ 4857 h 4857"/>
              </a:gdLst>
              <a:ahLst/>
              <a:cxnLst/>
              <a:rect l="T0" t="T1" r="T2" b="T3"/>
              <a:pathLst>
                <a:path w="4857" h="4857"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6" name="Shape 523"/>
            <p:cNvSpPr>
              <a:spLocks noChangeArrowheads="1"/>
            </p:cNvSpPr>
            <p:nvPr/>
          </p:nvSpPr>
          <p:spPr bwMode="auto">
            <a:xfrm>
              <a:off x="3065063" y="5084459"/>
              <a:ext cx="120996" cy="120995"/>
            </a:xfrm>
            <a:custGeom>
              <a:avLst/>
              <a:gdLst>
                <a:gd name="T0" fmla="*/ 0 w 4856"/>
                <a:gd name="T1" fmla="*/ 0 h 4857"/>
                <a:gd name="T2" fmla="*/ 4856 w 4856"/>
                <a:gd name="T3" fmla="*/ 4857 h 4857"/>
              </a:gdLst>
              <a:ahLst/>
              <a:cxnLst/>
              <a:rect l="T0" t="T1" r="T2" b="T3"/>
              <a:pathLst>
                <a:path w="4856" h="4857" extrusionOk="0">
                  <a:moveTo>
                    <a:pt x="0" y="1"/>
                  </a:moveTo>
                  <a:lnTo>
                    <a:pt x="0"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7" name="Shape 524"/>
            <p:cNvSpPr>
              <a:spLocks noChangeArrowheads="1"/>
            </p:cNvSpPr>
            <p:nvPr/>
          </p:nvSpPr>
          <p:spPr bwMode="auto">
            <a:xfrm>
              <a:off x="3365919" y="2525581"/>
              <a:ext cx="120996" cy="120995"/>
            </a:xfrm>
            <a:custGeom>
              <a:avLst/>
              <a:gdLst>
                <a:gd name="T0" fmla="*/ 0 w 4856"/>
                <a:gd name="T1" fmla="*/ 0 h 4856"/>
                <a:gd name="T2" fmla="*/ 4856 w 4856"/>
                <a:gd name="T3" fmla="*/ 4856 h 4856"/>
              </a:gdLst>
              <a:ahLst/>
              <a:cxnLst/>
              <a:rect l="T0" t="T1" r="T2" b="T3"/>
              <a:pathLst>
                <a:path w="4856" h="4856" extrusionOk="0">
                  <a:moveTo>
                    <a:pt x="0" y="1"/>
                  </a:moveTo>
                  <a:lnTo>
                    <a:pt x="0" y="4856"/>
                  </a:lnTo>
                  <a:lnTo>
                    <a:pt x="4855" y="4856"/>
                  </a:lnTo>
                  <a:lnTo>
                    <a:pt x="4855"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sp>
          <p:nvSpPr>
            <p:cNvPr id="518" name="Shape 525"/>
            <p:cNvSpPr>
              <a:spLocks noChangeArrowheads="1"/>
            </p:cNvSpPr>
            <p:nvPr/>
          </p:nvSpPr>
          <p:spPr bwMode="auto">
            <a:xfrm>
              <a:off x="3545779" y="4934033"/>
              <a:ext cx="120996" cy="120995"/>
            </a:xfrm>
            <a:custGeom>
              <a:avLst/>
              <a:gdLst>
                <a:gd name="T0" fmla="*/ 0 w 4856"/>
                <a:gd name="T1" fmla="*/ 0 h 4856"/>
                <a:gd name="T2" fmla="*/ 4856 w 4856"/>
                <a:gd name="T3" fmla="*/ 4856 h 4856"/>
              </a:gdLst>
              <a:ahLst/>
              <a:cxnLst/>
              <a:rect l="T0" t="T1" r="T2" b="T3"/>
              <a:pathLst>
                <a:path w="4856" h="4856" extrusionOk="0">
                  <a:moveTo>
                    <a:pt x="1" y="1"/>
                  </a:moveTo>
                  <a:lnTo>
                    <a:pt x="1" y="4856"/>
                  </a:lnTo>
                  <a:lnTo>
                    <a:pt x="4856" y="4856"/>
                  </a:lnTo>
                  <a:lnTo>
                    <a:pt x="4856" y="1"/>
                  </a:lnTo>
                  <a:close/>
                </a:path>
              </a:pathLst>
            </a:custGeom>
            <a:solidFill>
              <a:srgbClr val="0B87A1"/>
            </a:solidFill>
            <a:ln w="9525">
              <a:noFill/>
              <a:miter lim="800000"/>
              <a:headEnd/>
              <a:tailEnd/>
            </a:ln>
          </p:spPr>
          <p:txBody>
            <a:bodyPr rot="10800000" lIns="91425" tIns="91425" rIns="91425" bIns="91425" anchor="ctr"/>
            <a:lstStyle/>
            <a:p>
              <a:pPr>
                <a:buClr>
                  <a:srgbClr val="000000"/>
                </a:buClr>
                <a:buFont typeface="Arial" charset="0"/>
                <a:buNone/>
                <a:defRPr/>
              </a:pPr>
              <a:endParaRPr lang="el-GR" b="0">
                <a:solidFill>
                  <a:srgbClr val="000000"/>
                </a:solidFill>
              </a:endParaRPr>
            </a:p>
          </p:txBody>
        </p:sp>
      </p:grpSp>
      <p:pic>
        <p:nvPicPr>
          <p:cNvPr id="519" name="Picture 31" descr="Rokas LOGO 300 dpi"/>
          <p:cNvPicPr>
            <a:picLocks noChangeAspect="1" noChangeArrowheads="1"/>
          </p:cNvPicPr>
          <p:nvPr userDrawn="1"/>
        </p:nvPicPr>
        <p:blipFill>
          <a:blip r:embed="rId2"/>
          <a:srcRect/>
          <a:stretch>
            <a:fillRect/>
          </a:stretch>
        </p:blipFill>
        <p:spPr bwMode="auto">
          <a:xfrm>
            <a:off x="0" y="4732338"/>
            <a:ext cx="936625" cy="411162"/>
          </a:xfrm>
          <a:prstGeom prst="rect">
            <a:avLst/>
          </a:prstGeom>
          <a:noFill/>
          <a:ln w="9525">
            <a:noFill/>
            <a:miter lim="800000"/>
            <a:headEnd/>
            <a:tailEnd/>
          </a:ln>
        </p:spPr>
      </p:pic>
      <p:sp>
        <p:nvSpPr>
          <p:cNvPr id="520" name="Text Box 521"/>
          <p:cNvSpPr txBox="1">
            <a:spLocks noChangeArrowheads="1"/>
          </p:cNvSpPr>
          <p:nvPr userDrawn="1"/>
        </p:nvSpPr>
        <p:spPr bwMode="auto">
          <a:xfrm>
            <a:off x="1295400" y="4705350"/>
            <a:ext cx="5257800" cy="336550"/>
          </a:xfrm>
          <a:prstGeom prst="rect">
            <a:avLst/>
          </a:prstGeom>
          <a:noFill/>
          <a:ln w="9525">
            <a:noFill/>
            <a:miter lim="800000"/>
            <a:headEnd/>
            <a:tailEnd/>
          </a:ln>
          <a:effectLst/>
        </p:spPr>
        <p:txBody>
          <a:bodyPr>
            <a:spAutoFit/>
          </a:bodyPr>
          <a:lstStyle/>
          <a:p>
            <a:r>
              <a:rPr lang="en-US" sz="800" b="0">
                <a:solidFill>
                  <a:srgbClr val="80BFB7"/>
                </a:solidFill>
                <a:latin typeface="Century Gothic" pitchFamily="34" charset="0"/>
              </a:rPr>
              <a:t>AIDA Morocco Conference, Marrakech, 23-25 April 2019- “Natural Hazards and Catastrophes" </a:t>
            </a:r>
          </a:p>
          <a:p>
            <a:r>
              <a:rPr lang="en-US" sz="800" b="0">
                <a:solidFill>
                  <a:srgbClr val="80BFB7"/>
                </a:solidFill>
                <a:latin typeface="Century Gothic" pitchFamily="34" charset="0"/>
              </a:rPr>
              <a:t>Joint WP Session: Principles of Insurance Law / Distribution of Insurance Products / Motor Insurance</a:t>
            </a:r>
          </a:p>
        </p:txBody>
      </p:sp>
      <p:sp>
        <p:nvSpPr>
          <p:cNvPr id="10" name="Shape 10"/>
          <p:cNvSpPr txBox="1">
            <a:spLocks noGrp="1"/>
          </p:cNvSpPr>
          <p:nvPr>
            <p:ph type="ctrTitle"/>
          </p:nvPr>
        </p:nvSpPr>
        <p:spPr>
          <a:xfrm>
            <a:off x="762000" y="696425"/>
            <a:ext cx="5396700" cy="1159800"/>
          </a:xfrm>
          <a:prstGeom prst="rect">
            <a:avLst/>
          </a:prstGeom>
        </p:spPr>
        <p:txBody>
          <a:bodyPr spcFirstLastPara="1" anchor="t"/>
          <a:lstStyle>
            <a:lvl1pPr lvl="0">
              <a:spcBef>
                <a:spcPts val="0"/>
              </a:spcBef>
              <a:spcAft>
                <a:spcPts val="0"/>
              </a:spcAft>
              <a:buClr>
                <a:srgbClr val="80BFB7"/>
              </a:buClr>
              <a:buSzPts val="6000"/>
              <a:buNone/>
              <a:defRPr sz="6000">
                <a:solidFill>
                  <a:srgbClr val="80BFB7"/>
                </a:solidFill>
              </a:defRPr>
            </a:lvl1pPr>
            <a:lvl2pPr lvl="1">
              <a:spcBef>
                <a:spcPts val="0"/>
              </a:spcBef>
              <a:spcAft>
                <a:spcPts val="0"/>
              </a:spcAft>
              <a:buClr>
                <a:srgbClr val="80BFB7"/>
              </a:buClr>
              <a:buSzPts val="6000"/>
              <a:buNone/>
              <a:defRPr sz="6000">
                <a:solidFill>
                  <a:srgbClr val="80BFB7"/>
                </a:solidFill>
              </a:defRPr>
            </a:lvl2pPr>
            <a:lvl3pPr lvl="2">
              <a:spcBef>
                <a:spcPts val="0"/>
              </a:spcBef>
              <a:spcAft>
                <a:spcPts val="0"/>
              </a:spcAft>
              <a:buClr>
                <a:srgbClr val="80BFB7"/>
              </a:buClr>
              <a:buSzPts val="6000"/>
              <a:buNone/>
              <a:defRPr sz="6000">
                <a:solidFill>
                  <a:srgbClr val="80BFB7"/>
                </a:solidFill>
              </a:defRPr>
            </a:lvl3pPr>
            <a:lvl4pPr lvl="3">
              <a:spcBef>
                <a:spcPts val="0"/>
              </a:spcBef>
              <a:spcAft>
                <a:spcPts val="0"/>
              </a:spcAft>
              <a:buClr>
                <a:srgbClr val="80BFB7"/>
              </a:buClr>
              <a:buSzPts val="6000"/>
              <a:buNone/>
              <a:defRPr sz="6000">
                <a:solidFill>
                  <a:srgbClr val="80BFB7"/>
                </a:solidFill>
              </a:defRPr>
            </a:lvl4pPr>
            <a:lvl5pPr lvl="4">
              <a:spcBef>
                <a:spcPts val="0"/>
              </a:spcBef>
              <a:spcAft>
                <a:spcPts val="0"/>
              </a:spcAft>
              <a:buClr>
                <a:srgbClr val="80BFB7"/>
              </a:buClr>
              <a:buSzPts val="6000"/>
              <a:buNone/>
              <a:defRPr sz="6000">
                <a:solidFill>
                  <a:srgbClr val="80BFB7"/>
                </a:solidFill>
              </a:defRPr>
            </a:lvl5pPr>
            <a:lvl6pPr lvl="5">
              <a:spcBef>
                <a:spcPts val="0"/>
              </a:spcBef>
              <a:spcAft>
                <a:spcPts val="0"/>
              </a:spcAft>
              <a:buClr>
                <a:srgbClr val="80BFB7"/>
              </a:buClr>
              <a:buSzPts val="6000"/>
              <a:buNone/>
              <a:defRPr sz="6000">
                <a:solidFill>
                  <a:srgbClr val="80BFB7"/>
                </a:solidFill>
              </a:defRPr>
            </a:lvl6pPr>
            <a:lvl7pPr lvl="6">
              <a:spcBef>
                <a:spcPts val="0"/>
              </a:spcBef>
              <a:spcAft>
                <a:spcPts val="0"/>
              </a:spcAft>
              <a:buClr>
                <a:srgbClr val="80BFB7"/>
              </a:buClr>
              <a:buSzPts val="6000"/>
              <a:buNone/>
              <a:defRPr sz="6000">
                <a:solidFill>
                  <a:srgbClr val="80BFB7"/>
                </a:solidFill>
              </a:defRPr>
            </a:lvl7pPr>
            <a:lvl8pPr lvl="7">
              <a:spcBef>
                <a:spcPts val="0"/>
              </a:spcBef>
              <a:spcAft>
                <a:spcPts val="0"/>
              </a:spcAft>
              <a:buClr>
                <a:srgbClr val="80BFB7"/>
              </a:buClr>
              <a:buSzPts val="6000"/>
              <a:buNone/>
              <a:defRPr sz="6000">
                <a:solidFill>
                  <a:srgbClr val="80BFB7"/>
                </a:solidFill>
              </a:defRPr>
            </a:lvl8pPr>
            <a:lvl9pPr lvl="8">
              <a:spcBef>
                <a:spcPts val="0"/>
              </a:spcBef>
              <a:spcAft>
                <a:spcPts val="0"/>
              </a:spcAft>
              <a:buClr>
                <a:srgbClr val="80BFB7"/>
              </a:buClr>
              <a:buSzPts val="6000"/>
              <a:buNone/>
              <a:defRPr sz="6000">
                <a:solidFill>
                  <a:srgbClr val="80BFB7"/>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563"/>
        <p:cNvGrpSpPr/>
        <p:nvPr/>
      </p:nvGrpSpPr>
      <p:grpSpPr>
        <a:xfrm>
          <a:off x="0" y="0"/>
          <a:ext cx="0" cy="0"/>
          <a:chOff x="0" y="0"/>
          <a:chExt cx="0" cy="0"/>
        </a:xfrm>
      </p:grpSpPr>
      <p:pic>
        <p:nvPicPr>
          <p:cNvPr id="4" name="Picture 31" descr="Rokas LOGO 300 dpi"/>
          <p:cNvPicPr>
            <a:picLocks noChangeAspect="1" noChangeArrowheads="1"/>
          </p:cNvPicPr>
          <p:nvPr userDrawn="1"/>
        </p:nvPicPr>
        <p:blipFill>
          <a:blip r:embed="rId2"/>
          <a:srcRect/>
          <a:stretch>
            <a:fillRect/>
          </a:stretch>
        </p:blipFill>
        <p:spPr bwMode="auto">
          <a:xfrm>
            <a:off x="0" y="4732338"/>
            <a:ext cx="936625" cy="411162"/>
          </a:xfrm>
          <a:prstGeom prst="rect">
            <a:avLst/>
          </a:prstGeom>
          <a:noFill/>
          <a:ln w="9525">
            <a:noFill/>
            <a:miter lim="800000"/>
            <a:headEnd/>
            <a:tailEnd/>
          </a:ln>
        </p:spPr>
      </p:pic>
      <p:sp>
        <p:nvSpPr>
          <p:cNvPr id="5" name="Text Box 280"/>
          <p:cNvSpPr txBox="1">
            <a:spLocks noChangeArrowheads="1"/>
          </p:cNvSpPr>
          <p:nvPr userDrawn="1"/>
        </p:nvSpPr>
        <p:spPr bwMode="auto">
          <a:xfrm>
            <a:off x="1295400" y="4705350"/>
            <a:ext cx="6172200" cy="336550"/>
          </a:xfrm>
          <a:prstGeom prst="rect">
            <a:avLst/>
          </a:prstGeom>
          <a:noFill/>
          <a:ln w="9525">
            <a:noFill/>
            <a:miter lim="800000"/>
            <a:headEnd/>
            <a:tailEnd/>
          </a:ln>
          <a:effectLst/>
        </p:spPr>
        <p:txBody>
          <a:bodyPr>
            <a:spAutoFit/>
          </a:bodyPr>
          <a:lstStyle/>
          <a:p>
            <a:r>
              <a:rPr lang="en-US" sz="800" b="0">
                <a:latin typeface="Century Gothic" pitchFamily="34" charset="0"/>
              </a:rPr>
              <a:t>AIDA Morocco Conference, Marrakech,</a:t>
            </a:r>
            <a:r>
              <a:rPr lang="el-GR" sz="800" b="0">
                <a:latin typeface="Century Gothic" pitchFamily="34" charset="0"/>
              </a:rPr>
              <a:t> </a:t>
            </a:r>
            <a:r>
              <a:rPr lang="en-US" sz="800" b="0">
                <a:latin typeface="Century Gothic" pitchFamily="34" charset="0"/>
              </a:rPr>
              <a:t>23-25</a:t>
            </a:r>
            <a:r>
              <a:rPr lang="el-GR" sz="800" b="0">
                <a:latin typeface="Century Gothic" pitchFamily="34" charset="0"/>
              </a:rPr>
              <a:t> April 201</a:t>
            </a:r>
            <a:r>
              <a:rPr lang="en-US" sz="800" b="0">
                <a:latin typeface="Century Gothic" pitchFamily="34" charset="0"/>
              </a:rPr>
              <a:t>9- “Natural Hazards and Catastrophes"</a:t>
            </a:r>
            <a:r>
              <a:rPr lang="el-GR" sz="800" b="0">
                <a:latin typeface="Century Gothic" pitchFamily="34" charset="0"/>
              </a:rPr>
              <a:t> </a:t>
            </a:r>
            <a:endParaRPr lang="en-US" sz="800" b="0">
              <a:latin typeface="Century Gothic" pitchFamily="34" charset="0"/>
            </a:endParaRPr>
          </a:p>
          <a:p>
            <a:r>
              <a:rPr lang="en-US" sz="800" b="0">
                <a:latin typeface="Century Gothic" pitchFamily="34" charset="0"/>
              </a:rPr>
              <a:t>Joint WP Session: Principles of Insurance Law / Distribution of Insurance Products / Motor Insurance</a:t>
            </a:r>
            <a:endParaRPr lang="el-GR" sz="800" b="0">
              <a:latin typeface="Century Gothic" pitchFamily="34" charset="0"/>
            </a:endParaRPr>
          </a:p>
        </p:txBody>
      </p:sp>
      <p:sp>
        <p:nvSpPr>
          <p:cNvPr id="1564" name="Shape 1564"/>
          <p:cNvSpPr txBox="1">
            <a:spLocks noGrp="1"/>
          </p:cNvSpPr>
          <p:nvPr>
            <p:ph type="title"/>
          </p:nvPr>
        </p:nvSpPr>
        <p:spPr>
          <a:xfrm>
            <a:off x="718300" y="739375"/>
            <a:ext cx="6761100" cy="857400"/>
          </a:xfrm>
          <a:prstGeom prst="rect">
            <a:avLst/>
          </a:prstGeom>
        </p:spPr>
        <p:txBody>
          <a:bodyPr spcFirstLastPara="1"/>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565" name="Shape 1565"/>
          <p:cNvSpPr txBox="1">
            <a:spLocks noGrp="1"/>
          </p:cNvSpPr>
          <p:nvPr>
            <p:ph type="body" idx="1"/>
          </p:nvPr>
        </p:nvSpPr>
        <p:spPr>
          <a:xfrm>
            <a:off x="718300" y="1733550"/>
            <a:ext cx="6761100" cy="2980500"/>
          </a:xfrm>
          <a:prstGeom prst="rect">
            <a:avLst/>
          </a:prstGeom>
        </p:spPr>
        <p:txBody>
          <a:bodyPr spcFirstLastPara="1"/>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6" name="Shape 1840"/>
          <p:cNvSpPr txBox="1">
            <a:spLocks noGrp="1"/>
          </p:cNvSpPr>
          <p:nvPr>
            <p:ph type="sldNum" idx="10"/>
          </p:nvPr>
        </p:nvSpPr>
        <p:spPr/>
        <p:txBody>
          <a:bodyPr/>
          <a:lstStyle>
            <a:lvl1pPr>
              <a:defRPr/>
            </a:lvl1pPr>
          </a:lstStyle>
          <a:p>
            <a:pPr>
              <a:defRPr/>
            </a:pPr>
            <a:fld id="{B640F858-FA56-443F-899B-F10DF5938CC0}" type="slidenum">
              <a:rPr lang="en-US"/>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6"/>
          <p:cNvSpPr txBox="1">
            <a:spLocks noGrp="1"/>
          </p:cNvSpPr>
          <p:nvPr>
            <p:ph type="title"/>
          </p:nvPr>
        </p:nvSpPr>
        <p:spPr bwMode="auto">
          <a:xfrm>
            <a:off x="717550" y="739775"/>
            <a:ext cx="6761163" cy="857250"/>
          </a:xfrm>
          <a:prstGeom prst="rect">
            <a:avLst/>
          </a:prstGeom>
          <a:noFill/>
          <a:ln w="9525">
            <a:noFill/>
            <a:miter lim="800000"/>
            <a:headEnd/>
            <a:tailEnd/>
          </a:ln>
        </p:spPr>
        <p:txBody>
          <a:bodyPr vert="horz" wrap="square" lIns="91425" tIns="91425" rIns="91425" bIns="91425" numCol="1" anchor="b" anchorCtr="0" compatLnSpc="1">
            <a:prstTxWarp prst="textNoShape">
              <a:avLst/>
            </a:prstTxWarp>
          </a:bodyPr>
          <a:lstStyle/>
          <a:p>
            <a:pPr lvl="0"/>
            <a:endParaRPr lang="el-GR" smtClean="0">
              <a:sym typeface="Arial" charset="0"/>
            </a:endParaRPr>
          </a:p>
        </p:txBody>
      </p:sp>
      <p:sp>
        <p:nvSpPr>
          <p:cNvPr id="1027" name="Shape 7"/>
          <p:cNvSpPr txBox="1">
            <a:spLocks noGrp="1"/>
          </p:cNvSpPr>
          <p:nvPr>
            <p:ph type="body" idx="1"/>
          </p:nvPr>
        </p:nvSpPr>
        <p:spPr bwMode="auto">
          <a:xfrm>
            <a:off x="685800" y="1733550"/>
            <a:ext cx="6761163" cy="2979738"/>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p>
            <a:pPr lvl="0"/>
            <a:endParaRPr lang="el-GR" smtClean="0">
              <a:sym typeface="Arial" charset="0"/>
            </a:endParaRPr>
          </a:p>
        </p:txBody>
      </p:sp>
      <p:sp>
        <p:nvSpPr>
          <p:cNvPr id="7" name="Shape 1840"/>
          <p:cNvSpPr txBox="1">
            <a:spLocks noGrp="1"/>
          </p:cNvSpPr>
          <p:nvPr>
            <p:ph type="sldNum" idx="4"/>
          </p:nvPr>
        </p:nvSpPr>
        <p:spPr bwMode="auto">
          <a:xfrm>
            <a:off x="92075" y="4719638"/>
            <a:ext cx="547688" cy="393700"/>
          </a:xfrm>
          <a:prstGeom prst="rect">
            <a:avLst/>
          </a:prstGeom>
          <a:ln>
            <a:miter lim="800000"/>
            <a:headEnd/>
            <a:tailEnd/>
          </a:ln>
        </p:spPr>
        <p:txBody>
          <a:bodyPr vert="horz" wrap="square" lIns="91425" tIns="91425" rIns="91425" bIns="91425" numCol="1" anchor="ctr" anchorCtr="0" compatLnSpc="1">
            <a:prstTxWarp prst="textNoShape">
              <a:avLst/>
            </a:prstTxWarp>
          </a:bodyPr>
          <a:lstStyle>
            <a:lvl1pPr>
              <a:buClr>
                <a:srgbClr val="000000"/>
              </a:buClr>
              <a:buFont typeface="Arial" charset="0"/>
              <a:buNone/>
              <a:defRPr sz="1200" b="0">
                <a:solidFill>
                  <a:srgbClr val="0B87A1"/>
                </a:solidFill>
                <a:latin typeface="Dosis Light"/>
                <a:ea typeface="Dosis Light"/>
                <a:cs typeface="Dosis Light"/>
                <a:sym typeface="Dosis Light"/>
              </a:defRPr>
            </a:lvl1pPr>
          </a:lstStyle>
          <a:p>
            <a:pPr>
              <a:defRPr/>
            </a:pPr>
            <a:fld id="{14714F54-FD5C-4474-A1AF-176259B2640B}" type="slidenum">
              <a:rPr lang="en-US"/>
              <a:pPr>
                <a:defRPr/>
              </a:pPr>
              <a:t>‹#›</a:t>
            </a:fld>
            <a:endParaRPr lang="el-GR"/>
          </a:p>
        </p:txBody>
      </p:sp>
    </p:spTree>
  </p:cSld>
  <p:clrMap bg1="lt1" tx1="dk1" bg2="dk2" tx2="lt2" accent1="accent1" accent2="accent2" accent3="accent3" accent4="accent4" accent5="accent5" accent6="accent6" hlink="hlink" folHlink="folHlink"/>
  <p:sldLayoutIdLst>
    <p:sldLayoutId id="2147483671" r:id="rId1"/>
    <p:sldLayoutId id="2147483672" r:id="rId2"/>
  </p:sldLayoutIdLst>
  <p:transition/>
  <p:hf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charset="0"/>
          <a:ea typeface="+mj-ea"/>
          <a:cs typeface="+mj-cs"/>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L="342900" indent="-342900" algn="l" rtl="0" eaLnBrk="0" fontAlgn="base" hangingPunct="0">
        <a:spcBef>
          <a:spcPct val="0"/>
        </a:spcBef>
        <a:spcAft>
          <a:spcPct val="0"/>
        </a:spcAft>
        <a:buClr>
          <a:srgbClr val="000000"/>
        </a:buClr>
        <a:buFont typeface="Arial" charset="0"/>
        <a:buChar char="•"/>
        <a:defRPr sz="1400">
          <a:solidFill>
            <a:srgbClr val="000000"/>
          </a:solidFill>
          <a:latin typeface="Arial" charset="0"/>
          <a:ea typeface="+mn-ea"/>
          <a:cs typeface="+mn-cs"/>
          <a:sym typeface="Arial" charset="0"/>
        </a:defRPr>
      </a:lvl1pPr>
      <a:lvl2pPr marL="742950" lvl="1" indent="-285750" algn="l" rtl="0" eaLnBrk="0" fontAlgn="base" hangingPunct="0">
        <a:spcBef>
          <a:spcPct val="0"/>
        </a:spcBef>
        <a:spcAft>
          <a:spcPct val="0"/>
        </a:spcAft>
        <a:buClr>
          <a:srgbClr val="000000"/>
        </a:buClr>
        <a:buFont typeface="Arial" charset="0"/>
        <a:buChar char="–"/>
        <a:defRPr sz="1400">
          <a:solidFill>
            <a:srgbClr val="000000"/>
          </a:solidFill>
          <a:latin typeface="Arial" charset="0"/>
          <a:ea typeface="+mn-ea"/>
          <a:cs typeface="+mn-cs"/>
          <a:sym typeface="Arial" charset="0"/>
        </a:defRPr>
      </a:lvl2pPr>
      <a:lvl3pPr marL="1143000" lvl="2" indent="-228600" algn="l" rtl="0" eaLnBrk="0" fontAlgn="base" hangingPunct="0">
        <a:spcBef>
          <a:spcPct val="0"/>
        </a:spcBef>
        <a:spcAft>
          <a:spcPct val="0"/>
        </a:spcAft>
        <a:buClr>
          <a:srgbClr val="000000"/>
        </a:buClr>
        <a:buFont typeface="Arial" charset="0"/>
        <a:buChar char="•"/>
        <a:defRPr sz="1400">
          <a:solidFill>
            <a:srgbClr val="000000"/>
          </a:solidFill>
          <a:latin typeface="Arial" charset="0"/>
          <a:ea typeface="+mn-ea"/>
          <a:cs typeface="+mn-cs"/>
          <a:sym typeface="Arial" charset="0"/>
        </a:defRPr>
      </a:lvl3pPr>
      <a:lvl4pPr marL="1600200" lvl="3" indent="-228600" algn="l" rtl="0" eaLnBrk="0" fontAlgn="base" hangingPunct="0">
        <a:spcBef>
          <a:spcPct val="0"/>
        </a:spcBef>
        <a:spcAft>
          <a:spcPct val="0"/>
        </a:spcAft>
        <a:buClr>
          <a:srgbClr val="000000"/>
        </a:buClr>
        <a:buFont typeface="Arial" charset="0"/>
        <a:buChar char="–"/>
        <a:defRPr sz="1400">
          <a:solidFill>
            <a:srgbClr val="000000"/>
          </a:solidFill>
          <a:latin typeface="Arial" charset="0"/>
          <a:ea typeface="+mn-ea"/>
          <a:cs typeface="+mn-cs"/>
          <a:sym typeface="Arial" charset="0"/>
        </a:defRPr>
      </a:lvl4pPr>
      <a:lvl5pPr marL="2057400" lvl="4" indent="-228600" algn="l" rtl="0" eaLnBrk="0" fontAlgn="base" hangingPunct="0">
        <a:spcBef>
          <a:spcPct val="0"/>
        </a:spcBef>
        <a:spcAft>
          <a:spcPct val="0"/>
        </a:spcAft>
        <a:buClr>
          <a:srgbClr val="000000"/>
        </a:buClr>
        <a:buFont typeface="Arial" charset="0"/>
        <a:buChar char="»"/>
        <a:defRPr sz="1400">
          <a:solidFill>
            <a:srgbClr val="000000"/>
          </a:solidFill>
          <a:latin typeface="Arial" charset="0"/>
          <a:ea typeface="+mn-ea"/>
          <a:cs typeface="+mn-cs"/>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mn-lt"/>
          <a:ea typeface="+mn-ea"/>
          <a:cs typeface="+mn-cs"/>
          <a:sym typeface="Arial"/>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v.chatzara@rokas.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hape 3836"/>
          <p:cNvSpPr txBox="1">
            <a:spLocks noGrp="1"/>
          </p:cNvSpPr>
          <p:nvPr>
            <p:ph type="ctrTitle"/>
          </p:nvPr>
        </p:nvSpPr>
        <p:spPr>
          <a:xfrm>
            <a:off x="304800" y="666750"/>
            <a:ext cx="6858000" cy="1158875"/>
          </a:xfrm>
        </p:spPr>
        <p:txBody>
          <a:bodyPr/>
          <a:lstStyle/>
          <a:p>
            <a:pPr eaLnBrk="1" hangingPunct="1">
              <a:spcBef>
                <a:spcPct val="0"/>
              </a:spcBef>
              <a:spcAft>
                <a:spcPct val="0"/>
              </a:spcAft>
              <a:buFont typeface="Dosis Light"/>
              <a:buNone/>
            </a:pPr>
            <a:r>
              <a:rPr lang="en-US" sz="4500" dirty="0" err="1" smtClean="0">
                <a:latin typeface="Century Gothic" pitchFamily="34" charset="0"/>
                <a:ea typeface="Dosis Light"/>
                <a:cs typeface="Dosis Light"/>
                <a:sym typeface="Dosis Light"/>
              </a:rPr>
              <a:t>FinTech</a:t>
            </a:r>
            <a:r>
              <a:rPr lang="en-US" sz="4500" dirty="0" smtClean="0">
                <a:latin typeface="Century Gothic" pitchFamily="34" charset="0"/>
                <a:ea typeface="Dosis Light"/>
                <a:cs typeface="Dosis Light"/>
                <a:sym typeface="Dosis Light"/>
              </a:rPr>
              <a:t>, </a:t>
            </a:r>
            <a:br>
              <a:rPr lang="en-US" sz="4500" dirty="0" smtClean="0">
                <a:latin typeface="Century Gothic" pitchFamily="34" charset="0"/>
                <a:ea typeface="Dosis Light"/>
                <a:cs typeface="Dosis Light"/>
                <a:sym typeface="Dosis Light"/>
              </a:rPr>
            </a:br>
            <a:r>
              <a:rPr lang="en-US" sz="4500" dirty="0" err="1" smtClean="0">
                <a:latin typeface="Century Gothic" pitchFamily="34" charset="0"/>
                <a:ea typeface="Dosis Light"/>
                <a:cs typeface="Dosis Light"/>
                <a:sym typeface="Dosis Light"/>
              </a:rPr>
              <a:t>InsurTech</a:t>
            </a:r>
            <a:r>
              <a:rPr lang="en-US" sz="4500" dirty="0" smtClean="0">
                <a:latin typeface="Century Gothic" pitchFamily="34" charset="0"/>
                <a:ea typeface="Dosis Light"/>
                <a:cs typeface="Dosis Light"/>
                <a:sym typeface="Dosis Light"/>
              </a:rPr>
              <a:t> </a:t>
            </a:r>
            <a:br>
              <a:rPr lang="en-US" sz="4500" dirty="0" smtClean="0">
                <a:latin typeface="Century Gothic" pitchFamily="34" charset="0"/>
                <a:ea typeface="Dosis Light"/>
                <a:cs typeface="Dosis Light"/>
                <a:sym typeface="Dosis Light"/>
              </a:rPr>
            </a:br>
            <a:r>
              <a:rPr lang="en-US" sz="4500" dirty="0" smtClean="0">
                <a:latin typeface="Century Gothic" pitchFamily="34" charset="0"/>
                <a:ea typeface="Dosis Light"/>
                <a:cs typeface="Dosis Light"/>
                <a:sym typeface="Dosis Light"/>
              </a:rPr>
              <a:t>and the Regulators </a:t>
            </a:r>
            <a:endParaRPr lang="el-GR" sz="4500" dirty="0" smtClean="0">
              <a:latin typeface="Century Gothic" pitchFamily="34" charset="0"/>
              <a:ea typeface="Dosis Light"/>
              <a:cs typeface="Dosis Light"/>
              <a:sym typeface="Dosis Ligh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2"/>
          <p:cNvSpPr txBox="1">
            <a:spLocks noGrp="1"/>
          </p:cNvSpPr>
          <p:nvPr>
            <p:ph type="title"/>
          </p:nvPr>
        </p:nvSpPr>
        <p:spPr>
          <a:xfrm>
            <a:off x="457200" y="434975"/>
            <a:ext cx="8229600" cy="536575"/>
          </a:xfrm>
        </p:spPr>
        <p:txBody>
          <a:bodyPr/>
          <a:lstStyle/>
          <a:p>
            <a:pPr>
              <a:spcBef>
                <a:spcPct val="0"/>
              </a:spcBef>
              <a:spcAft>
                <a:spcPct val="0"/>
              </a:spcAft>
            </a:pPr>
            <a:r>
              <a:rPr lang="en-US" sz="2200" b="1" smtClean="0">
                <a:solidFill>
                  <a:srgbClr val="0B87A1"/>
                </a:solidFill>
                <a:latin typeface="Century Gothic" pitchFamily="34" charset="0"/>
                <a:ea typeface="SimHei" pitchFamily="49" charset="-122"/>
              </a:rPr>
              <a:t>The view of the International Association of Insurance Supervisors</a:t>
            </a:r>
            <a:endParaRPr lang="el-GR" sz="2200" b="1" smtClean="0">
              <a:solidFill>
                <a:srgbClr val="0B87A1"/>
              </a:solidFill>
              <a:latin typeface="Century Gothic" pitchFamily="34" charset="0"/>
              <a:ea typeface="SimHei" pitchFamily="49" charset="-122"/>
            </a:endParaRPr>
          </a:p>
        </p:txBody>
      </p:sp>
      <p:sp>
        <p:nvSpPr>
          <p:cNvPr id="17410" name="Text Box 3"/>
          <p:cNvSpPr txBox="1">
            <a:spLocks noGrp="1"/>
          </p:cNvSpPr>
          <p:nvPr>
            <p:ph type="body" idx="1"/>
          </p:nvPr>
        </p:nvSpPr>
        <p:spPr>
          <a:xfrm>
            <a:off x="457200" y="971550"/>
            <a:ext cx="8382000" cy="3589338"/>
          </a:xfrm>
        </p:spPr>
        <p:txBody>
          <a:bodyPr/>
          <a:lstStyle/>
          <a:p>
            <a:pPr>
              <a:spcAft>
                <a:spcPct val="45000"/>
              </a:spcAft>
              <a:buFont typeface="Wingdings" pitchFamily="2" charset="2"/>
              <a:buChar char="Ø"/>
            </a:pPr>
            <a:r>
              <a:rPr lang="en-US" smtClean="0">
                <a:solidFill>
                  <a:srgbClr val="003B55"/>
                </a:solidFill>
                <a:latin typeface="Century Gothic" pitchFamily="34" charset="0"/>
                <a:cs typeface="Arial" charset="0"/>
              </a:rPr>
              <a:t>Report in 2017: </a:t>
            </a:r>
            <a:r>
              <a:rPr lang="en-US" i="1" smtClean="0">
                <a:solidFill>
                  <a:srgbClr val="003B55"/>
                </a:solidFill>
                <a:latin typeface="Century Gothic" pitchFamily="34" charset="0"/>
                <a:cs typeface="Arial" charset="0"/>
              </a:rPr>
              <a:t>“FinTech Developments in the Insurance Industry”</a:t>
            </a:r>
            <a:r>
              <a:rPr lang="en-US" smtClean="0">
                <a:solidFill>
                  <a:srgbClr val="003B55"/>
                </a:solidFill>
                <a:latin typeface="Century Gothic" pitchFamily="34" charset="0"/>
                <a:cs typeface="Arial" charset="0"/>
              </a:rPr>
              <a:t> </a:t>
            </a:r>
          </a:p>
          <a:p>
            <a:pPr>
              <a:spcAft>
                <a:spcPct val="45000"/>
              </a:spcAft>
              <a:buFont typeface="Wingdings" pitchFamily="2" charset="2"/>
              <a:buChar char="Ø"/>
            </a:pPr>
            <a:r>
              <a:rPr lang="en-US" smtClean="0">
                <a:solidFill>
                  <a:srgbClr val="003B55"/>
                </a:solidFill>
                <a:latin typeface="Century Gothic" pitchFamily="34" charset="0"/>
                <a:cs typeface="Arial" charset="0"/>
              </a:rPr>
              <a:t>The IAIS resulted in some </a:t>
            </a:r>
            <a:r>
              <a:rPr lang="en-US" b="1" smtClean="0">
                <a:solidFill>
                  <a:srgbClr val="003B55"/>
                </a:solidFill>
                <a:latin typeface="Century Gothic" pitchFamily="34" charset="0"/>
                <a:cs typeface="Arial" charset="0"/>
              </a:rPr>
              <a:t>core themes and supervisory considerations</a:t>
            </a:r>
            <a:r>
              <a:rPr lang="en-US" smtClean="0">
                <a:solidFill>
                  <a:srgbClr val="003B55"/>
                </a:solidFill>
                <a:latin typeface="Century Gothic" pitchFamily="34" charset="0"/>
                <a:cs typeface="Arial" charset="0"/>
              </a:rPr>
              <a:t> that (will) need to be addressed, including the following: </a:t>
            </a:r>
          </a:p>
          <a:p>
            <a:pPr lvl="1">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Competitiveness</a:t>
            </a:r>
            <a:r>
              <a:rPr lang="en-US" sz="1200" smtClean="0">
                <a:solidFill>
                  <a:srgbClr val="003B55"/>
                </a:solidFill>
                <a:latin typeface="Century Gothic" pitchFamily="34" charset="0"/>
                <a:cs typeface="Arial" charset="0"/>
              </a:rPr>
              <a:t> is expected to reduce longer-term. </a:t>
            </a:r>
          </a:p>
          <a:p>
            <a:pPr lvl="1">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Consumer choice is also expected to reduce</a:t>
            </a:r>
            <a:r>
              <a:rPr lang="en-US" sz="1200" smtClean="0">
                <a:solidFill>
                  <a:srgbClr val="003B55"/>
                </a:solidFill>
                <a:latin typeface="Century Gothic" pitchFamily="34" charset="0"/>
                <a:cs typeface="Arial" charset="0"/>
              </a:rPr>
              <a:t>, because technology will lead to more customized products and existing insurers will benefit from increasing policyholder data. </a:t>
            </a:r>
          </a:p>
          <a:p>
            <a:pPr lvl="1">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Increased risk of interconnectedness</a:t>
            </a:r>
            <a:r>
              <a:rPr lang="en-US" sz="1200" smtClean="0">
                <a:solidFill>
                  <a:srgbClr val="003B55"/>
                </a:solidFill>
                <a:latin typeface="Century Gothic" pitchFamily="34" charset="0"/>
                <a:cs typeface="Arial" charset="0"/>
              </a:rPr>
              <a:t>: supervisors will have to examine whether current reporting standards may need to be amended. </a:t>
            </a:r>
          </a:p>
          <a:p>
            <a:pPr lvl="1">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Regulatory oversight</a:t>
            </a:r>
            <a:r>
              <a:rPr lang="en-US" sz="1200" smtClean="0">
                <a:solidFill>
                  <a:srgbClr val="003B55"/>
                </a:solidFill>
                <a:latin typeface="Century Gothic" pitchFamily="34" charset="0"/>
                <a:cs typeface="Arial" charset="0"/>
              </a:rPr>
              <a:t>: new players will be added </a:t>
            </a:r>
            <a:r>
              <a:rPr lang="en-US" sz="1200" smtClean="0">
                <a:solidFill>
                  <a:srgbClr val="DE2304"/>
                </a:solidFill>
                <a:latin typeface="Century Gothic" pitchFamily="34" charset="0"/>
                <a:cs typeface="Arial" charset="0"/>
              </a:rPr>
              <a:t>to</a:t>
            </a:r>
            <a:r>
              <a:rPr lang="en-US" sz="1200" smtClean="0">
                <a:solidFill>
                  <a:srgbClr val="003B55"/>
                </a:solidFill>
                <a:latin typeface="Century Gothic" pitchFamily="34" charset="0"/>
                <a:cs typeface="Arial" charset="0"/>
              </a:rPr>
              <a:t> the insurance value chain – the scope of the regulation will need to be reassessed. </a:t>
            </a:r>
          </a:p>
          <a:p>
            <a:pPr lvl="1">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Business model viability and prudential capital requirements</a:t>
            </a:r>
            <a:r>
              <a:rPr lang="en-US" sz="1200" smtClean="0">
                <a:solidFill>
                  <a:srgbClr val="003B55"/>
                </a:solidFill>
                <a:latin typeface="Century Gothic" pitchFamily="34" charset="0"/>
                <a:cs typeface="Arial" charset="0"/>
              </a:rPr>
              <a:t>. </a:t>
            </a:r>
          </a:p>
          <a:p>
            <a:pPr lvl="1">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Conduct of business</a:t>
            </a:r>
            <a:r>
              <a:rPr lang="en-US" sz="1200" smtClean="0">
                <a:solidFill>
                  <a:srgbClr val="003B55"/>
                </a:solidFill>
                <a:latin typeface="Century Gothic" pitchFamily="34" charset="0"/>
                <a:cs typeface="Arial" charset="0"/>
              </a:rPr>
              <a:t> – minimum level of transparency required? </a:t>
            </a:r>
          </a:p>
          <a:p>
            <a:pPr lvl="1">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Data ownership issues</a:t>
            </a:r>
          </a:p>
          <a:p>
            <a:pPr>
              <a:spcAft>
                <a:spcPct val="45000"/>
              </a:spcAft>
              <a:buFont typeface="Wingdings" pitchFamily="2" charset="2"/>
              <a:buChar char="Ø"/>
            </a:pPr>
            <a:endParaRPr lang="el-GR" smtClean="0">
              <a:solidFill>
                <a:srgbClr val="003B55"/>
              </a:solidFill>
              <a:latin typeface="Century Gothic" pitchFamily="34" charset="0"/>
              <a:cs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hape 3858"/>
          <p:cNvSpPr txBox="1">
            <a:spLocks noGrp="1"/>
          </p:cNvSpPr>
          <p:nvPr>
            <p:ph type="ctrTitle" idx="4294967295"/>
          </p:nvPr>
        </p:nvSpPr>
        <p:spPr>
          <a:xfrm>
            <a:off x="1371600" y="2419350"/>
            <a:ext cx="5486400" cy="1160463"/>
          </a:xfrm>
        </p:spPr>
        <p:txBody>
          <a:bodyPr/>
          <a:lstStyle/>
          <a:p>
            <a:pPr eaLnBrk="1" hangingPunct="1">
              <a:buClr>
                <a:srgbClr val="0B87A1"/>
              </a:buClr>
              <a:buSzPts val="4800"/>
              <a:buFont typeface="Dosis Light"/>
              <a:buNone/>
            </a:pPr>
            <a:r>
              <a:rPr lang="en-US" sz="3600" smtClean="0">
                <a:solidFill>
                  <a:srgbClr val="003B55"/>
                </a:solidFill>
                <a:latin typeface="Century Gothic" pitchFamily="34" charset="0"/>
                <a:ea typeface="Dosis Light"/>
                <a:cs typeface="Dosis Light"/>
                <a:sym typeface="Dosis Light"/>
              </a:rPr>
              <a:t>3. Activities in the EU </a:t>
            </a:r>
            <a:endParaRPr lang="el-GR" sz="3600" smtClean="0">
              <a:solidFill>
                <a:srgbClr val="003B55"/>
              </a:solidFill>
              <a:latin typeface="Century Gothic" pitchFamily="34" charset="0"/>
              <a:ea typeface="Dosis Light"/>
              <a:cs typeface="Dosis Light"/>
              <a:sym typeface="Dosis Light"/>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2"/>
          <p:cNvSpPr txBox="1">
            <a:spLocks noGrp="1"/>
          </p:cNvSpPr>
          <p:nvPr>
            <p:ph type="title"/>
          </p:nvPr>
        </p:nvSpPr>
        <p:spPr>
          <a:xfrm>
            <a:off x="457200" y="207963"/>
            <a:ext cx="7924800" cy="536575"/>
          </a:xfrm>
        </p:spPr>
        <p:txBody>
          <a:bodyPr/>
          <a:lstStyle/>
          <a:p>
            <a:pPr>
              <a:spcBef>
                <a:spcPct val="0"/>
              </a:spcBef>
              <a:spcAft>
                <a:spcPct val="0"/>
              </a:spcAft>
            </a:pPr>
            <a:r>
              <a:rPr lang="en-US" sz="2200" b="1" smtClean="0">
                <a:solidFill>
                  <a:srgbClr val="0B87A1"/>
                </a:solidFill>
                <a:latin typeface="Century Gothic" pitchFamily="34" charset="0"/>
                <a:ea typeface="SimHei" pitchFamily="49" charset="-122"/>
              </a:rPr>
              <a:t>The European Commission’s standpoint on FinTech </a:t>
            </a:r>
            <a:endParaRPr lang="el-GR" sz="2200" b="1" smtClean="0">
              <a:solidFill>
                <a:srgbClr val="0B87A1"/>
              </a:solidFill>
              <a:latin typeface="Century Gothic" pitchFamily="34" charset="0"/>
              <a:ea typeface="SimHei" pitchFamily="49" charset="-122"/>
            </a:endParaRPr>
          </a:p>
        </p:txBody>
      </p:sp>
      <p:sp>
        <p:nvSpPr>
          <p:cNvPr id="20482" name="Text Box 3"/>
          <p:cNvSpPr txBox="1">
            <a:spLocks noGrp="1"/>
          </p:cNvSpPr>
          <p:nvPr>
            <p:ph type="body" idx="1"/>
          </p:nvPr>
        </p:nvSpPr>
        <p:spPr>
          <a:xfrm>
            <a:off x="457200" y="739775"/>
            <a:ext cx="8229600" cy="3662363"/>
          </a:xfrm>
        </p:spPr>
        <p:txBody>
          <a:bodyPr/>
          <a:lstStyle/>
          <a:p>
            <a:pPr>
              <a:lnSpc>
                <a:spcPct val="90000"/>
              </a:lnSpc>
              <a:spcAft>
                <a:spcPct val="45000"/>
              </a:spcAft>
              <a:buFont typeface="Wingdings" pitchFamily="2" charset="2"/>
              <a:buChar char="Ø"/>
            </a:pPr>
            <a:r>
              <a:rPr lang="en-US" smtClean="0">
                <a:solidFill>
                  <a:srgbClr val="003B55"/>
                </a:solidFill>
                <a:latin typeface="Century Gothic" pitchFamily="34" charset="0"/>
                <a:cs typeface="Arial" charset="0"/>
              </a:rPr>
              <a:t>European Commission Communication (08.03.2018): </a:t>
            </a:r>
            <a:r>
              <a:rPr lang="en-US" i="1" smtClean="0">
                <a:solidFill>
                  <a:srgbClr val="003B55"/>
                </a:solidFill>
                <a:latin typeface="Century Gothic" pitchFamily="34" charset="0"/>
                <a:cs typeface="Arial" charset="0"/>
              </a:rPr>
              <a:t>“FinTech Action Plan: For a more competitive and innovative European financial sector” </a:t>
            </a:r>
            <a:endParaRPr lang="en-US" smtClean="0">
              <a:solidFill>
                <a:srgbClr val="003B55"/>
              </a:solidFill>
              <a:latin typeface="Century Gothic" pitchFamily="34" charset="0"/>
              <a:cs typeface="Arial" charset="0"/>
            </a:endParaRPr>
          </a:p>
          <a:p>
            <a:pPr lvl="1">
              <a:lnSpc>
                <a:spcPct val="90000"/>
              </a:lnSpc>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FinTech applications have the ability to provide </a:t>
            </a:r>
            <a:r>
              <a:rPr lang="en-US" sz="1200" b="1" smtClean="0">
                <a:solidFill>
                  <a:srgbClr val="003B55"/>
                </a:solidFill>
                <a:latin typeface="Century Gothic" pitchFamily="34" charset="0"/>
                <a:cs typeface="Arial" charset="0"/>
              </a:rPr>
              <a:t>better access to finance</a:t>
            </a:r>
            <a:r>
              <a:rPr lang="en-US" sz="1200" smtClean="0">
                <a:solidFill>
                  <a:srgbClr val="003B55"/>
                </a:solidFill>
                <a:latin typeface="Century Gothic" pitchFamily="34" charset="0"/>
                <a:cs typeface="Arial" charset="0"/>
              </a:rPr>
              <a:t> and improve financial inclusion, assist in the </a:t>
            </a:r>
            <a:r>
              <a:rPr lang="en-US" sz="1200" b="1" smtClean="0">
                <a:solidFill>
                  <a:srgbClr val="003B55"/>
                </a:solidFill>
                <a:latin typeface="Century Gothic" pitchFamily="34" charset="0"/>
                <a:cs typeface="Arial" charset="0"/>
              </a:rPr>
              <a:t>deepening and broadening of the EU capital markets</a:t>
            </a:r>
            <a:r>
              <a:rPr lang="en-US" sz="1200" smtClean="0">
                <a:solidFill>
                  <a:srgbClr val="003B55"/>
                </a:solidFill>
                <a:latin typeface="Century Gothic" pitchFamily="34" charset="0"/>
                <a:cs typeface="Arial" charset="0"/>
              </a:rPr>
              <a:t>, etc. </a:t>
            </a:r>
          </a:p>
          <a:p>
            <a:pPr lvl="1">
              <a:lnSpc>
                <a:spcPct val="90000"/>
              </a:lnSpc>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At the same time they create </a:t>
            </a:r>
            <a:r>
              <a:rPr lang="en-US" sz="1200" b="1" smtClean="0">
                <a:solidFill>
                  <a:srgbClr val="003B55"/>
                </a:solidFill>
                <a:latin typeface="Century Gothic" pitchFamily="34" charset="0"/>
                <a:cs typeface="Arial" charset="0"/>
              </a:rPr>
              <a:t>new challenges</a:t>
            </a:r>
            <a:r>
              <a:rPr lang="en-US" sz="1200" smtClean="0">
                <a:solidFill>
                  <a:srgbClr val="003B55"/>
                </a:solidFill>
                <a:latin typeface="Century Gothic" pitchFamily="34" charset="0"/>
                <a:cs typeface="Arial" charset="0"/>
              </a:rPr>
              <a:t> to regulated entities and to regulatory authorities, and the markets at large. </a:t>
            </a:r>
          </a:p>
          <a:p>
            <a:pPr lvl="1">
              <a:lnSpc>
                <a:spcPct val="90000"/>
              </a:lnSpc>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Licensing requirements</a:t>
            </a:r>
            <a:r>
              <a:rPr lang="en-US" sz="1200" smtClean="0">
                <a:solidFill>
                  <a:srgbClr val="003B55"/>
                </a:solidFill>
                <a:latin typeface="Century Gothic" pitchFamily="34" charset="0"/>
                <a:cs typeface="Arial" charset="0"/>
              </a:rPr>
              <a:t>: the Commission invited the European Supervisory Authorities (ESAs) to map the current authorizing and licensing approaches for FinTech models and issue, where appropriate, guidelines on such procedures. </a:t>
            </a:r>
          </a:p>
          <a:p>
            <a:pPr lvl="1">
              <a:lnSpc>
                <a:spcPct val="90000"/>
              </a:lnSpc>
              <a:spcBef>
                <a:spcPct val="0"/>
              </a:spcBef>
              <a:spcAft>
                <a:spcPct val="45000"/>
              </a:spcAft>
              <a:buFont typeface="Wingdings" pitchFamily="2" charset="2"/>
              <a:buChar char="Ø"/>
            </a:pPr>
            <a:r>
              <a:rPr lang="en-US" sz="1200" b="1" smtClean="0">
                <a:solidFill>
                  <a:srgbClr val="003B55"/>
                </a:solidFill>
                <a:latin typeface="Century Gothic" pitchFamily="34" charset="0"/>
                <a:cs typeface="Arial" charset="0"/>
              </a:rPr>
              <a:t>FinTech facilitators</a:t>
            </a:r>
            <a:r>
              <a:rPr lang="en-US" sz="1200" smtClean="0">
                <a:solidFill>
                  <a:srgbClr val="003B55"/>
                </a:solidFill>
                <a:latin typeface="Century Gothic" pitchFamily="34" charset="0"/>
                <a:cs typeface="Arial" charset="0"/>
              </a:rPr>
              <a:t>: the Commission is seen to encourage their adoption by all the competent national regulators. </a:t>
            </a:r>
          </a:p>
          <a:p>
            <a:pPr>
              <a:lnSpc>
                <a:spcPct val="90000"/>
              </a:lnSpc>
              <a:spcAft>
                <a:spcPct val="45000"/>
              </a:spcAft>
              <a:buFont typeface="Wingdings" pitchFamily="2" charset="2"/>
              <a:buChar char="Ø"/>
            </a:pPr>
            <a:r>
              <a:rPr lang="en-US" smtClean="0">
                <a:solidFill>
                  <a:srgbClr val="003B55"/>
                </a:solidFill>
                <a:latin typeface="Century Gothic" pitchFamily="34" charset="0"/>
                <a:cs typeface="Arial" charset="0"/>
              </a:rPr>
              <a:t>The Commission also launched the </a:t>
            </a:r>
            <a:r>
              <a:rPr lang="en-US" b="1" smtClean="0">
                <a:solidFill>
                  <a:srgbClr val="003B55"/>
                </a:solidFill>
                <a:latin typeface="Century Gothic" pitchFamily="34" charset="0"/>
                <a:cs typeface="Arial" charset="0"/>
              </a:rPr>
              <a:t>EU Blockchain Observatory and Forum</a:t>
            </a:r>
            <a:r>
              <a:rPr lang="en-US" smtClean="0">
                <a:solidFill>
                  <a:srgbClr val="003B55"/>
                </a:solidFill>
                <a:latin typeface="Century Gothic" pitchFamily="34" charset="0"/>
                <a:cs typeface="Arial" charset="0"/>
              </a:rPr>
              <a:t> =&gt; aim to accelerate blockchain innovation and development within the EU, recommends actions to be taken.</a:t>
            </a:r>
          </a:p>
          <a:p>
            <a:pPr>
              <a:lnSpc>
                <a:spcPct val="90000"/>
              </a:lnSpc>
              <a:spcAft>
                <a:spcPct val="45000"/>
              </a:spcAft>
              <a:buFont typeface="Wingdings" pitchFamily="2" charset="2"/>
              <a:buChar char="Ø"/>
            </a:pPr>
            <a:r>
              <a:rPr lang="en-US" b="1" smtClean="0">
                <a:solidFill>
                  <a:srgbClr val="003B55"/>
                </a:solidFill>
                <a:latin typeface="Century Gothic" pitchFamily="34" charset="0"/>
                <a:cs typeface="Arial" charset="0"/>
              </a:rPr>
              <a:t>EU FinTech Lab</a:t>
            </a:r>
            <a:r>
              <a:rPr lang="en-US" smtClean="0">
                <a:solidFill>
                  <a:srgbClr val="003B55"/>
                </a:solidFill>
                <a:latin typeface="Century Gothic" pitchFamily="34" charset="0"/>
                <a:cs typeface="Arial" charset="0"/>
              </a:rPr>
              <a:t>: aim to raise the level of capacity and knowledge on new technologies.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
          <p:cNvSpPr txBox="1">
            <a:spLocks noGrp="1"/>
          </p:cNvSpPr>
          <p:nvPr>
            <p:ph type="title"/>
          </p:nvPr>
        </p:nvSpPr>
        <p:spPr>
          <a:xfrm>
            <a:off x="519113" y="166688"/>
            <a:ext cx="6913562" cy="536575"/>
          </a:xfrm>
        </p:spPr>
        <p:txBody>
          <a:bodyPr/>
          <a:lstStyle/>
          <a:p>
            <a:pPr>
              <a:spcBef>
                <a:spcPct val="0"/>
              </a:spcBef>
              <a:spcAft>
                <a:spcPct val="0"/>
              </a:spcAft>
            </a:pPr>
            <a:r>
              <a:rPr lang="en-US" sz="2200" b="1" smtClean="0">
                <a:solidFill>
                  <a:srgbClr val="0B87A1"/>
                </a:solidFill>
                <a:latin typeface="Century Gothic" pitchFamily="34" charset="0"/>
                <a:ea typeface="SimHei" pitchFamily="49" charset="-122"/>
              </a:rPr>
              <a:t>EIOPA’s take on InsurTech </a:t>
            </a:r>
            <a:endParaRPr lang="el-GR" sz="2200" b="1" smtClean="0">
              <a:solidFill>
                <a:srgbClr val="0B87A1"/>
              </a:solidFill>
              <a:latin typeface="Century Gothic" pitchFamily="34" charset="0"/>
              <a:ea typeface="SimHei" pitchFamily="49" charset="-122"/>
            </a:endParaRPr>
          </a:p>
        </p:txBody>
      </p:sp>
      <p:sp>
        <p:nvSpPr>
          <p:cNvPr id="21506" name="Text Box 3"/>
          <p:cNvSpPr txBox="1">
            <a:spLocks noGrp="1"/>
          </p:cNvSpPr>
          <p:nvPr>
            <p:ph type="body" idx="1"/>
          </p:nvPr>
        </p:nvSpPr>
        <p:spPr>
          <a:xfrm>
            <a:off x="519113" y="776288"/>
            <a:ext cx="8229600" cy="3776662"/>
          </a:xfrm>
        </p:spPr>
        <p:txBody>
          <a:bodyPr/>
          <a:lstStyle/>
          <a:p>
            <a:pPr>
              <a:spcAft>
                <a:spcPct val="45000"/>
              </a:spcAft>
              <a:buFont typeface="Wingdings" pitchFamily="2" charset="2"/>
              <a:buChar char="Ø"/>
            </a:pPr>
            <a:r>
              <a:rPr lang="en-US" smtClean="0">
                <a:solidFill>
                  <a:srgbClr val="003B55"/>
                </a:solidFill>
                <a:latin typeface="Century Gothic" pitchFamily="34" charset="0"/>
                <a:cs typeface="Arial" charset="0"/>
              </a:rPr>
              <a:t>EIOPA acknowledges that InsurTech’s effects span across the value chain of the insurance market. </a:t>
            </a: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InsurTech solutions create </a:t>
            </a:r>
            <a:r>
              <a:rPr lang="en-US" sz="1200" b="1" smtClean="0">
                <a:solidFill>
                  <a:srgbClr val="003B55"/>
                </a:solidFill>
                <a:latin typeface="Century Gothic" pitchFamily="34" charset="0"/>
                <a:cs typeface="Arial" charset="0"/>
              </a:rPr>
              <a:t>new opportunities</a:t>
            </a:r>
            <a:r>
              <a:rPr lang="en-US" sz="1200" smtClean="0">
                <a:solidFill>
                  <a:srgbClr val="003B55"/>
                </a:solidFill>
                <a:latin typeface="Century Gothic" pitchFamily="34" charset="0"/>
                <a:cs typeface="Arial" charset="0"/>
              </a:rPr>
              <a:t> for consumers, can be more </a:t>
            </a:r>
            <a:r>
              <a:rPr lang="en-US" sz="1200" b="1" smtClean="0">
                <a:solidFill>
                  <a:srgbClr val="003B55"/>
                </a:solidFill>
                <a:latin typeface="Century Gothic" pitchFamily="34" charset="0"/>
                <a:cs typeface="Arial" charset="0"/>
              </a:rPr>
              <a:t>cost efficient</a:t>
            </a:r>
            <a:r>
              <a:rPr lang="en-US" sz="1200" smtClean="0">
                <a:solidFill>
                  <a:srgbClr val="003B55"/>
                </a:solidFill>
                <a:latin typeface="Century Gothic" pitchFamily="34" charset="0"/>
                <a:cs typeface="Arial" charset="0"/>
              </a:rPr>
              <a:t> for insurers, enhance targeted, individualized advertisements, </a:t>
            </a:r>
            <a:r>
              <a:rPr lang="en-US" sz="1200" b="1" smtClean="0">
                <a:solidFill>
                  <a:srgbClr val="003B55"/>
                </a:solidFill>
                <a:latin typeface="Century Gothic" pitchFamily="34" charset="0"/>
                <a:cs typeface="Arial" charset="0"/>
              </a:rPr>
              <a:t>assist in compliance procedures and against insurance fraud</a:t>
            </a:r>
            <a:r>
              <a:rPr lang="en-US" sz="1200" smtClean="0">
                <a:solidFill>
                  <a:srgbClr val="003B55"/>
                </a:solidFill>
                <a:latin typeface="Century Gothic" pitchFamily="34" charset="0"/>
                <a:cs typeface="Arial" charset="0"/>
              </a:rPr>
              <a:t>. </a:t>
            </a: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InsurTech may cause </a:t>
            </a:r>
            <a:r>
              <a:rPr lang="en-US" sz="1200" b="1" smtClean="0">
                <a:solidFill>
                  <a:srgbClr val="003B55"/>
                </a:solidFill>
                <a:latin typeface="Century Gothic" pitchFamily="34" charset="0"/>
                <a:cs typeface="Arial" charset="0"/>
              </a:rPr>
              <a:t>new risks to both consumers</a:t>
            </a:r>
            <a:r>
              <a:rPr lang="en-US" sz="1200" smtClean="0">
                <a:solidFill>
                  <a:srgbClr val="003B55"/>
                </a:solidFill>
                <a:latin typeface="Century Gothic" pitchFamily="34" charset="0"/>
                <a:cs typeface="Arial" charset="0"/>
              </a:rPr>
              <a:t> (risks to the fair pricing treatment of consumers, privacy and data ownership issues, exclusion of non-digital customers), </a:t>
            </a:r>
            <a:r>
              <a:rPr lang="en-US" sz="1200" b="1" smtClean="0">
                <a:solidFill>
                  <a:srgbClr val="003B55"/>
                </a:solidFill>
                <a:latin typeface="Century Gothic" pitchFamily="34" charset="0"/>
                <a:cs typeface="Arial" charset="0"/>
              </a:rPr>
              <a:t>and to the industry</a:t>
            </a:r>
            <a:r>
              <a:rPr lang="en-US" sz="1200" smtClean="0">
                <a:solidFill>
                  <a:srgbClr val="003B55"/>
                </a:solidFill>
                <a:latin typeface="Century Gothic" pitchFamily="34" charset="0"/>
                <a:cs typeface="Arial" charset="0"/>
              </a:rPr>
              <a:t> (cyber-risk, IT flaws, entry of new market players)</a:t>
            </a:r>
          </a:p>
          <a:p>
            <a:pPr>
              <a:spcAft>
                <a:spcPct val="45000"/>
              </a:spcAft>
              <a:buFont typeface="Wingdings" pitchFamily="2" charset="2"/>
              <a:buChar char="Ø"/>
            </a:pPr>
            <a:r>
              <a:rPr lang="en-US" b="1" smtClean="0">
                <a:solidFill>
                  <a:srgbClr val="003B55"/>
                </a:solidFill>
                <a:latin typeface="Century Gothic" pitchFamily="34" charset="0"/>
                <a:cs typeface="Arial" charset="0"/>
              </a:rPr>
              <a:t>EIOPA’s InsurTech Roundtable</a:t>
            </a:r>
            <a:r>
              <a:rPr lang="en-US" smtClean="0">
                <a:solidFill>
                  <a:srgbClr val="003B55"/>
                </a:solidFill>
                <a:latin typeface="Century Gothic" pitchFamily="34" charset="0"/>
                <a:cs typeface="Arial" charset="0"/>
              </a:rPr>
              <a:t>: benefits and risks of the digitalization of the insurance market and potential objectives to effective financial innovation, impact of digital technologies, significance of data and data processing, potential downfalls from IoT applications (e.g. personalized products may not permit comparison). </a:t>
            </a:r>
          </a:p>
          <a:p>
            <a:pPr>
              <a:spcAft>
                <a:spcPct val="45000"/>
              </a:spcAft>
              <a:buFont typeface="Wingdings" pitchFamily="2" charset="2"/>
              <a:buChar char="Ø"/>
            </a:pPr>
            <a:r>
              <a:rPr lang="en-US" smtClean="0">
                <a:solidFill>
                  <a:srgbClr val="003B55"/>
                </a:solidFill>
                <a:latin typeface="Century Gothic" pitchFamily="34" charset="0"/>
                <a:cs typeface="Arial" charset="0"/>
              </a:rPr>
              <a:t>EIOPA established a multi-disciplinary </a:t>
            </a:r>
            <a:r>
              <a:rPr lang="en-US" b="1" smtClean="0">
                <a:solidFill>
                  <a:srgbClr val="003B55"/>
                </a:solidFill>
                <a:latin typeface="Century Gothic" pitchFamily="34" charset="0"/>
                <a:cs typeface="Arial" charset="0"/>
              </a:rPr>
              <a:t>InsurTech Task Force</a:t>
            </a:r>
            <a:r>
              <a:rPr lang="en-US" smtClean="0">
                <a:solidFill>
                  <a:srgbClr val="003B55"/>
                </a:solidFill>
                <a:latin typeface="Century Gothic" pitchFamily="34" charset="0"/>
                <a:cs typeface="Arial" charset="0"/>
              </a:rPr>
              <a:t>: it will proceed with a thematic review on Big Data, map the national innovation facilitators, examine the current authorizing and licensing requirements, assess if any guidelines must be issued. </a:t>
            </a:r>
            <a:endParaRPr lang="el-GR" smtClean="0">
              <a:solidFill>
                <a:srgbClr val="003B55"/>
              </a:solidFill>
              <a:latin typeface="Century Gothic" pitchFamily="34" charset="0"/>
              <a:cs typeface="Arial"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2"/>
          <p:cNvSpPr txBox="1">
            <a:spLocks noGrp="1"/>
          </p:cNvSpPr>
          <p:nvPr>
            <p:ph type="title"/>
          </p:nvPr>
        </p:nvSpPr>
        <p:spPr>
          <a:xfrm>
            <a:off x="457200" y="361950"/>
            <a:ext cx="6989763" cy="536575"/>
          </a:xfrm>
        </p:spPr>
        <p:txBody>
          <a:bodyPr/>
          <a:lstStyle/>
          <a:p>
            <a:pPr>
              <a:spcBef>
                <a:spcPct val="0"/>
              </a:spcBef>
              <a:spcAft>
                <a:spcPct val="0"/>
              </a:spcAft>
            </a:pPr>
            <a:r>
              <a:rPr lang="en-US" sz="2200" b="1" smtClean="0">
                <a:solidFill>
                  <a:srgbClr val="0B87A1"/>
                </a:solidFill>
                <a:latin typeface="Century Gothic" pitchFamily="34" charset="0"/>
                <a:ea typeface="SimHei" pitchFamily="49" charset="-122"/>
              </a:rPr>
              <a:t>ESMA’s and EBA’s input </a:t>
            </a:r>
            <a:endParaRPr lang="el-GR" sz="2200" b="1" smtClean="0">
              <a:solidFill>
                <a:srgbClr val="0B87A1"/>
              </a:solidFill>
              <a:latin typeface="Century Gothic" pitchFamily="34" charset="0"/>
              <a:ea typeface="SimHei" pitchFamily="49" charset="-122"/>
            </a:endParaRPr>
          </a:p>
        </p:txBody>
      </p:sp>
      <p:sp>
        <p:nvSpPr>
          <p:cNvPr id="22530" name="Text Box 3"/>
          <p:cNvSpPr txBox="1">
            <a:spLocks noGrp="1"/>
          </p:cNvSpPr>
          <p:nvPr>
            <p:ph type="body" idx="1"/>
          </p:nvPr>
        </p:nvSpPr>
        <p:spPr>
          <a:xfrm>
            <a:off x="457200" y="971550"/>
            <a:ext cx="8305800" cy="3589338"/>
          </a:xfrm>
        </p:spPr>
        <p:txBody>
          <a:bodyPr/>
          <a:lstStyle/>
          <a:p>
            <a:pPr>
              <a:spcAft>
                <a:spcPct val="45000"/>
              </a:spcAft>
              <a:buFont typeface="Wingdings" pitchFamily="2" charset="2"/>
              <a:buChar char="Ø"/>
            </a:pPr>
            <a:r>
              <a:rPr lang="en-US" smtClean="0">
                <a:solidFill>
                  <a:srgbClr val="003B55"/>
                </a:solidFill>
                <a:latin typeface="Century Gothic" pitchFamily="34" charset="0"/>
                <a:cs typeface="Arial" charset="0"/>
              </a:rPr>
              <a:t>The </a:t>
            </a:r>
            <a:r>
              <a:rPr lang="en-US" b="1" smtClean="0">
                <a:solidFill>
                  <a:srgbClr val="003B55"/>
                </a:solidFill>
                <a:latin typeface="Century Gothic" pitchFamily="34" charset="0"/>
                <a:cs typeface="Arial" charset="0"/>
              </a:rPr>
              <a:t>European Securities and Markets Authority</a:t>
            </a:r>
            <a:r>
              <a:rPr lang="en-US" smtClean="0">
                <a:solidFill>
                  <a:srgbClr val="003B55"/>
                </a:solidFill>
                <a:latin typeface="Century Gothic" pitchFamily="34" charset="0"/>
                <a:cs typeface="Arial" charset="0"/>
              </a:rPr>
              <a:t> (ESMA) acknowledges the importance and the effects of FinTech. Its </a:t>
            </a:r>
            <a:r>
              <a:rPr lang="en-US" b="1" smtClean="0">
                <a:solidFill>
                  <a:srgbClr val="003B55"/>
                </a:solidFill>
                <a:latin typeface="Century Gothic" pitchFamily="34" charset="0"/>
                <a:cs typeface="Arial" charset="0"/>
              </a:rPr>
              <a:t>3</a:t>
            </a:r>
            <a:r>
              <a:rPr lang="en-US" b="1" baseline="30000" smtClean="0">
                <a:solidFill>
                  <a:srgbClr val="003B55"/>
                </a:solidFill>
                <a:latin typeface="Century Gothic" pitchFamily="34" charset="0"/>
                <a:cs typeface="Arial" charset="0"/>
              </a:rPr>
              <a:t>rd</a:t>
            </a:r>
            <a:r>
              <a:rPr lang="en-US" b="1" smtClean="0">
                <a:solidFill>
                  <a:srgbClr val="003B55"/>
                </a:solidFill>
                <a:latin typeface="Century Gothic" pitchFamily="34" charset="0"/>
                <a:cs typeface="Arial" charset="0"/>
              </a:rPr>
              <a:t> Financial Innovation Day</a:t>
            </a:r>
            <a:r>
              <a:rPr lang="en-US" smtClean="0">
                <a:solidFill>
                  <a:srgbClr val="003B55"/>
                </a:solidFill>
                <a:latin typeface="Century Gothic" pitchFamily="34" charset="0"/>
                <a:cs typeface="Arial" charset="0"/>
              </a:rPr>
              <a:t> was dedicated to FinTech and its impact on regulation, the market and consumers. </a:t>
            </a:r>
          </a:p>
          <a:p>
            <a:pPr>
              <a:spcAft>
                <a:spcPct val="45000"/>
              </a:spcAft>
              <a:buFont typeface="Wingdings" pitchFamily="2" charset="2"/>
              <a:buChar char="Ø"/>
            </a:pPr>
            <a:r>
              <a:rPr lang="en-US" smtClean="0">
                <a:solidFill>
                  <a:srgbClr val="003B55"/>
                </a:solidFill>
                <a:latin typeface="Century Gothic" pitchFamily="34" charset="0"/>
                <a:cs typeface="Arial" charset="0"/>
              </a:rPr>
              <a:t>The </a:t>
            </a:r>
            <a:r>
              <a:rPr lang="en-US" b="1" smtClean="0">
                <a:solidFill>
                  <a:srgbClr val="003B55"/>
                </a:solidFill>
                <a:latin typeface="Century Gothic" pitchFamily="34" charset="0"/>
                <a:cs typeface="Arial" charset="0"/>
              </a:rPr>
              <a:t>European Banking Authority</a:t>
            </a:r>
            <a:r>
              <a:rPr lang="en-US" smtClean="0">
                <a:solidFill>
                  <a:srgbClr val="003B55"/>
                </a:solidFill>
                <a:latin typeface="Century Gothic" pitchFamily="34" charset="0"/>
                <a:cs typeface="Arial" charset="0"/>
              </a:rPr>
              <a:t> (EBA) has established a </a:t>
            </a:r>
            <a:r>
              <a:rPr lang="en-US" b="1" smtClean="0">
                <a:solidFill>
                  <a:srgbClr val="003B55"/>
                </a:solidFill>
                <a:latin typeface="Century Gothic" pitchFamily="34" charset="0"/>
                <a:cs typeface="Arial" charset="0"/>
              </a:rPr>
              <a:t>FinTech Knowledge Hub</a:t>
            </a:r>
            <a:r>
              <a:rPr lang="en-US" smtClean="0">
                <a:solidFill>
                  <a:srgbClr val="003B55"/>
                </a:solidFill>
                <a:latin typeface="Century Gothic" pitchFamily="34" charset="0"/>
                <a:cs typeface="Arial" charset="0"/>
              </a:rPr>
              <a:t>, aiming to enhance the cooperation between authorities, and with FinTech firms, technology providers and regulated entities, and to ensure that any regulatory approaches are consistent with the principle of technological neutrality. </a:t>
            </a:r>
          </a:p>
          <a:p>
            <a:pPr>
              <a:spcAft>
                <a:spcPct val="45000"/>
              </a:spcAft>
              <a:buFont typeface="Wingdings" pitchFamily="2" charset="2"/>
              <a:buChar char="Ø"/>
            </a:pPr>
            <a:r>
              <a:rPr lang="en-US" b="1" smtClean="0">
                <a:solidFill>
                  <a:srgbClr val="003B55"/>
                </a:solidFill>
                <a:latin typeface="Century Gothic" pitchFamily="34" charset="0"/>
                <a:cs typeface="Arial" charset="0"/>
              </a:rPr>
              <a:t>EBA’s FinTech Roadmap</a:t>
            </a:r>
            <a:r>
              <a:rPr lang="en-US" smtClean="0">
                <a:solidFill>
                  <a:srgbClr val="003B55"/>
                </a:solidFill>
                <a:latin typeface="Century Gothic" pitchFamily="34" charset="0"/>
                <a:cs typeface="Arial" charset="0"/>
              </a:rPr>
              <a:t>: EBA’s priorities for 2018-2019 =&gt; evaluation of licensing and authorization approaches, analysis of national FinTech facilitators, monitoring innovation, assessing possible risks and opportunities, promoting best supervisory practices, examining consumer issues. </a:t>
            </a: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Two reports concerning the </a:t>
            </a:r>
            <a:r>
              <a:rPr lang="en-US" sz="1200" b="1" smtClean="0">
                <a:solidFill>
                  <a:srgbClr val="003B55"/>
                </a:solidFill>
                <a:latin typeface="Century Gothic" pitchFamily="34" charset="0"/>
                <a:cs typeface="Arial" charset="0"/>
              </a:rPr>
              <a:t>prudential risks and opportunities </a:t>
            </a:r>
            <a:r>
              <a:rPr lang="en-US" sz="1200" smtClean="0">
                <a:solidFill>
                  <a:srgbClr val="003B55"/>
                </a:solidFill>
                <a:latin typeface="Century Gothic" pitchFamily="34" charset="0"/>
                <a:cs typeface="Arial" charset="0"/>
              </a:rPr>
              <a:t>arising from FinTech, and the </a:t>
            </a:r>
            <a:r>
              <a:rPr lang="en-US" sz="1200" b="1" smtClean="0">
                <a:solidFill>
                  <a:srgbClr val="003B55"/>
                </a:solidFill>
                <a:latin typeface="Century Gothic" pitchFamily="34" charset="0"/>
                <a:cs typeface="Arial" charset="0"/>
              </a:rPr>
              <a:t>impact of FinTech on the business models</a:t>
            </a:r>
            <a:r>
              <a:rPr lang="en-US" sz="1200" smtClean="0">
                <a:solidFill>
                  <a:srgbClr val="003B55"/>
                </a:solidFill>
                <a:latin typeface="Century Gothic" pitchFamily="34" charset="0"/>
                <a:cs typeface="Arial" charset="0"/>
              </a:rPr>
              <a:t> of credit institutions have been issued. </a:t>
            </a:r>
            <a:endParaRPr lang="el-GR" sz="1200" smtClean="0">
              <a:solidFill>
                <a:srgbClr val="003B55"/>
              </a:solidFill>
              <a:latin typeface="Century Gothic" pitchFamily="34" charset="0"/>
              <a:cs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hape 3858"/>
          <p:cNvSpPr txBox="1">
            <a:spLocks noGrp="1"/>
          </p:cNvSpPr>
          <p:nvPr>
            <p:ph type="ctrTitle" idx="4294967295"/>
          </p:nvPr>
        </p:nvSpPr>
        <p:spPr>
          <a:xfrm>
            <a:off x="533400" y="3257550"/>
            <a:ext cx="6477000" cy="1160463"/>
          </a:xfrm>
        </p:spPr>
        <p:txBody>
          <a:bodyPr/>
          <a:lstStyle/>
          <a:p>
            <a:pPr eaLnBrk="1" hangingPunct="1">
              <a:buClr>
                <a:srgbClr val="0B87A1"/>
              </a:buClr>
              <a:buSzPts val="4800"/>
              <a:buFont typeface="Dosis Light"/>
              <a:buNone/>
            </a:pPr>
            <a:r>
              <a:rPr lang="en-US" sz="3600" smtClean="0">
                <a:solidFill>
                  <a:srgbClr val="003B55"/>
                </a:solidFill>
                <a:latin typeface="Century Gothic" pitchFamily="34" charset="0"/>
                <a:ea typeface="Dosis Light"/>
                <a:cs typeface="Dosis Light"/>
                <a:sym typeface="Dosis Light"/>
              </a:rPr>
              <a:t>4. Activities on national level </a:t>
            </a:r>
            <a:endParaRPr lang="el-GR" sz="3600" smtClean="0">
              <a:solidFill>
                <a:srgbClr val="003B55"/>
              </a:solidFill>
              <a:latin typeface="Century Gothic" pitchFamily="34" charset="0"/>
              <a:ea typeface="Dosis Light"/>
              <a:cs typeface="Dosis Light"/>
              <a:sym typeface="Dosis Light"/>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2"/>
          <p:cNvSpPr txBox="1">
            <a:spLocks noGrp="1"/>
          </p:cNvSpPr>
          <p:nvPr>
            <p:ph type="title"/>
          </p:nvPr>
        </p:nvSpPr>
        <p:spPr>
          <a:xfrm>
            <a:off x="685800" y="361950"/>
            <a:ext cx="6761163" cy="536575"/>
          </a:xfrm>
        </p:spPr>
        <p:txBody>
          <a:bodyPr/>
          <a:lstStyle/>
          <a:p>
            <a:pPr>
              <a:spcBef>
                <a:spcPct val="0"/>
              </a:spcBef>
              <a:spcAft>
                <a:spcPct val="0"/>
              </a:spcAft>
            </a:pPr>
            <a:r>
              <a:rPr lang="en-US" sz="2200" b="1" smtClean="0">
                <a:solidFill>
                  <a:srgbClr val="0B87A1"/>
                </a:solidFill>
                <a:latin typeface="Century Gothic" pitchFamily="34" charset="0"/>
                <a:ea typeface="SimHei" pitchFamily="49" charset="-122"/>
              </a:rPr>
              <a:t>The view of national Regulators </a:t>
            </a:r>
            <a:endParaRPr lang="el-GR" sz="2200" b="1" smtClean="0">
              <a:solidFill>
                <a:srgbClr val="0B87A1"/>
              </a:solidFill>
              <a:latin typeface="Century Gothic" pitchFamily="34" charset="0"/>
              <a:ea typeface="SimHei" pitchFamily="49" charset="-122"/>
            </a:endParaRPr>
          </a:p>
        </p:txBody>
      </p:sp>
      <p:sp>
        <p:nvSpPr>
          <p:cNvPr id="25602" name="Text Box 3"/>
          <p:cNvSpPr txBox="1">
            <a:spLocks noGrp="1"/>
          </p:cNvSpPr>
          <p:nvPr>
            <p:ph type="body" idx="1"/>
          </p:nvPr>
        </p:nvSpPr>
        <p:spPr>
          <a:xfrm>
            <a:off x="685800" y="1123950"/>
            <a:ext cx="7772400" cy="3436938"/>
          </a:xfrm>
        </p:spPr>
        <p:txBody>
          <a:bodyPr/>
          <a:lstStyle/>
          <a:p>
            <a:pPr>
              <a:spcAft>
                <a:spcPct val="45000"/>
              </a:spcAft>
              <a:buFont typeface="Wingdings" pitchFamily="2" charset="2"/>
              <a:buChar char="Ø"/>
            </a:pPr>
            <a:r>
              <a:rPr lang="en-US" smtClean="0">
                <a:solidFill>
                  <a:srgbClr val="003B55"/>
                </a:solidFill>
                <a:latin typeface="Century Gothic" pitchFamily="34" charset="0"/>
                <a:cs typeface="Arial" charset="0"/>
              </a:rPr>
              <a:t>A number of national regulatory authorities, both within Europe and across the world, have established </a:t>
            </a:r>
            <a:r>
              <a:rPr lang="en-US" b="1" smtClean="0">
                <a:solidFill>
                  <a:srgbClr val="003B55"/>
                </a:solidFill>
                <a:latin typeface="Century Gothic" pitchFamily="34" charset="0"/>
                <a:cs typeface="Arial" charset="0"/>
              </a:rPr>
              <a:t>innovation facilitators: </a:t>
            </a:r>
            <a:endParaRPr lang="en-US" smtClean="0">
              <a:solidFill>
                <a:srgbClr val="003B55"/>
              </a:solidFill>
              <a:latin typeface="Century Gothic" pitchFamily="34" charset="0"/>
              <a:cs typeface="Arial" charset="0"/>
            </a:endParaRPr>
          </a:p>
          <a:p>
            <a:pPr lvl="1">
              <a:spcBef>
                <a:spcPct val="0"/>
              </a:spcBef>
              <a:spcAft>
                <a:spcPct val="45000"/>
              </a:spcAft>
              <a:buFont typeface="Wingdings" pitchFamily="2" charset="2"/>
              <a:buChar char="Ø"/>
            </a:pPr>
            <a:r>
              <a:rPr lang="en-US" smtClean="0">
                <a:solidFill>
                  <a:srgbClr val="003B55"/>
                </a:solidFill>
                <a:latin typeface="Century Gothic" pitchFamily="34" charset="0"/>
                <a:cs typeface="Arial" charset="0"/>
              </a:rPr>
              <a:t>innovation hubs, or </a:t>
            </a:r>
          </a:p>
          <a:p>
            <a:pPr lvl="1">
              <a:spcBef>
                <a:spcPct val="0"/>
              </a:spcBef>
              <a:spcAft>
                <a:spcPct val="45000"/>
              </a:spcAft>
              <a:buFont typeface="Wingdings" pitchFamily="2" charset="2"/>
              <a:buChar char="Ø"/>
            </a:pPr>
            <a:r>
              <a:rPr lang="en-US" smtClean="0">
                <a:solidFill>
                  <a:srgbClr val="003B55"/>
                </a:solidFill>
                <a:latin typeface="Century Gothic" pitchFamily="34" charset="0"/>
                <a:cs typeface="Arial" charset="0"/>
              </a:rPr>
              <a:t>regulatory sandboxes. </a:t>
            </a:r>
          </a:p>
          <a:p>
            <a:pPr>
              <a:spcAft>
                <a:spcPct val="45000"/>
              </a:spcAft>
              <a:buFont typeface="Wingdings" pitchFamily="2" charset="2"/>
              <a:buChar char="Ø"/>
            </a:pPr>
            <a:r>
              <a:rPr lang="en-US" smtClean="0">
                <a:solidFill>
                  <a:srgbClr val="003B55"/>
                </a:solidFill>
                <a:latin typeface="Century Gothic" pitchFamily="34" charset="0"/>
                <a:cs typeface="Arial" charset="0"/>
              </a:rPr>
              <a:t>Other states have opted in favor of </a:t>
            </a:r>
            <a:r>
              <a:rPr lang="en-US" b="1" smtClean="0">
                <a:solidFill>
                  <a:srgbClr val="003B55"/>
                </a:solidFill>
                <a:latin typeface="Century Gothic" pitchFamily="34" charset="0"/>
                <a:cs typeface="Arial" charset="0"/>
              </a:rPr>
              <a:t>enacting new regulation</a:t>
            </a:r>
            <a:r>
              <a:rPr lang="en-US" smtClean="0">
                <a:solidFill>
                  <a:srgbClr val="003B55"/>
                </a:solidFill>
                <a:latin typeface="Century Gothic" pitchFamily="34" charset="0"/>
                <a:cs typeface="Arial" charset="0"/>
              </a:rPr>
              <a:t> in order to address specific issues arising from the rapid technological evolution. </a:t>
            </a:r>
          </a:p>
          <a:p>
            <a:pPr>
              <a:spcAft>
                <a:spcPct val="45000"/>
              </a:spcAft>
              <a:buFont typeface="Wingdings" pitchFamily="2" charset="2"/>
              <a:buChar char="Ø"/>
            </a:pPr>
            <a:r>
              <a:rPr lang="en-US" smtClean="0">
                <a:solidFill>
                  <a:srgbClr val="003B55"/>
                </a:solidFill>
                <a:latin typeface="Century Gothic" pitchFamily="34" charset="0"/>
                <a:cs typeface="Arial" charset="0"/>
              </a:rPr>
              <a:t>Some national authorities operate a </a:t>
            </a:r>
            <a:r>
              <a:rPr lang="en-US" b="1" smtClean="0">
                <a:solidFill>
                  <a:srgbClr val="003B55"/>
                </a:solidFill>
                <a:latin typeface="Century Gothic" pitchFamily="34" charset="0"/>
                <a:cs typeface="Arial" charset="0"/>
              </a:rPr>
              <a:t>contact point</a:t>
            </a:r>
            <a:r>
              <a:rPr lang="en-US" smtClean="0">
                <a:solidFill>
                  <a:srgbClr val="003B55"/>
                </a:solidFill>
                <a:latin typeface="Century Gothic" pitchFamily="34" charset="0"/>
                <a:cs typeface="Arial" charset="0"/>
              </a:rPr>
              <a:t> to which FinTech companies may address any questions on licensing requirements, regulatory obligations, etc. </a:t>
            </a:r>
            <a:endParaRPr lang="el-GR" smtClean="0">
              <a:solidFill>
                <a:srgbClr val="003B55"/>
              </a:solidFill>
              <a:latin typeface="Century Gothic" pitchFamily="34" charset="0"/>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2"/>
          <p:cNvSpPr txBox="1">
            <a:spLocks noGrp="1"/>
          </p:cNvSpPr>
          <p:nvPr>
            <p:ph type="title"/>
          </p:nvPr>
        </p:nvSpPr>
        <p:spPr>
          <a:xfrm>
            <a:off x="457200" y="209550"/>
            <a:ext cx="6761163" cy="609600"/>
          </a:xfrm>
        </p:spPr>
        <p:txBody>
          <a:bodyPr/>
          <a:lstStyle/>
          <a:p>
            <a:pPr>
              <a:spcBef>
                <a:spcPct val="0"/>
              </a:spcBef>
              <a:spcAft>
                <a:spcPct val="0"/>
              </a:spcAft>
            </a:pPr>
            <a:r>
              <a:rPr lang="en-US" sz="2200" b="1" smtClean="0">
                <a:solidFill>
                  <a:srgbClr val="0B87A1"/>
                </a:solidFill>
                <a:latin typeface="Century Gothic" pitchFamily="34" charset="0"/>
                <a:ea typeface="SimHei" pitchFamily="49" charset="-122"/>
              </a:rPr>
              <a:t>Examples of NRA actions</a:t>
            </a:r>
            <a:endParaRPr lang="el-GR" sz="2200" b="1" smtClean="0">
              <a:solidFill>
                <a:srgbClr val="0B87A1"/>
              </a:solidFill>
              <a:latin typeface="Century Gothic" pitchFamily="34" charset="0"/>
              <a:ea typeface="SimHei" pitchFamily="49" charset="-122"/>
            </a:endParaRPr>
          </a:p>
        </p:txBody>
      </p:sp>
      <p:grpSp>
        <p:nvGrpSpPr>
          <p:cNvPr id="26626" name="Shape 4114"/>
          <p:cNvGrpSpPr>
            <a:grpSpLocks/>
          </p:cNvGrpSpPr>
          <p:nvPr/>
        </p:nvGrpSpPr>
        <p:grpSpPr bwMode="auto">
          <a:xfrm>
            <a:off x="2195513" y="2365375"/>
            <a:ext cx="1776412" cy="2227263"/>
            <a:chOff x="1246775" y="910975"/>
            <a:chExt cx="439650" cy="523900"/>
          </a:xfrm>
        </p:grpSpPr>
        <p:sp>
          <p:nvSpPr>
            <p:cNvPr id="26655" name="Shape 4115"/>
            <p:cNvSpPr>
              <a:spLocks noChangeArrowheads="1"/>
            </p:cNvSpPr>
            <p:nvPr/>
          </p:nvSpPr>
          <p:spPr bwMode="auto">
            <a:xfrm>
              <a:off x="1246775" y="970800"/>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FFCC00">
                <a:alpha val="38039"/>
              </a:srgbClr>
            </a:solidFill>
            <a:ln w="9525">
              <a:noFill/>
              <a:miter lim="800000"/>
              <a:headEnd/>
              <a:tailEnd/>
            </a:ln>
          </p:spPr>
          <p:txBody>
            <a:bodyPr lIns="91425" tIns="91425" rIns="91425" bIns="91425" anchor="ctr"/>
            <a:lstStyle/>
            <a:p>
              <a:endParaRPr lang="el-GR"/>
            </a:p>
          </p:txBody>
        </p:sp>
        <p:sp>
          <p:nvSpPr>
            <p:cNvPr id="26656" name="Shape 4116"/>
            <p:cNvSpPr>
              <a:spLocks noChangeArrowheads="1"/>
            </p:cNvSpPr>
            <p:nvPr/>
          </p:nvSpPr>
          <p:spPr bwMode="auto">
            <a:xfrm>
              <a:off x="1307825"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FFCC00">
                <a:alpha val="38039"/>
              </a:srgbClr>
            </a:solidFill>
            <a:ln w="9525">
              <a:noFill/>
              <a:miter lim="800000"/>
              <a:headEnd/>
              <a:tailEnd/>
            </a:ln>
          </p:spPr>
          <p:txBody>
            <a:bodyPr lIns="91425" tIns="91425" rIns="91425" bIns="91425" anchor="ctr"/>
            <a:lstStyle/>
            <a:p>
              <a:pPr>
                <a:buClr>
                  <a:srgbClr val="000000"/>
                </a:buClr>
                <a:buFont typeface="Arial" charset="0"/>
                <a:buNone/>
              </a:pPr>
              <a:r>
                <a:rPr lang="en-US">
                  <a:latin typeface="Century Gothic" pitchFamily="34" charset="0"/>
                </a:rPr>
                <a:t>Sweden: </a:t>
              </a:r>
            </a:p>
            <a:p>
              <a:pPr>
                <a:buClr>
                  <a:srgbClr val="000000"/>
                </a:buClr>
                <a:buFont typeface="Arial" charset="0"/>
                <a:buNone/>
              </a:pPr>
              <a:r>
                <a:rPr lang="en-US">
                  <a:latin typeface="Century Gothic" pitchFamily="34" charset="0"/>
                </a:rPr>
                <a:t>- </a:t>
              </a:r>
              <a:r>
                <a:rPr lang="en-US" b="0">
                  <a:latin typeface="Century Gothic" pitchFamily="34" charset="0"/>
                </a:rPr>
                <a:t>FinTech Regulatory Sandbox</a:t>
              </a:r>
            </a:p>
            <a:p>
              <a:pPr>
                <a:buClr>
                  <a:srgbClr val="000000"/>
                </a:buClr>
                <a:buFont typeface="Arial" charset="0"/>
                <a:buNone/>
              </a:pPr>
              <a:r>
                <a:rPr lang="en-US" b="0">
                  <a:latin typeface="Century Gothic" pitchFamily="34" charset="0"/>
                </a:rPr>
                <a:t>- Swedish National Innovation Council</a:t>
              </a:r>
              <a:endParaRPr lang="el-GR" b="0">
                <a:latin typeface="Century Gothic" pitchFamily="34" charset="0"/>
              </a:endParaRPr>
            </a:p>
          </p:txBody>
        </p:sp>
        <p:sp>
          <p:nvSpPr>
            <p:cNvPr id="26657"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FFCC00">
                <a:alpha val="38039"/>
              </a:srgbClr>
            </a:solidFill>
            <a:ln w="9525">
              <a:noFill/>
              <a:miter lim="800000"/>
              <a:headEnd/>
              <a:tailEnd/>
            </a:ln>
          </p:spPr>
          <p:txBody>
            <a:bodyPr lIns="91425" tIns="91425" rIns="91425" bIns="91425" anchor="ctr"/>
            <a:lstStyle/>
            <a:p>
              <a:endParaRPr lang="el-GR"/>
            </a:p>
          </p:txBody>
        </p:sp>
      </p:grpSp>
      <p:grpSp>
        <p:nvGrpSpPr>
          <p:cNvPr id="26627" name="Shape 4147"/>
          <p:cNvGrpSpPr>
            <a:grpSpLocks/>
          </p:cNvGrpSpPr>
          <p:nvPr/>
        </p:nvGrpSpPr>
        <p:grpSpPr bwMode="auto">
          <a:xfrm>
            <a:off x="1055688" y="936625"/>
            <a:ext cx="368300" cy="368300"/>
            <a:chOff x="2594325" y="1627175"/>
            <a:chExt cx="440850" cy="440850"/>
          </a:xfrm>
        </p:grpSpPr>
        <p:sp>
          <p:nvSpPr>
            <p:cNvPr id="26652"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FF0000"/>
            </a:solidFill>
            <a:ln w="9525">
              <a:noFill/>
              <a:miter lim="800000"/>
              <a:headEnd/>
              <a:tailEnd/>
            </a:ln>
          </p:spPr>
          <p:txBody>
            <a:bodyPr lIns="91425" tIns="91425" rIns="91425" bIns="91425" anchor="ctr"/>
            <a:lstStyle/>
            <a:p>
              <a:endParaRPr lang="el-GR"/>
            </a:p>
          </p:txBody>
        </p:sp>
        <p:sp>
          <p:nvSpPr>
            <p:cNvPr id="26653"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FF0000"/>
            </a:solidFill>
            <a:ln w="9525">
              <a:noFill/>
              <a:miter lim="800000"/>
              <a:headEnd/>
              <a:tailEnd/>
            </a:ln>
          </p:spPr>
          <p:txBody>
            <a:bodyPr lIns="91425" tIns="91425" rIns="91425" bIns="91425" anchor="ctr"/>
            <a:lstStyle/>
            <a:p>
              <a:endParaRPr lang="el-GR"/>
            </a:p>
          </p:txBody>
        </p:sp>
        <p:sp>
          <p:nvSpPr>
            <p:cNvPr id="26654"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FF0000"/>
            </a:solidFill>
            <a:ln w="9525">
              <a:noFill/>
              <a:miter lim="800000"/>
              <a:headEnd/>
              <a:tailEnd/>
            </a:ln>
          </p:spPr>
          <p:txBody>
            <a:bodyPr lIns="91425" tIns="91425" rIns="91425" bIns="91425" anchor="ctr"/>
            <a:lstStyle/>
            <a:p>
              <a:endParaRPr lang="el-GR"/>
            </a:p>
          </p:txBody>
        </p:sp>
      </p:grpSp>
      <p:grpSp>
        <p:nvGrpSpPr>
          <p:cNvPr id="26628" name="Shape 4147"/>
          <p:cNvGrpSpPr>
            <a:grpSpLocks/>
          </p:cNvGrpSpPr>
          <p:nvPr/>
        </p:nvGrpSpPr>
        <p:grpSpPr bwMode="auto">
          <a:xfrm>
            <a:off x="3051175" y="2097088"/>
            <a:ext cx="368300" cy="368300"/>
            <a:chOff x="2594325" y="1627175"/>
            <a:chExt cx="440850" cy="440850"/>
          </a:xfrm>
        </p:grpSpPr>
        <p:sp>
          <p:nvSpPr>
            <p:cNvPr id="26649"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FF0000"/>
            </a:solidFill>
            <a:ln w="9525">
              <a:noFill/>
              <a:miter lim="800000"/>
              <a:headEnd/>
              <a:tailEnd/>
            </a:ln>
          </p:spPr>
          <p:txBody>
            <a:bodyPr lIns="91425" tIns="91425" rIns="91425" bIns="91425" anchor="ctr"/>
            <a:lstStyle/>
            <a:p>
              <a:endParaRPr lang="el-GR"/>
            </a:p>
          </p:txBody>
        </p:sp>
        <p:sp>
          <p:nvSpPr>
            <p:cNvPr id="26650"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FF0000"/>
            </a:solidFill>
            <a:ln w="9525">
              <a:noFill/>
              <a:miter lim="800000"/>
              <a:headEnd/>
              <a:tailEnd/>
            </a:ln>
          </p:spPr>
          <p:txBody>
            <a:bodyPr lIns="91425" tIns="91425" rIns="91425" bIns="91425" anchor="ctr"/>
            <a:lstStyle/>
            <a:p>
              <a:endParaRPr lang="el-GR"/>
            </a:p>
          </p:txBody>
        </p:sp>
        <p:sp>
          <p:nvSpPr>
            <p:cNvPr id="26651"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FF0000"/>
            </a:solidFill>
            <a:ln w="9525">
              <a:noFill/>
              <a:miter lim="800000"/>
              <a:headEnd/>
              <a:tailEnd/>
            </a:ln>
          </p:spPr>
          <p:txBody>
            <a:bodyPr lIns="91425" tIns="91425" rIns="91425" bIns="91425" anchor="ctr"/>
            <a:lstStyle/>
            <a:p>
              <a:endParaRPr lang="el-GR"/>
            </a:p>
          </p:txBody>
        </p:sp>
      </p:grpSp>
      <p:grpSp>
        <p:nvGrpSpPr>
          <p:cNvPr id="26629" name="Shape 4114"/>
          <p:cNvGrpSpPr>
            <a:grpSpLocks/>
          </p:cNvGrpSpPr>
          <p:nvPr/>
        </p:nvGrpSpPr>
        <p:grpSpPr bwMode="auto">
          <a:xfrm>
            <a:off x="6689725" y="2009775"/>
            <a:ext cx="2085975" cy="2924175"/>
            <a:chOff x="1246775" y="910975"/>
            <a:chExt cx="439650" cy="523900"/>
          </a:xfrm>
        </p:grpSpPr>
        <p:sp>
          <p:nvSpPr>
            <p:cNvPr id="26646" name="Shape 4115"/>
            <p:cNvSpPr>
              <a:spLocks noChangeArrowheads="1"/>
            </p:cNvSpPr>
            <p:nvPr/>
          </p:nvSpPr>
          <p:spPr bwMode="auto">
            <a:xfrm>
              <a:off x="1246775" y="970800"/>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FFCC00">
                <a:alpha val="38039"/>
              </a:srgbClr>
            </a:solidFill>
            <a:ln w="9525">
              <a:noFill/>
              <a:miter lim="800000"/>
              <a:headEnd/>
              <a:tailEnd/>
            </a:ln>
          </p:spPr>
          <p:txBody>
            <a:bodyPr lIns="91425" tIns="91425" rIns="91425" bIns="91425" anchor="ctr"/>
            <a:lstStyle/>
            <a:p>
              <a:endParaRPr lang="el-GR"/>
            </a:p>
          </p:txBody>
        </p:sp>
        <p:sp>
          <p:nvSpPr>
            <p:cNvPr id="26647" name="Shape 4116"/>
            <p:cNvSpPr>
              <a:spLocks noChangeArrowheads="1"/>
            </p:cNvSpPr>
            <p:nvPr/>
          </p:nvSpPr>
          <p:spPr bwMode="auto">
            <a:xfrm>
              <a:off x="1307825"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FFCC00">
                <a:alpha val="38039"/>
              </a:srgbClr>
            </a:solidFill>
            <a:ln w="9525">
              <a:noFill/>
              <a:miter lim="800000"/>
              <a:headEnd/>
              <a:tailEnd/>
            </a:ln>
          </p:spPr>
          <p:txBody>
            <a:bodyPr lIns="91425" tIns="91425" rIns="91425" bIns="91425" anchor="ctr"/>
            <a:lstStyle/>
            <a:p>
              <a:pPr>
                <a:buClr>
                  <a:srgbClr val="000000"/>
                </a:buClr>
                <a:buFont typeface="Arial" charset="0"/>
                <a:buNone/>
              </a:pPr>
              <a:endParaRPr lang="el-GR">
                <a:latin typeface="Century Gothic" pitchFamily="34" charset="0"/>
              </a:endParaRPr>
            </a:p>
            <a:p>
              <a:pPr>
                <a:buClr>
                  <a:srgbClr val="000000"/>
                </a:buClr>
                <a:buFont typeface="Arial" charset="0"/>
                <a:buNone/>
              </a:pPr>
              <a:r>
                <a:rPr lang="en-US">
                  <a:latin typeface="Century Gothic" pitchFamily="34" charset="0"/>
                </a:rPr>
                <a:t>Singapore Monetary Authority: </a:t>
              </a:r>
            </a:p>
            <a:p>
              <a:pPr>
                <a:buClr>
                  <a:srgbClr val="000000"/>
                </a:buClr>
                <a:buFont typeface="Wingdings" pitchFamily="2" charset="2"/>
                <a:buChar char="ü"/>
              </a:pPr>
              <a:r>
                <a:rPr lang="en-US" sz="1200" b="0">
                  <a:latin typeface="Century Gothic" pitchFamily="34" charset="0"/>
                </a:rPr>
                <a:t>Financial Technology and Innovation Group</a:t>
              </a:r>
            </a:p>
            <a:p>
              <a:pPr>
                <a:buClr>
                  <a:srgbClr val="000000"/>
                </a:buClr>
                <a:buFont typeface="Wingdings" pitchFamily="2" charset="2"/>
                <a:buChar char="ü"/>
              </a:pPr>
              <a:r>
                <a:rPr lang="en-US" sz="1200" b="0">
                  <a:latin typeface="Century Gothic" pitchFamily="34" charset="0"/>
                </a:rPr>
                <a:t>FinTech Office </a:t>
              </a:r>
            </a:p>
            <a:p>
              <a:pPr>
                <a:buClr>
                  <a:srgbClr val="000000"/>
                </a:buClr>
                <a:buFont typeface="Wingdings" pitchFamily="2" charset="2"/>
                <a:buChar char="ü"/>
              </a:pPr>
              <a:r>
                <a:rPr lang="en-US" sz="1200" b="0">
                  <a:latin typeface="Century Gothic" pitchFamily="34" charset="0"/>
                </a:rPr>
                <a:t>FinTech Regulatory Sandbox</a:t>
              </a:r>
            </a:p>
            <a:p>
              <a:pPr>
                <a:buClr>
                  <a:srgbClr val="000000"/>
                </a:buClr>
                <a:buFont typeface="Wingdings" pitchFamily="2" charset="2"/>
                <a:buChar char="ü"/>
              </a:pPr>
              <a:r>
                <a:rPr lang="en-US" sz="1200" b="0">
                  <a:latin typeface="Century Gothic" pitchFamily="34" charset="0"/>
                </a:rPr>
                <a:t>Global FinTech Hackcelerator</a:t>
              </a:r>
            </a:p>
            <a:p>
              <a:pPr>
                <a:buClr>
                  <a:srgbClr val="000000"/>
                </a:buClr>
                <a:buFont typeface="Wingdings" pitchFamily="2" charset="2"/>
                <a:buChar char="ü"/>
              </a:pPr>
              <a:r>
                <a:rPr lang="en-US" sz="1200" b="0">
                  <a:latin typeface="Century Gothic" pitchFamily="34" charset="0"/>
                </a:rPr>
                <a:t>FinTech Festival </a:t>
              </a:r>
              <a:endParaRPr lang="el-GR" sz="1200" b="0">
                <a:latin typeface="Century Gothic" pitchFamily="34" charset="0"/>
              </a:endParaRPr>
            </a:p>
          </p:txBody>
        </p:sp>
        <p:sp>
          <p:nvSpPr>
            <p:cNvPr id="26648"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FFCC00">
                <a:alpha val="38039"/>
              </a:srgbClr>
            </a:solidFill>
            <a:ln w="9525">
              <a:noFill/>
              <a:miter lim="800000"/>
              <a:headEnd/>
              <a:tailEnd/>
            </a:ln>
          </p:spPr>
          <p:txBody>
            <a:bodyPr lIns="91425" tIns="91425" rIns="91425" bIns="91425" anchor="ctr"/>
            <a:lstStyle/>
            <a:p>
              <a:endParaRPr lang="el-GR"/>
            </a:p>
          </p:txBody>
        </p:sp>
      </p:grpSp>
      <p:grpSp>
        <p:nvGrpSpPr>
          <p:cNvPr id="26630" name="Shape 4147"/>
          <p:cNvGrpSpPr>
            <a:grpSpLocks/>
          </p:cNvGrpSpPr>
          <p:nvPr/>
        </p:nvGrpSpPr>
        <p:grpSpPr bwMode="auto">
          <a:xfrm>
            <a:off x="5487988" y="596900"/>
            <a:ext cx="368300" cy="444500"/>
            <a:chOff x="2594325" y="1627175"/>
            <a:chExt cx="440850" cy="440850"/>
          </a:xfrm>
        </p:grpSpPr>
        <p:sp>
          <p:nvSpPr>
            <p:cNvPr id="26643"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FF0000"/>
            </a:solidFill>
            <a:ln w="9525">
              <a:noFill/>
              <a:miter lim="800000"/>
              <a:headEnd/>
              <a:tailEnd/>
            </a:ln>
          </p:spPr>
          <p:txBody>
            <a:bodyPr lIns="91425" tIns="91425" rIns="91425" bIns="91425" anchor="ctr"/>
            <a:lstStyle/>
            <a:p>
              <a:endParaRPr lang="el-GR"/>
            </a:p>
          </p:txBody>
        </p:sp>
        <p:sp>
          <p:nvSpPr>
            <p:cNvPr id="26644"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FF0000"/>
            </a:solidFill>
            <a:ln w="9525">
              <a:noFill/>
              <a:miter lim="800000"/>
              <a:headEnd/>
              <a:tailEnd/>
            </a:ln>
          </p:spPr>
          <p:txBody>
            <a:bodyPr lIns="91425" tIns="91425" rIns="91425" bIns="91425" anchor="ctr"/>
            <a:lstStyle/>
            <a:p>
              <a:endParaRPr lang="el-GR"/>
            </a:p>
          </p:txBody>
        </p:sp>
        <p:sp>
          <p:nvSpPr>
            <p:cNvPr id="26645"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FF0000"/>
            </a:solidFill>
            <a:ln w="9525">
              <a:noFill/>
              <a:miter lim="800000"/>
              <a:headEnd/>
              <a:tailEnd/>
            </a:ln>
          </p:spPr>
          <p:txBody>
            <a:bodyPr lIns="91425" tIns="91425" rIns="91425" bIns="91425" anchor="ctr"/>
            <a:lstStyle/>
            <a:p>
              <a:endParaRPr lang="el-GR"/>
            </a:p>
          </p:txBody>
        </p:sp>
      </p:grpSp>
      <p:grpSp>
        <p:nvGrpSpPr>
          <p:cNvPr id="26631" name="Shape 4147"/>
          <p:cNvGrpSpPr>
            <a:grpSpLocks/>
          </p:cNvGrpSpPr>
          <p:nvPr/>
        </p:nvGrpSpPr>
        <p:grpSpPr bwMode="auto">
          <a:xfrm>
            <a:off x="7724775" y="1792288"/>
            <a:ext cx="368300" cy="368300"/>
            <a:chOff x="2594325" y="1627175"/>
            <a:chExt cx="440850" cy="440850"/>
          </a:xfrm>
        </p:grpSpPr>
        <p:sp>
          <p:nvSpPr>
            <p:cNvPr id="26640"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FF0000"/>
            </a:solidFill>
            <a:ln w="9525">
              <a:noFill/>
              <a:miter lim="800000"/>
              <a:headEnd/>
              <a:tailEnd/>
            </a:ln>
          </p:spPr>
          <p:txBody>
            <a:bodyPr lIns="91425" tIns="91425" rIns="91425" bIns="91425" anchor="ctr"/>
            <a:lstStyle/>
            <a:p>
              <a:endParaRPr lang="el-GR"/>
            </a:p>
          </p:txBody>
        </p:sp>
        <p:sp>
          <p:nvSpPr>
            <p:cNvPr id="26641"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FF0000"/>
            </a:solidFill>
            <a:ln w="9525">
              <a:noFill/>
              <a:miter lim="800000"/>
              <a:headEnd/>
              <a:tailEnd/>
            </a:ln>
          </p:spPr>
          <p:txBody>
            <a:bodyPr lIns="91425" tIns="91425" rIns="91425" bIns="91425" anchor="ctr"/>
            <a:lstStyle/>
            <a:p>
              <a:endParaRPr lang="el-GR"/>
            </a:p>
          </p:txBody>
        </p:sp>
        <p:sp>
          <p:nvSpPr>
            <p:cNvPr id="26642"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FF0000"/>
            </a:solidFill>
            <a:ln w="9525">
              <a:noFill/>
              <a:miter lim="800000"/>
              <a:headEnd/>
              <a:tailEnd/>
            </a:ln>
          </p:spPr>
          <p:txBody>
            <a:bodyPr lIns="91425" tIns="91425" rIns="91425" bIns="91425" anchor="ctr"/>
            <a:lstStyle/>
            <a:p>
              <a:endParaRPr lang="el-GR"/>
            </a:p>
          </p:txBody>
        </p:sp>
      </p:grpSp>
      <p:grpSp>
        <p:nvGrpSpPr>
          <p:cNvPr id="26632" name="Shape 4114"/>
          <p:cNvGrpSpPr>
            <a:grpSpLocks/>
          </p:cNvGrpSpPr>
          <p:nvPr/>
        </p:nvGrpSpPr>
        <p:grpSpPr bwMode="auto">
          <a:xfrm>
            <a:off x="4248150" y="922338"/>
            <a:ext cx="2139950" cy="3097212"/>
            <a:chOff x="1246775" y="910975"/>
            <a:chExt cx="439650" cy="523900"/>
          </a:xfrm>
        </p:grpSpPr>
        <p:sp>
          <p:nvSpPr>
            <p:cNvPr id="26637" name="Shape 4115"/>
            <p:cNvSpPr>
              <a:spLocks noChangeArrowheads="1"/>
            </p:cNvSpPr>
            <p:nvPr/>
          </p:nvSpPr>
          <p:spPr bwMode="auto">
            <a:xfrm>
              <a:off x="1246775" y="970800"/>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FFCC00">
                <a:alpha val="38039"/>
              </a:srgbClr>
            </a:solidFill>
            <a:ln w="9525">
              <a:noFill/>
              <a:miter lim="800000"/>
              <a:headEnd/>
              <a:tailEnd/>
            </a:ln>
          </p:spPr>
          <p:txBody>
            <a:bodyPr lIns="91425" tIns="91425" rIns="91425" bIns="91425" anchor="ctr"/>
            <a:lstStyle/>
            <a:p>
              <a:endParaRPr lang="el-GR"/>
            </a:p>
          </p:txBody>
        </p:sp>
        <p:sp>
          <p:nvSpPr>
            <p:cNvPr id="26638" name="Shape 4116"/>
            <p:cNvSpPr>
              <a:spLocks noChangeArrowheads="1"/>
            </p:cNvSpPr>
            <p:nvPr/>
          </p:nvSpPr>
          <p:spPr bwMode="auto">
            <a:xfrm>
              <a:off x="1307825"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FFCC00">
                <a:alpha val="38039"/>
              </a:srgbClr>
            </a:solidFill>
            <a:ln w="9525">
              <a:noFill/>
              <a:miter lim="800000"/>
              <a:headEnd/>
              <a:tailEnd/>
            </a:ln>
          </p:spPr>
          <p:txBody>
            <a:bodyPr lIns="91425" tIns="91425" rIns="91425" bIns="91425" anchor="ctr"/>
            <a:lstStyle/>
            <a:p>
              <a:pPr>
                <a:buClr>
                  <a:srgbClr val="000000"/>
                </a:buClr>
                <a:buFont typeface="Arial" charset="0"/>
                <a:buNone/>
              </a:pPr>
              <a:endParaRPr lang="el-GR">
                <a:latin typeface="Century Gothic" pitchFamily="34" charset="0"/>
              </a:endParaRPr>
            </a:p>
            <a:p>
              <a:pPr>
                <a:buClr>
                  <a:srgbClr val="000000"/>
                </a:buClr>
                <a:buFont typeface="Arial" charset="0"/>
                <a:buNone/>
              </a:pPr>
              <a:r>
                <a:rPr lang="en-US">
                  <a:latin typeface="Century Gothic" pitchFamily="34" charset="0"/>
                </a:rPr>
                <a:t>Hong Kong Insurance Authority: </a:t>
              </a:r>
            </a:p>
            <a:p>
              <a:pPr>
                <a:buClr>
                  <a:srgbClr val="000000"/>
                </a:buClr>
                <a:buFont typeface="Wingdings" pitchFamily="2" charset="2"/>
                <a:buChar char="ü"/>
              </a:pPr>
              <a:r>
                <a:rPr lang="en-US" sz="1200" b="0">
                  <a:latin typeface="Century Gothic" pitchFamily="34" charset="0"/>
                </a:rPr>
                <a:t>InsurTech Sandbox</a:t>
              </a:r>
              <a:r>
                <a:rPr lang="en-US" sz="1200">
                  <a:latin typeface="Century Gothic" pitchFamily="34" charset="0"/>
                </a:rPr>
                <a:t> </a:t>
              </a:r>
            </a:p>
            <a:p>
              <a:pPr>
                <a:buClr>
                  <a:srgbClr val="000000"/>
                </a:buClr>
                <a:buFont typeface="Wingdings" pitchFamily="2" charset="2"/>
                <a:buChar char="ü"/>
              </a:pPr>
              <a:r>
                <a:rPr lang="en-US" sz="1200" b="0">
                  <a:latin typeface="Century Gothic" pitchFamily="34" charset="0"/>
                </a:rPr>
                <a:t>Fast Track authorization for digital insurers</a:t>
              </a:r>
            </a:p>
            <a:p>
              <a:pPr>
                <a:buClr>
                  <a:srgbClr val="000000"/>
                </a:buClr>
                <a:buFont typeface="Wingdings" pitchFamily="2" charset="2"/>
                <a:buChar char="ü"/>
              </a:pPr>
              <a:r>
                <a:rPr lang="en-US" sz="1200" b="0">
                  <a:latin typeface="Century Gothic" pitchFamily="34" charset="0"/>
                </a:rPr>
                <a:t>InsurTech Facilitation Team</a:t>
              </a:r>
            </a:p>
            <a:p>
              <a:pPr>
                <a:buClr>
                  <a:srgbClr val="000000"/>
                </a:buClr>
                <a:buFont typeface="Wingdings" pitchFamily="2" charset="2"/>
                <a:buChar char="ü"/>
              </a:pPr>
              <a:r>
                <a:rPr lang="en-US" sz="1200" b="0">
                  <a:latin typeface="Century Gothic" pitchFamily="34" charset="0"/>
                </a:rPr>
                <a:t>Future Task Force of the Insurance Industry</a:t>
              </a:r>
              <a:endParaRPr lang="el-GR" sz="1200" b="0">
                <a:latin typeface="Century Gothic" pitchFamily="34" charset="0"/>
              </a:endParaRPr>
            </a:p>
          </p:txBody>
        </p:sp>
        <p:sp>
          <p:nvSpPr>
            <p:cNvPr id="26639"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FFCC00">
                <a:alpha val="38039"/>
              </a:srgbClr>
            </a:solidFill>
            <a:ln w="9525">
              <a:noFill/>
              <a:miter lim="800000"/>
              <a:headEnd/>
              <a:tailEnd/>
            </a:ln>
          </p:spPr>
          <p:txBody>
            <a:bodyPr lIns="91425" tIns="91425" rIns="91425" bIns="91425" anchor="ctr"/>
            <a:lstStyle/>
            <a:p>
              <a:endParaRPr lang="el-GR"/>
            </a:p>
          </p:txBody>
        </p:sp>
      </p:grpSp>
      <p:grpSp>
        <p:nvGrpSpPr>
          <p:cNvPr id="26633" name="Shape 4114"/>
          <p:cNvGrpSpPr>
            <a:grpSpLocks/>
          </p:cNvGrpSpPr>
          <p:nvPr/>
        </p:nvGrpSpPr>
        <p:grpSpPr bwMode="auto">
          <a:xfrm>
            <a:off x="109538" y="1203325"/>
            <a:ext cx="1868487" cy="3003550"/>
            <a:chOff x="1246775" y="910975"/>
            <a:chExt cx="439650" cy="523900"/>
          </a:xfrm>
        </p:grpSpPr>
        <p:sp>
          <p:nvSpPr>
            <p:cNvPr id="26634" name="Shape 4115"/>
            <p:cNvSpPr>
              <a:spLocks noChangeArrowheads="1"/>
            </p:cNvSpPr>
            <p:nvPr/>
          </p:nvSpPr>
          <p:spPr bwMode="auto">
            <a:xfrm>
              <a:off x="1246775" y="970800"/>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FFCC00">
                <a:alpha val="38039"/>
              </a:srgbClr>
            </a:solidFill>
            <a:ln w="9525">
              <a:noFill/>
              <a:miter lim="800000"/>
              <a:headEnd/>
              <a:tailEnd/>
            </a:ln>
          </p:spPr>
          <p:txBody>
            <a:bodyPr lIns="91425" tIns="91425" rIns="91425" bIns="91425" anchor="ctr"/>
            <a:lstStyle/>
            <a:p>
              <a:endParaRPr lang="el-GR"/>
            </a:p>
          </p:txBody>
        </p:sp>
        <p:sp>
          <p:nvSpPr>
            <p:cNvPr id="26635" name="Shape 4116"/>
            <p:cNvSpPr>
              <a:spLocks noChangeArrowheads="1"/>
            </p:cNvSpPr>
            <p:nvPr/>
          </p:nvSpPr>
          <p:spPr bwMode="auto">
            <a:xfrm>
              <a:off x="1307825"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FFCC00">
                <a:alpha val="38039"/>
              </a:srgbClr>
            </a:solidFill>
            <a:ln w="9525">
              <a:noFill/>
              <a:miter lim="800000"/>
              <a:headEnd/>
              <a:tailEnd/>
            </a:ln>
          </p:spPr>
          <p:txBody>
            <a:bodyPr lIns="91425" tIns="91425" rIns="91425" bIns="91425" anchor="ctr"/>
            <a:lstStyle/>
            <a:p>
              <a:pPr>
                <a:buClr>
                  <a:srgbClr val="000000"/>
                </a:buClr>
                <a:buFont typeface="Arial" charset="0"/>
                <a:buNone/>
              </a:pPr>
              <a:endParaRPr lang="en-US">
                <a:latin typeface="Century Gothic" pitchFamily="34" charset="0"/>
              </a:endParaRPr>
            </a:p>
            <a:p>
              <a:pPr>
                <a:buClr>
                  <a:srgbClr val="000000"/>
                </a:buClr>
                <a:buFont typeface="Arial" charset="0"/>
                <a:buNone/>
              </a:pPr>
              <a:endParaRPr lang="el-GR">
                <a:latin typeface="Century Gothic" pitchFamily="34" charset="0"/>
              </a:endParaRPr>
            </a:p>
            <a:p>
              <a:pPr>
                <a:buClr>
                  <a:srgbClr val="000000"/>
                </a:buClr>
                <a:buFont typeface="Arial" charset="0"/>
                <a:buNone/>
              </a:pPr>
              <a:r>
                <a:rPr lang="en-US">
                  <a:latin typeface="Century Gothic" pitchFamily="34" charset="0"/>
                </a:rPr>
                <a:t>United Kingdom: </a:t>
              </a:r>
            </a:p>
            <a:p>
              <a:pPr>
                <a:buClr>
                  <a:srgbClr val="000000"/>
                </a:buClr>
                <a:buFont typeface="Wingdings" pitchFamily="2" charset="2"/>
                <a:buChar char="ü"/>
              </a:pPr>
              <a:r>
                <a:rPr lang="en-US" sz="1200" b="0">
                  <a:latin typeface="Century Gothic" pitchFamily="34" charset="0"/>
                </a:rPr>
                <a:t>Global Financial Innovation Network</a:t>
              </a:r>
            </a:p>
            <a:p>
              <a:pPr>
                <a:buClr>
                  <a:srgbClr val="000000"/>
                </a:buClr>
                <a:buFont typeface="Wingdings" pitchFamily="2" charset="2"/>
                <a:buChar char="ü"/>
              </a:pPr>
              <a:r>
                <a:rPr lang="en-US" sz="1200" b="0">
                  <a:latin typeface="Century Gothic" pitchFamily="34" charset="0"/>
                </a:rPr>
                <a:t>Global Regulatory sandbox (?)</a:t>
              </a:r>
            </a:p>
            <a:p>
              <a:pPr>
                <a:buClr>
                  <a:srgbClr val="000000"/>
                </a:buClr>
                <a:buFont typeface="Wingdings" pitchFamily="2" charset="2"/>
                <a:buChar char="ü"/>
              </a:pPr>
              <a:r>
                <a:rPr lang="en-US" sz="1200" b="0">
                  <a:latin typeface="Century Gothic" pitchFamily="34" charset="0"/>
                </a:rPr>
                <a:t>Review of existing legislation for necessary amendments. </a:t>
              </a:r>
              <a:endParaRPr lang="el-GR" sz="1200" b="0">
                <a:latin typeface="Century Gothic" pitchFamily="34" charset="0"/>
              </a:endParaRPr>
            </a:p>
          </p:txBody>
        </p:sp>
        <p:sp>
          <p:nvSpPr>
            <p:cNvPr id="26636"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FFCC00">
                <a:alpha val="38039"/>
              </a:srgbClr>
            </a:solidFill>
            <a:ln w="9525">
              <a:noFill/>
              <a:miter lim="800000"/>
              <a:headEnd/>
              <a:tailEnd/>
            </a:ln>
          </p:spPr>
          <p:txBody>
            <a:bodyPr lIns="91425" tIns="91425" rIns="91425" bIns="91425" anchor="ctr"/>
            <a:lstStyle/>
            <a:p>
              <a:endParaRPr lang="el-GR"/>
            </a:p>
          </p:txBody>
        </p:sp>
      </p:gr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hape 4038"/>
          <p:cNvSpPr txBox="1">
            <a:spLocks noGrp="1"/>
          </p:cNvSpPr>
          <p:nvPr>
            <p:ph type="ctrTitle" idx="4294967295"/>
          </p:nvPr>
        </p:nvSpPr>
        <p:spPr>
          <a:xfrm>
            <a:off x="1219200" y="1352550"/>
            <a:ext cx="4864100" cy="1160463"/>
          </a:xfrm>
        </p:spPr>
        <p:txBody>
          <a:bodyPr/>
          <a:lstStyle/>
          <a:p>
            <a:pPr eaLnBrk="1" hangingPunct="1">
              <a:buClr>
                <a:srgbClr val="0B87A1"/>
              </a:buClr>
              <a:buSzPts val="3600"/>
              <a:buFont typeface="Dosis Light"/>
              <a:buNone/>
            </a:pPr>
            <a:r>
              <a:rPr lang="en-US" sz="6000" b="1" smtClean="0">
                <a:solidFill>
                  <a:srgbClr val="0B87A1"/>
                </a:solidFill>
                <a:latin typeface="Century Gothic" pitchFamily="34" charset="0"/>
                <a:ea typeface="Dosis Light"/>
                <a:cs typeface="Dosis Light"/>
                <a:sym typeface="Dosis Light"/>
              </a:rPr>
              <a:t>THANK YOU </a:t>
            </a:r>
            <a:endParaRPr lang="el-GR" sz="6000" b="1" smtClean="0">
              <a:solidFill>
                <a:srgbClr val="0B87A1"/>
              </a:solidFill>
              <a:latin typeface="Century Gothic" pitchFamily="34" charset="0"/>
              <a:ea typeface="Dosis Light"/>
              <a:cs typeface="Dosis Light"/>
              <a:sym typeface="Dosis Light"/>
            </a:endParaRPr>
          </a:p>
        </p:txBody>
      </p:sp>
      <p:sp>
        <p:nvSpPr>
          <p:cNvPr id="27650" name="Shape 4040"/>
          <p:cNvSpPr txBox="1">
            <a:spLocks noGrp="1"/>
          </p:cNvSpPr>
          <p:nvPr>
            <p:ph type="subTitle" idx="4294967295"/>
          </p:nvPr>
        </p:nvSpPr>
        <p:spPr>
          <a:xfrm>
            <a:off x="1568450" y="2876550"/>
            <a:ext cx="4864100" cy="1614488"/>
          </a:xfrm>
        </p:spPr>
        <p:txBody>
          <a:bodyPr/>
          <a:lstStyle/>
          <a:p>
            <a:pPr marL="0" indent="0" eaLnBrk="1" hangingPunct="1">
              <a:spcBef>
                <a:spcPts val="600"/>
              </a:spcBef>
              <a:buClr>
                <a:srgbClr val="D3EBD5"/>
              </a:buClr>
              <a:buSzPts val="2400"/>
              <a:buFont typeface="Titillium Web Light"/>
              <a:buNone/>
            </a:pPr>
            <a:r>
              <a:rPr lang="en-US" sz="2000" smtClean="0">
                <a:solidFill>
                  <a:srgbClr val="80BFB7"/>
                </a:solidFill>
                <a:latin typeface="Century Gothic" pitchFamily="34" charset="0"/>
                <a:ea typeface="Titillium Web Light"/>
                <a:cs typeface="Titillium Web Light"/>
                <a:sym typeface="Titillium Web Light"/>
              </a:rPr>
              <a:t>Viktoria Chatzara</a:t>
            </a:r>
          </a:p>
          <a:p>
            <a:pPr marL="0" indent="0" eaLnBrk="1" hangingPunct="1">
              <a:spcBef>
                <a:spcPts val="600"/>
              </a:spcBef>
              <a:buClr>
                <a:srgbClr val="D3EBD5"/>
              </a:buClr>
              <a:buSzPts val="2400"/>
              <a:buFont typeface="Titillium Web Light"/>
              <a:buNone/>
            </a:pPr>
            <a:r>
              <a:rPr lang="en-US" sz="2000" smtClean="0">
                <a:solidFill>
                  <a:srgbClr val="80BFB7"/>
                </a:solidFill>
                <a:latin typeface="Century Gothic" pitchFamily="34" charset="0"/>
                <a:ea typeface="Titillium Web Light"/>
                <a:cs typeface="Titillium Web Light"/>
                <a:sym typeface="Titillium Web Light"/>
              </a:rPr>
              <a:t>Senior Associate at </a:t>
            </a:r>
            <a:r>
              <a:rPr lang="en-US" sz="2000" b="1" i="1" smtClean="0">
                <a:solidFill>
                  <a:srgbClr val="80BFB7"/>
                </a:solidFill>
                <a:latin typeface="Century Gothic" pitchFamily="34" charset="0"/>
                <a:ea typeface="Titillium Web Light"/>
                <a:cs typeface="Titillium Web Light"/>
                <a:sym typeface="Titillium Web Light"/>
              </a:rPr>
              <a:t>Rokas</a:t>
            </a:r>
            <a:r>
              <a:rPr lang="en-US" sz="2000" b="1" smtClean="0">
                <a:solidFill>
                  <a:srgbClr val="80BFB7"/>
                </a:solidFill>
                <a:latin typeface="Century Gothic" pitchFamily="34" charset="0"/>
                <a:ea typeface="Titillium Web Light"/>
                <a:cs typeface="Titillium Web Light"/>
                <a:sym typeface="Titillium Web Light"/>
              </a:rPr>
              <a:t> Law Firm </a:t>
            </a:r>
            <a:endParaRPr lang="en-US" sz="2000" smtClean="0">
              <a:solidFill>
                <a:srgbClr val="80BFB7"/>
              </a:solidFill>
              <a:latin typeface="Century Gothic" pitchFamily="34" charset="0"/>
              <a:ea typeface="Titillium Web Light"/>
              <a:cs typeface="Titillium Web Light"/>
              <a:sym typeface="Titillium Web Light"/>
            </a:endParaRPr>
          </a:p>
          <a:p>
            <a:pPr marL="0" indent="0" eaLnBrk="1" hangingPunct="1">
              <a:spcBef>
                <a:spcPts val="600"/>
              </a:spcBef>
              <a:buClr>
                <a:srgbClr val="D3EBD5"/>
              </a:buClr>
              <a:buSzPts val="2400"/>
              <a:buFont typeface="Titillium Web Light"/>
              <a:buNone/>
            </a:pPr>
            <a:r>
              <a:rPr lang="en-US" sz="2000" smtClean="0">
                <a:solidFill>
                  <a:srgbClr val="80BFB7"/>
                </a:solidFill>
                <a:latin typeface="Century Gothic" pitchFamily="34" charset="0"/>
                <a:ea typeface="Titillium Web Light"/>
                <a:cs typeface="Titillium Web Light"/>
                <a:sym typeface="Titillium Web Light"/>
                <a:hlinkClick r:id="rId3"/>
              </a:rPr>
              <a:t>v.chatzara@rokas.com</a:t>
            </a:r>
            <a:r>
              <a:rPr lang="en-US" sz="2000" smtClean="0">
                <a:solidFill>
                  <a:srgbClr val="80BFB7"/>
                </a:solidFill>
                <a:latin typeface="Century Gothic" pitchFamily="34" charset="0"/>
                <a:ea typeface="Titillium Web Light"/>
                <a:cs typeface="Titillium Web Light"/>
                <a:sym typeface="Titillium Web Light"/>
              </a:rPr>
              <a:t> </a:t>
            </a:r>
            <a:endParaRPr lang="el-GR" sz="2000" b="1" i="1" smtClean="0">
              <a:solidFill>
                <a:srgbClr val="80BFB7"/>
              </a:solidFill>
              <a:latin typeface="Century Gothic" pitchFamily="34" charset="0"/>
              <a:ea typeface="Titillium Web Light"/>
              <a:cs typeface="Titillium Web Light"/>
              <a:sym typeface="Titillium Web Light"/>
            </a:endParaRPr>
          </a:p>
        </p:txBody>
      </p:sp>
      <p:pic>
        <p:nvPicPr>
          <p:cNvPr id="27651" name="Picture 7"/>
          <p:cNvPicPr>
            <a:picLocks noChangeAspect="1" noChangeArrowheads="1"/>
          </p:cNvPicPr>
          <p:nvPr/>
        </p:nvPicPr>
        <p:blipFill>
          <a:blip r:embed="rId4"/>
          <a:srcRect/>
          <a:stretch>
            <a:fillRect/>
          </a:stretch>
        </p:blipFill>
        <p:spPr bwMode="auto">
          <a:xfrm>
            <a:off x="381000" y="2957513"/>
            <a:ext cx="1160463" cy="1128712"/>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hape 3858"/>
          <p:cNvSpPr txBox="1">
            <a:spLocks noGrp="1"/>
          </p:cNvSpPr>
          <p:nvPr>
            <p:ph type="ctrTitle" idx="4294967295"/>
          </p:nvPr>
        </p:nvSpPr>
        <p:spPr>
          <a:xfrm>
            <a:off x="533400" y="438150"/>
            <a:ext cx="5268913" cy="1160463"/>
          </a:xfrm>
        </p:spPr>
        <p:txBody>
          <a:bodyPr/>
          <a:lstStyle/>
          <a:p>
            <a:pPr eaLnBrk="1" hangingPunct="1">
              <a:buClr>
                <a:srgbClr val="0B87A1"/>
              </a:buClr>
              <a:buSzPts val="4800"/>
              <a:buFont typeface="Dosis Light"/>
              <a:buNone/>
            </a:pPr>
            <a:r>
              <a:rPr lang="en-US" sz="4000" smtClean="0">
                <a:solidFill>
                  <a:srgbClr val="003B55"/>
                </a:solidFill>
                <a:latin typeface="Century Gothic" pitchFamily="34" charset="0"/>
                <a:ea typeface="Dosis Light"/>
                <a:cs typeface="Dosis Light"/>
                <a:sym typeface="Dosis Light"/>
              </a:rPr>
              <a:t>1. Introduction</a:t>
            </a:r>
            <a:endParaRPr lang="el-GR" sz="4000" smtClean="0">
              <a:solidFill>
                <a:srgbClr val="003B55"/>
              </a:solidFill>
              <a:latin typeface="Century Gothic" pitchFamily="34" charset="0"/>
              <a:ea typeface="Dosis Light"/>
              <a:cs typeface="Dosis Light"/>
              <a:sym typeface="Dosis Light"/>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2"/>
          <p:cNvSpPr txBox="1">
            <a:spLocks noGrp="1"/>
          </p:cNvSpPr>
          <p:nvPr>
            <p:ph type="title" idx="4294967295"/>
          </p:nvPr>
        </p:nvSpPr>
        <p:spPr>
          <a:xfrm>
            <a:off x="685800" y="361950"/>
            <a:ext cx="6761163" cy="536575"/>
          </a:xfrm>
        </p:spPr>
        <p:txBody>
          <a:bodyPr/>
          <a:lstStyle/>
          <a:p>
            <a:pPr>
              <a:buSzPts val="3600"/>
            </a:pPr>
            <a:r>
              <a:rPr lang="en-US" sz="2000" b="1" smtClean="0">
                <a:solidFill>
                  <a:srgbClr val="0B87A1"/>
                </a:solidFill>
                <a:latin typeface="Century Gothic" pitchFamily="34" charset="0"/>
                <a:ea typeface="SimHei" pitchFamily="49" charset="-122"/>
              </a:rPr>
              <a:t>The FinTech phenomenon</a:t>
            </a:r>
            <a:endParaRPr lang="el-GR" sz="2000" b="1" smtClean="0">
              <a:solidFill>
                <a:srgbClr val="0B87A1"/>
              </a:solidFill>
              <a:latin typeface="Century Gothic" pitchFamily="34" charset="0"/>
              <a:ea typeface="SimHei" pitchFamily="49" charset="-122"/>
            </a:endParaRPr>
          </a:p>
        </p:txBody>
      </p:sp>
      <p:sp>
        <p:nvSpPr>
          <p:cNvPr id="9218" name="Text Box 3"/>
          <p:cNvSpPr txBox="1">
            <a:spLocks noGrp="1"/>
          </p:cNvSpPr>
          <p:nvPr>
            <p:ph type="body" idx="4294967295"/>
          </p:nvPr>
        </p:nvSpPr>
        <p:spPr>
          <a:xfrm>
            <a:off x="533400" y="971550"/>
            <a:ext cx="8305800" cy="3733800"/>
          </a:xfrm>
        </p:spPr>
        <p:txBody>
          <a:bodyPr/>
          <a:lstStyle/>
          <a:p>
            <a:pPr marL="457200" indent="-381000">
              <a:lnSpc>
                <a:spcPct val="80000"/>
              </a:lnSpc>
              <a:spcBef>
                <a:spcPts val="600"/>
              </a:spcBef>
              <a:spcAft>
                <a:spcPct val="45000"/>
              </a:spcAft>
              <a:buSzPts val="2400"/>
              <a:buFont typeface="Wingdings" pitchFamily="2" charset="2"/>
              <a:buChar char="Ø"/>
            </a:pPr>
            <a:r>
              <a:rPr lang="en-US" b="1" smtClean="0">
                <a:solidFill>
                  <a:srgbClr val="003B55"/>
                </a:solidFill>
                <a:latin typeface="Century Gothic" pitchFamily="34" charset="0"/>
                <a:cs typeface="Arial" charset="0"/>
              </a:rPr>
              <a:t>FinTech (or Financial Technology) </a:t>
            </a:r>
            <a:r>
              <a:rPr lang="en-US" smtClean="0">
                <a:solidFill>
                  <a:srgbClr val="003B55"/>
                </a:solidFill>
                <a:latin typeface="Century Gothic" pitchFamily="34" charset="0"/>
                <a:cs typeface="Arial" charset="0"/>
              </a:rPr>
              <a:t>is the term used to describe the impact of new technologies on the financial services industry. </a:t>
            </a:r>
          </a:p>
          <a:p>
            <a:pPr marL="914400" lvl="1" indent="-381000">
              <a:lnSpc>
                <a:spcPct val="80000"/>
              </a:lnSpc>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A variety of products, applications, processes and business models that are transforming the traditional way of providing financial services. </a:t>
            </a:r>
          </a:p>
          <a:p>
            <a:pPr marL="914400" lvl="1" indent="-381000">
              <a:lnSpc>
                <a:spcPct val="80000"/>
              </a:lnSpc>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Any company using the internet, mobile devices, software technology or cloud services, to develop novel technologies facilitating the performance of financial services. </a:t>
            </a:r>
          </a:p>
          <a:p>
            <a:pPr marL="457200" indent="-381000">
              <a:lnSpc>
                <a:spcPct val="80000"/>
              </a:lnSpc>
              <a:spcBef>
                <a:spcPts val="600"/>
              </a:spcBef>
              <a:spcAft>
                <a:spcPct val="45000"/>
              </a:spcAft>
              <a:buSzPts val="2400"/>
              <a:buFont typeface="Wingdings" pitchFamily="2" charset="2"/>
              <a:buChar char="Ø"/>
            </a:pPr>
            <a:r>
              <a:rPr lang="en-US" smtClean="0">
                <a:solidFill>
                  <a:srgbClr val="003B55"/>
                </a:solidFill>
                <a:latin typeface="Century Gothic" pitchFamily="34" charset="0"/>
                <a:cs typeface="Arial" charset="0"/>
              </a:rPr>
              <a:t>Examples of FinTech solutions: </a:t>
            </a:r>
          </a:p>
          <a:p>
            <a:pPr marL="914400" lvl="1" indent="-381000">
              <a:lnSpc>
                <a:spcPct val="80000"/>
              </a:lnSpc>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Big Data collection and management </a:t>
            </a:r>
          </a:p>
          <a:p>
            <a:pPr marL="914400" lvl="1" indent="-381000">
              <a:lnSpc>
                <a:spcPct val="80000"/>
              </a:lnSpc>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Robo-advising, mass communicating, banking and stock-trading apps </a:t>
            </a:r>
            <a:endParaRPr lang="el-GR" sz="1200" smtClean="0">
              <a:solidFill>
                <a:srgbClr val="003B55"/>
              </a:solidFill>
              <a:latin typeface="Century Gothic" pitchFamily="34" charset="0"/>
              <a:cs typeface="Arial" charset="0"/>
            </a:endParaRPr>
          </a:p>
          <a:p>
            <a:pPr marL="914400" lvl="1" indent="-381000">
              <a:lnSpc>
                <a:spcPct val="80000"/>
              </a:lnSpc>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Payment applications, like PayPal, and mobile payment applications; </a:t>
            </a:r>
          </a:p>
          <a:p>
            <a:pPr marL="914400" lvl="1" indent="-381000">
              <a:lnSpc>
                <a:spcPct val="80000"/>
              </a:lnSpc>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Blockchain – Distributed Ledger Technology in the conclusion of contracts;</a:t>
            </a:r>
          </a:p>
          <a:p>
            <a:pPr marL="914400" lvl="1" indent="-381000">
              <a:lnSpc>
                <a:spcPct val="80000"/>
              </a:lnSpc>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Cryptocurrencies (bitcoin, etc.); </a:t>
            </a:r>
          </a:p>
          <a:p>
            <a:pPr marL="914400" lvl="1" indent="-381000">
              <a:lnSpc>
                <a:spcPct val="80000"/>
              </a:lnSpc>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Internet of Things (IoT)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2"/>
          <p:cNvSpPr txBox="1">
            <a:spLocks noGrp="1"/>
          </p:cNvSpPr>
          <p:nvPr>
            <p:ph type="title" idx="4294967295"/>
          </p:nvPr>
        </p:nvSpPr>
        <p:spPr>
          <a:xfrm>
            <a:off x="685800" y="361950"/>
            <a:ext cx="7391400" cy="536575"/>
          </a:xfrm>
        </p:spPr>
        <p:txBody>
          <a:bodyPr/>
          <a:lstStyle/>
          <a:p>
            <a:pPr>
              <a:buSzPts val="3600"/>
            </a:pPr>
            <a:r>
              <a:rPr lang="en-US" sz="2000" b="1" smtClean="0">
                <a:solidFill>
                  <a:srgbClr val="0B87A1"/>
                </a:solidFill>
                <a:latin typeface="Century Gothic" pitchFamily="34" charset="0"/>
                <a:ea typeface="SimHei" pitchFamily="49" charset="-122"/>
              </a:rPr>
              <a:t>The InsurTech phenomenon</a:t>
            </a:r>
            <a:r>
              <a:rPr lang="el-GR" sz="2000" b="1" smtClean="0">
                <a:solidFill>
                  <a:srgbClr val="0B87A1"/>
                </a:solidFill>
                <a:latin typeface="Century Gothic" pitchFamily="34" charset="0"/>
                <a:ea typeface="SimHei" pitchFamily="49" charset="-122"/>
              </a:rPr>
              <a:t> </a:t>
            </a:r>
            <a:r>
              <a:rPr lang="en-US" sz="2000" b="1" smtClean="0">
                <a:solidFill>
                  <a:srgbClr val="0B87A1"/>
                </a:solidFill>
                <a:latin typeface="Century Gothic" pitchFamily="34" charset="0"/>
                <a:ea typeface="SimHei" pitchFamily="49" charset="-122"/>
              </a:rPr>
              <a:t>and the industry’s approach</a:t>
            </a:r>
            <a:endParaRPr lang="el-GR" sz="2000" b="1" smtClean="0">
              <a:solidFill>
                <a:srgbClr val="0B87A1"/>
              </a:solidFill>
              <a:latin typeface="Century Gothic" pitchFamily="34" charset="0"/>
              <a:ea typeface="SimHei" pitchFamily="49" charset="-122"/>
            </a:endParaRPr>
          </a:p>
        </p:txBody>
      </p:sp>
      <p:sp>
        <p:nvSpPr>
          <p:cNvPr id="10242" name="Text Box 3"/>
          <p:cNvSpPr txBox="1">
            <a:spLocks noGrp="1"/>
          </p:cNvSpPr>
          <p:nvPr>
            <p:ph type="body" idx="4294967295"/>
          </p:nvPr>
        </p:nvSpPr>
        <p:spPr>
          <a:xfrm>
            <a:off x="533400" y="971550"/>
            <a:ext cx="8305800" cy="3589338"/>
          </a:xfrm>
        </p:spPr>
        <p:txBody>
          <a:bodyPr/>
          <a:lstStyle/>
          <a:p>
            <a:pPr marL="457200" indent="-381000">
              <a:spcBef>
                <a:spcPts val="600"/>
              </a:spcBef>
              <a:spcAft>
                <a:spcPct val="45000"/>
              </a:spcAft>
              <a:buSzPts val="2400"/>
              <a:buFont typeface="Wingdings" pitchFamily="2" charset="2"/>
              <a:buChar char="Ø"/>
            </a:pPr>
            <a:r>
              <a:rPr lang="en-US" b="1" smtClean="0">
                <a:solidFill>
                  <a:srgbClr val="003B55"/>
                </a:solidFill>
                <a:latin typeface="Century Gothic" pitchFamily="34" charset="0"/>
                <a:cs typeface="Arial" charset="0"/>
              </a:rPr>
              <a:t>InsurTech (or Insurance Technology) </a:t>
            </a:r>
            <a:r>
              <a:rPr lang="en-US" smtClean="0">
                <a:solidFill>
                  <a:srgbClr val="003B55"/>
                </a:solidFill>
                <a:latin typeface="Century Gothic" pitchFamily="34" charset="0"/>
                <a:cs typeface="Arial" charset="0"/>
              </a:rPr>
              <a:t>encompasses innovative and disruptive technological solutions, designed to increase the efficiency and efficacy of insurance companies, by using technologies such as IoT, smartphone apps, consumer activity wearables, artificial intelligence and big data. </a:t>
            </a:r>
          </a:p>
          <a:p>
            <a:pPr marL="914400" lvl="1" indent="-381000">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Examples of InsurTech applications include online policy and claims handling, individual consumer risk development systems and claim acceleration tools, creation of behavioral patterns for enhanced underwriting models and optimized pricing decisions, etc.  </a:t>
            </a:r>
          </a:p>
          <a:p>
            <a:pPr marL="457200" indent="-381000">
              <a:spcBef>
                <a:spcPts val="600"/>
              </a:spcBef>
              <a:spcAft>
                <a:spcPct val="45000"/>
              </a:spcAft>
              <a:buSzPts val="2400"/>
              <a:buFont typeface="Wingdings" pitchFamily="2" charset="2"/>
              <a:buChar char="Ø"/>
            </a:pPr>
            <a:r>
              <a:rPr lang="en-US" smtClean="0">
                <a:solidFill>
                  <a:srgbClr val="003B55"/>
                </a:solidFill>
                <a:latin typeface="Century Gothic" pitchFamily="34" charset="0"/>
                <a:cs typeface="Arial" charset="0"/>
              </a:rPr>
              <a:t>Insurance undertakings address the InsurTech phenomenon by:</a:t>
            </a:r>
          </a:p>
          <a:p>
            <a:pPr marL="914400" lvl="1" indent="-381000">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Establishing new, InsurTech-oriented clusters within their organisation; or </a:t>
            </a:r>
          </a:p>
          <a:p>
            <a:pPr marL="914400" lvl="1" indent="-381000">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Purchasing InsurTech applications/ solutions from InsurTech providers; or </a:t>
            </a:r>
          </a:p>
          <a:p>
            <a:pPr marL="914400" lvl="1" indent="-381000">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Entering into joint ventures with InsurTech companies, or</a:t>
            </a:r>
          </a:p>
          <a:p>
            <a:pPr marL="914400" lvl="1" indent="-381000">
              <a:spcBef>
                <a:spcPts val="600"/>
              </a:spcBef>
              <a:spcAft>
                <a:spcPct val="45000"/>
              </a:spcAft>
              <a:buSzPts val="2400"/>
              <a:buFont typeface="Wingdings" pitchFamily="2" charset="2"/>
              <a:buChar char="Ø"/>
            </a:pPr>
            <a:r>
              <a:rPr lang="en-US" sz="1200" smtClean="0">
                <a:solidFill>
                  <a:srgbClr val="003B55"/>
                </a:solidFill>
                <a:latin typeface="Century Gothic" pitchFamily="34" charset="0"/>
                <a:cs typeface="Arial" charset="0"/>
              </a:rPr>
              <a:t>Acquiring InsurTech providers.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5" name="Shape 3976"/>
          <p:cNvSpPr txBox="1">
            <a:spLocks/>
          </p:cNvSpPr>
          <p:nvPr/>
        </p:nvSpPr>
        <p:spPr bwMode="auto">
          <a:xfrm>
            <a:off x="533400" y="285750"/>
            <a:ext cx="7620000" cy="838200"/>
          </a:xfrm>
          <a:prstGeom prst="rect">
            <a:avLst/>
          </a:prstGeom>
          <a:noFill/>
          <a:ln w="9525">
            <a:noFill/>
            <a:miter lim="800000"/>
            <a:headEnd/>
            <a:tailEnd/>
          </a:ln>
        </p:spPr>
        <p:txBody>
          <a:bodyPr lIns="91425" tIns="91425" rIns="91425" bIns="91425" anchor="b"/>
          <a:lstStyle/>
          <a:p>
            <a:pPr>
              <a:buClr>
                <a:srgbClr val="0B87A1"/>
              </a:buClr>
              <a:buSzPts val="3600"/>
              <a:buFont typeface="Dosis Light"/>
              <a:buNone/>
            </a:pPr>
            <a:r>
              <a:rPr lang="en-US" sz="1800">
                <a:latin typeface="Century Gothic" pitchFamily="34" charset="0"/>
              </a:rPr>
              <a:t>Rapid developments in the FinTech and, particularly, the InsurTech industry: </a:t>
            </a:r>
            <a:endParaRPr lang="el-GR" sz="1800">
              <a:latin typeface="Century Gothic" pitchFamily="34" charset="0"/>
            </a:endParaRPr>
          </a:p>
        </p:txBody>
      </p:sp>
      <p:sp>
        <p:nvSpPr>
          <p:cNvPr id="11266" name="Shape 3977"/>
          <p:cNvSpPr>
            <a:spLocks noChangeArrowheads="1"/>
          </p:cNvSpPr>
          <p:nvPr/>
        </p:nvSpPr>
        <p:spPr bwMode="auto">
          <a:xfrm>
            <a:off x="381000" y="1276350"/>
            <a:ext cx="1868488" cy="2286000"/>
          </a:xfrm>
          <a:prstGeom prst="rect">
            <a:avLst/>
          </a:prstGeom>
          <a:noFill/>
          <a:ln w="76200">
            <a:solidFill>
              <a:srgbClr val="D3EBD5"/>
            </a:solidFill>
            <a:miter lim="8000"/>
            <a:headEnd type="none" w="sm" len="sm"/>
            <a:tailEnd type="none" w="sm" len="sm"/>
          </a:ln>
        </p:spPr>
        <p:txBody>
          <a:bodyPr lIns="91425" tIns="91425" rIns="91425" bIns="91425" anchor="ctr"/>
          <a:lstStyle/>
          <a:p>
            <a:pPr algn="ctr"/>
            <a:r>
              <a:rPr lang="en-US" u="sng">
                <a:latin typeface="Century Gothic" pitchFamily="34" charset="0"/>
              </a:rPr>
              <a:t>New FinTech/ InsurTech applications:</a:t>
            </a:r>
            <a:r>
              <a:rPr lang="en-US">
                <a:latin typeface="Century Gothic" pitchFamily="34" charset="0"/>
              </a:rPr>
              <a:t> </a:t>
            </a:r>
          </a:p>
          <a:p>
            <a:pPr algn="ctr">
              <a:buFont typeface="Wingdings" pitchFamily="2" charset="2"/>
              <a:buChar char="ü"/>
            </a:pPr>
            <a:r>
              <a:rPr lang="en-US" b="0">
                <a:latin typeface="Century Gothic" pitchFamily="34" charset="0"/>
              </a:rPr>
              <a:t>Broad range</a:t>
            </a:r>
          </a:p>
          <a:p>
            <a:pPr algn="ctr">
              <a:buFont typeface="Wingdings" pitchFamily="2" charset="2"/>
              <a:buChar char="ü"/>
            </a:pPr>
            <a:r>
              <a:rPr lang="en-US" b="0">
                <a:latin typeface="Century Gothic" pitchFamily="34" charset="0"/>
              </a:rPr>
              <a:t>Different nature, meanings, functions</a:t>
            </a:r>
            <a:r>
              <a:rPr lang="en-US">
                <a:latin typeface="Century Gothic" pitchFamily="34" charset="0"/>
              </a:rPr>
              <a:t> </a:t>
            </a:r>
            <a:endParaRPr lang="el-GR" sz="1800" b="0">
              <a:latin typeface="Century Gothic" pitchFamily="34" charset="0"/>
              <a:ea typeface="Titillium Web Light"/>
              <a:cs typeface="Titillium Web Light"/>
              <a:sym typeface="Titillium Web Light"/>
            </a:endParaRPr>
          </a:p>
        </p:txBody>
      </p:sp>
      <p:sp>
        <p:nvSpPr>
          <p:cNvPr id="11267" name="Shape 3978"/>
          <p:cNvSpPr>
            <a:spLocks noChangeArrowheads="1"/>
          </p:cNvSpPr>
          <p:nvPr/>
        </p:nvSpPr>
        <p:spPr bwMode="auto">
          <a:xfrm>
            <a:off x="6096000" y="1276350"/>
            <a:ext cx="2362200" cy="2286000"/>
          </a:xfrm>
          <a:prstGeom prst="rect">
            <a:avLst/>
          </a:prstGeom>
          <a:noFill/>
          <a:ln w="76200">
            <a:solidFill>
              <a:srgbClr val="0B87A1"/>
            </a:solidFill>
            <a:miter lim="8000"/>
            <a:headEnd type="none" w="sm" len="sm"/>
            <a:tailEnd type="none" w="sm" len="sm"/>
          </a:ln>
        </p:spPr>
        <p:txBody>
          <a:bodyPr lIns="91425" tIns="91425" rIns="91425" bIns="91425" anchor="ctr"/>
          <a:lstStyle/>
          <a:p>
            <a:pPr algn="ctr"/>
            <a:r>
              <a:rPr lang="en-US" u="sng">
                <a:latin typeface="Century Gothic" pitchFamily="34" charset="0"/>
              </a:rPr>
              <a:t>Entry of non-financial institutions in the financial markets</a:t>
            </a:r>
            <a:endParaRPr lang="en-US">
              <a:latin typeface="Century Gothic" pitchFamily="34" charset="0"/>
            </a:endParaRPr>
          </a:p>
        </p:txBody>
      </p:sp>
      <p:sp>
        <p:nvSpPr>
          <p:cNvPr id="11268" name="Shape 3979"/>
          <p:cNvSpPr>
            <a:spLocks noChangeArrowheads="1"/>
          </p:cNvSpPr>
          <p:nvPr/>
        </p:nvSpPr>
        <p:spPr bwMode="auto">
          <a:xfrm>
            <a:off x="3200400" y="1276350"/>
            <a:ext cx="2133600" cy="2286000"/>
          </a:xfrm>
          <a:prstGeom prst="rect">
            <a:avLst/>
          </a:prstGeom>
          <a:noFill/>
          <a:ln w="76200">
            <a:solidFill>
              <a:srgbClr val="80BFB7"/>
            </a:solidFill>
            <a:miter lim="8000"/>
            <a:headEnd type="none" w="sm" len="sm"/>
            <a:tailEnd type="none" w="sm" len="sm"/>
          </a:ln>
        </p:spPr>
        <p:txBody>
          <a:bodyPr lIns="91425" tIns="91425" rIns="91425" bIns="91425" anchor="ctr"/>
          <a:lstStyle/>
          <a:p>
            <a:pPr algn="ctr">
              <a:buFont typeface="Wingdings" pitchFamily="2" charset="2"/>
              <a:buChar char="ü"/>
            </a:pPr>
            <a:r>
              <a:rPr lang="en-US" b="0">
                <a:latin typeface="Century Gothic" pitchFamily="34" charset="0"/>
              </a:rPr>
              <a:t>New methods and channels of product distribution</a:t>
            </a:r>
          </a:p>
          <a:p>
            <a:pPr algn="ctr">
              <a:buFont typeface="Wingdings" pitchFamily="2" charset="2"/>
              <a:buChar char="ü"/>
            </a:pPr>
            <a:r>
              <a:rPr lang="en-US" b="0">
                <a:latin typeface="Century Gothic" pitchFamily="34" charset="0"/>
              </a:rPr>
              <a:t>New forms of cooperation between industry players</a:t>
            </a:r>
            <a:endParaRPr lang="el-GR" b="0">
              <a:solidFill>
                <a:srgbClr val="000000"/>
              </a:solidFill>
              <a:latin typeface="Century Gothic" pitchFamily="34" charset="0"/>
            </a:endParaRPr>
          </a:p>
        </p:txBody>
      </p:sp>
      <p:cxnSp>
        <p:nvCxnSpPr>
          <p:cNvPr id="11269" name="Shape 3980"/>
          <p:cNvCxnSpPr>
            <a:cxnSpLocks noChangeShapeType="1"/>
          </p:cNvCxnSpPr>
          <p:nvPr/>
        </p:nvCxnSpPr>
        <p:spPr bwMode="auto">
          <a:xfrm>
            <a:off x="2286000" y="2495550"/>
            <a:ext cx="838200" cy="0"/>
          </a:xfrm>
          <a:prstGeom prst="straightConnector1">
            <a:avLst/>
          </a:prstGeom>
          <a:noFill/>
          <a:ln w="38100">
            <a:solidFill>
              <a:srgbClr val="D3EBD5"/>
            </a:solidFill>
            <a:round/>
            <a:headEnd type="diamond" w="sm" len="sm"/>
            <a:tailEnd type="diamond" w="sm" len="sm"/>
          </a:ln>
        </p:spPr>
      </p:cxnSp>
      <p:cxnSp>
        <p:nvCxnSpPr>
          <p:cNvPr id="11270" name="Shape 3981"/>
          <p:cNvCxnSpPr>
            <a:cxnSpLocks noChangeShapeType="1"/>
          </p:cNvCxnSpPr>
          <p:nvPr/>
        </p:nvCxnSpPr>
        <p:spPr bwMode="auto">
          <a:xfrm>
            <a:off x="5334000" y="2419350"/>
            <a:ext cx="685800" cy="0"/>
          </a:xfrm>
          <a:prstGeom prst="straightConnector1">
            <a:avLst/>
          </a:prstGeom>
          <a:noFill/>
          <a:ln w="38100">
            <a:solidFill>
              <a:srgbClr val="80BFB7"/>
            </a:solidFill>
            <a:round/>
            <a:headEnd type="diamond" w="sm" len="sm"/>
            <a:tailEnd type="diamond" w="sm" len="sm"/>
          </a:ln>
        </p:spPr>
      </p:cxnSp>
      <p:sp>
        <p:nvSpPr>
          <p:cNvPr id="11271" name="Text Box 16"/>
          <p:cNvSpPr txBox="1">
            <a:spLocks noChangeArrowheads="1"/>
          </p:cNvSpPr>
          <p:nvPr/>
        </p:nvSpPr>
        <p:spPr bwMode="auto">
          <a:xfrm>
            <a:off x="533400" y="3867150"/>
            <a:ext cx="7848600" cy="584200"/>
          </a:xfrm>
          <a:prstGeom prst="rect">
            <a:avLst/>
          </a:prstGeom>
          <a:noFill/>
          <a:ln w="28575">
            <a:solidFill>
              <a:srgbClr val="003B55"/>
            </a:solidFill>
            <a:miter lim="800000"/>
            <a:headEnd/>
            <a:tailEnd/>
          </a:ln>
        </p:spPr>
        <p:txBody>
          <a:bodyPr>
            <a:spAutoFit/>
          </a:bodyPr>
          <a:lstStyle/>
          <a:p>
            <a:pPr algn="ctr"/>
            <a:r>
              <a:rPr lang="en-US" sz="1600">
                <a:latin typeface="Century Gothic" pitchFamily="34" charset="0"/>
              </a:rPr>
              <a:t>These developments do not only affect the insurance industry, but are also highly disruptive to the operation of the competent Regulators.</a:t>
            </a:r>
            <a:endParaRPr lang="el-GR" sz="1600">
              <a:latin typeface="Century Gothic"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2"/>
          <p:cNvSpPr txBox="1">
            <a:spLocks noGrp="1"/>
          </p:cNvSpPr>
          <p:nvPr>
            <p:ph type="title"/>
          </p:nvPr>
        </p:nvSpPr>
        <p:spPr>
          <a:xfrm>
            <a:off x="457200" y="209550"/>
            <a:ext cx="8077200" cy="533400"/>
          </a:xfrm>
        </p:spPr>
        <p:txBody>
          <a:bodyPr/>
          <a:lstStyle/>
          <a:p>
            <a:pPr>
              <a:spcBef>
                <a:spcPct val="0"/>
              </a:spcBef>
              <a:spcAft>
                <a:spcPct val="0"/>
              </a:spcAft>
            </a:pPr>
            <a:r>
              <a:rPr lang="en-US" sz="2200" b="1" smtClean="0">
                <a:solidFill>
                  <a:srgbClr val="0B87A1"/>
                </a:solidFill>
                <a:latin typeface="Century Gothic" pitchFamily="34" charset="0"/>
                <a:ea typeface="SimHei" pitchFamily="49" charset="-122"/>
              </a:rPr>
              <a:t>Important questions deriving from the FinTech expansion</a:t>
            </a:r>
            <a:endParaRPr lang="el-GR" sz="2200" b="1" smtClean="0">
              <a:solidFill>
                <a:srgbClr val="0B87A1"/>
              </a:solidFill>
              <a:latin typeface="Century Gothic" pitchFamily="34" charset="0"/>
              <a:ea typeface="SimHei" pitchFamily="49" charset="-122"/>
            </a:endParaRPr>
          </a:p>
        </p:txBody>
      </p:sp>
      <p:grpSp>
        <p:nvGrpSpPr>
          <p:cNvPr id="12290" name="Shape 4114"/>
          <p:cNvGrpSpPr>
            <a:grpSpLocks/>
          </p:cNvGrpSpPr>
          <p:nvPr/>
        </p:nvGrpSpPr>
        <p:grpSpPr bwMode="auto">
          <a:xfrm>
            <a:off x="152400" y="1200150"/>
            <a:ext cx="1524000" cy="1981200"/>
            <a:chOff x="1246775" y="910975"/>
            <a:chExt cx="439650" cy="523900"/>
          </a:xfrm>
        </p:grpSpPr>
        <p:sp>
          <p:nvSpPr>
            <p:cNvPr id="12327" name="Shape 4115"/>
            <p:cNvSpPr>
              <a:spLocks noChangeArrowheads="1"/>
            </p:cNvSpPr>
            <p:nvPr/>
          </p:nvSpPr>
          <p:spPr bwMode="auto">
            <a:xfrm>
              <a:off x="1246775" y="970800"/>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sp>
          <p:nvSpPr>
            <p:cNvPr id="12328" name="Shape 4116"/>
            <p:cNvSpPr>
              <a:spLocks noChangeArrowheads="1"/>
            </p:cNvSpPr>
            <p:nvPr/>
          </p:nvSpPr>
          <p:spPr bwMode="auto">
            <a:xfrm>
              <a:off x="1307825"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00CCFF">
                <a:alpha val="23137"/>
              </a:srgbClr>
            </a:solidFill>
            <a:ln w="9525">
              <a:noFill/>
              <a:miter lim="800000"/>
              <a:headEnd/>
              <a:tailEnd/>
            </a:ln>
          </p:spPr>
          <p:txBody>
            <a:bodyPr lIns="91425" tIns="91425" rIns="91425" bIns="91425" anchor="ctr"/>
            <a:lstStyle/>
            <a:p>
              <a:pPr>
                <a:buClr>
                  <a:srgbClr val="000000"/>
                </a:buClr>
                <a:buFont typeface="Arial" charset="0"/>
                <a:buNone/>
              </a:pPr>
              <a:r>
                <a:rPr lang="en-US" b="0">
                  <a:latin typeface="Century Gothic" pitchFamily="34" charset="0"/>
                </a:rPr>
                <a:t>Which FinTech applications and services are regulated? </a:t>
              </a:r>
              <a:endParaRPr lang="el-GR" b="0"/>
            </a:p>
          </p:txBody>
        </p:sp>
        <p:sp>
          <p:nvSpPr>
            <p:cNvPr id="12329"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grpSp>
      <p:grpSp>
        <p:nvGrpSpPr>
          <p:cNvPr id="12291" name="Shape 4147"/>
          <p:cNvGrpSpPr>
            <a:grpSpLocks/>
          </p:cNvGrpSpPr>
          <p:nvPr/>
        </p:nvGrpSpPr>
        <p:grpSpPr bwMode="auto">
          <a:xfrm>
            <a:off x="914400" y="971550"/>
            <a:ext cx="368300" cy="368300"/>
            <a:chOff x="2594325" y="1627175"/>
            <a:chExt cx="440850" cy="440850"/>
          </a:xfrm>
        </p:grpSpPr>
        <p:sp>
          <p:nvSpPr>
            <p:cNvPr id="12324"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25"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26"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80"/>
            </a:solidFill>
            <a:ln w="9525">
              <a:noFill/>
              <a:miter lim="800000"/>
              <a:headEnd/>
              <a:tailEnd/>
            </a:ln>
          </p:spPr>
          <p:txBody>
            <a:bodyPr lIns="91425" tIns="91425" rIns="91425" bIns="91425" anchor="ctr"/>
            <a:lstStyle/>
            <a:p>
              <a:endParaRPr lang="el-GR"/>
            </a:p>
          </p:txBody>
        </p:sp>
      </p:grpSp>
      <p:grpSp>
        <p:nvGrpSpPr>
          <p:cNvPr id="12292" name="Shape 4114"/>
          <p:cNvGrpSpPr>
            <a:grpSpLocks/>
          </p:cNvGrpSpPr>
          <p:nvPr/>
        </p:nvGrpSpPr>
        <p:grpSpPr bwMode="auto">
          <a:xfrm>
            <a:off x="1733550" y="2343150"/>
            <a:ext cx="1543050" cy="1981200"/>
            <a:chOff x="1246775" y="910975"/>
            <a:chExt cx="439650" cy="523900"/>
          </a:xfrm>
        </p:grpSpPr>
        <p:sp>
          <p:nvSpPr>
            <p:cNvPr id="12321" name="Shape 4115"/>
            <p:cNvSpPr>
              <a:spLocks noChangeArrowheads="1"/>
            </p:cNvSpPr>
            <p:nvPr/>
          </p:nvSpPr>
          <p:spPr bwMode="auto">
            <a:xfrm>
              <a:off x="1246775" y="970800"/>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sp>
          <p:nvSpPr>
            <p:cNvPr id="12322" name="Shape 4116"/>
            <p:cNvSpPr>
              <a:spLocks noChangeArrowheads="1"/>
            </p:cNvSpPr>
            <p:nvPr/>
          </p:nvSpPr>
          <p:spPr bwMode="auto">
            <a:xfrm>
              <a:off x="1307825"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00CCFF">
                <a:alpha val="23137"/>
              </a:srgbClr>
            </a:solidFill>
            <a:ln w="9525">
              <a:noFill/>
              <a:miter lim="800000"/>
              <a:headEnd/>
              <a:tailEnd/>
            </a:ln>
          </p:spPr>
          <p:txBody>
            <a:bodyPr lIns="91425" tIns="91425" rIns="91425" bIns="91425" anchor="ctr"/>
            <a:lstStyle/>
            <a:p>
              <a:pPr>
                <a:buClr>
                  <a:srgbClr val="000000"/>
                </a:buClr>
                <a:buFont typeface="Arial" charset="0"/>
                <a:buNone/>
              </a:pPr>
              <a:r>
                <a:rPr lang="en-US" b="0">
                  <a:latin typeface="Century Gothic" pitchFamily="34" charset="0"/>
                </a:rPr>
                <a:t>Which authority will be competent? </a:t>
              </a:r>
              <a:endParaRPr lang="el-GR" b="0"/>
            </a:p>
          </p:txBody>
        </p:sp>
        <p:sp>
          <p:nvSpPr>
            <p:cNvPr id="12323"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grpSp>
      <p:grpSp>
        <p:nvGrpSpPr>
          <p:cNvPr id="12293" name="Shape 4147"/>
          <p:cNvGrpSpPr>
            <a:grpSpLocks/>
          </p:cNvGrpSpPr>
          <p:nvPr/>
        </p:nvGrpSpPr>
        <p:grpSpPr bwMode="auto">
          <a:xfrm>
            <a:off x="2590800" y="2114550"/>
            <a:ext cx="368300" cy="368300"/>
            <a:chOff x="2594325" y="1627175"/>
            <a:chExt cx="440850" cy="440850"/>
          </a:xfrm>
        </p:grpSpPr>
        <p:sp>
          <p:nvSpPr>
            <p:cNvPr id="12318"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19"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20"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80"/>
            </a:solidFill>
            <a:ln w="9525">
              <a:noFill/>
              <a:miter lim="800000"/>
              <a:headEnd/>
              <a:tailEnd/>
            </a:ln>
          </p:spPr>
          <p:txBody>
            <a:bodyPr lIns="91425" tIns="91425" rIns="91425" bIns="91425" anchor="ctr"/>
            <a:lstStyle/>
            <a:p>
              <a:endParaRPr lang="el-GR"/>
            </a:p>
          </p:txBody>
        </p:sp>
      </p:grpSp>
      <p:grpSp>
        <p:nvGrpSpPr>
          <p:cNvPr id="12294" name="Shape 4114"/>
          <p:cNvGrpSpPr>
            <a:grpSpLocks/>
          </p:cNvGrpSpPr>
          <p:nvPr/>
        </p:nvGrpSpPr>
        <p:grpSpPr bwMode="auto">
          <a:xfrm>
            <a:off x="3379788" y="1123950"/>
            <a:ext cx="1647825" cy="2057400"/>
            <a:chOff x="1271636" y="910975"/>
            <a:chExt cx="437165" cy="524842"/>
          </a:xfrm>
        </p:grpSpPr>
        <p:sp>
          <p:nvSpPr>
            <p:cNvPr id="12315" name="Shape 4115"/>
            <p:cNvSpPr>
              <a:spLocks noChangeArrowheads="1"/>
            </p:cNvSpPr>
            <p:nvPr/>
          </p:nvSpPr>
          <p:spPr bwMode="auto">
            <a:xfrm>
              <a:off x="1271636" y="971742"/>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sp>
          <p:nvSpPr>
            <p:cNvPr id="12316" name="Shape 4116"/>
            <p:cNvSpPr>
              <a:spLocks noChangeArrowheads="1"/>
            </p:cNvSpPr>
            <p:nvPr/>
          </p:nvSpPr>
          <p:spPr bwMode="auto">
            <a:xfrm>
              <a:off x="1330201"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00CCFF">
                <a:alpha val="23137"/>
              </a:srgbClr>
            </a:solidFill>
            <a:ln w="9525">
              <a:noFill/>
              <a:miter lim="800000"/>
              <a:headEnd/>
              <a:tailEnd/>
            </a:ln>
          </p:spPr>
          <p:txBody>
            <a:bodyPr lIns="91425" tIns="91425" rIns="91425" bIns="91425" anchor="ctr"/>
            <a:lstStyle/>
            <a:p>
              <a:pPr>
                <a:buClr>
                  <a:srgbClr val="000000"/>
                </a:buClr>
                <a:buFont typeface="Arial" charset="0"/>
                <a:buNone/>
              </a:pPr>
              <a:r>
                <a:rPr lang="en-US" b="0">
                  <a:latin typeface="Century Gothic" pitchFamily="34" charset="0"/>
                </a:rPr>
                <a:t>The means, methodology and timing of the regulation are also critical.</a:t>
              </a:r>
              <a:endParaRPr lang="el-GR" b="0"/>
            </a:p>
          </p:txBody>
        </p:sp>
        <p:sp>
          <p:nvSpPr>
            <p:cNvPr id="12317"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grpSp>
      <p:grpSp>
        <p:nvGrpSpPr>
          <p:cNvPr id="12295" name="Shape 4147"/>
          <p:cNvGrpSpPr>
            <a:grpSpLocks/>
          </p:cNvGrpSpPr>
          <p:nvPr/>
        </p:nvGrpSpPr>
        <p:grpSpPr bwMode="auto">
          <a:xfrm>
            <a:off x="4237038" y="893763"/>
            <a:ext cx="368300" cy="368300"/>
            <a:chOff x="2594325" y="1627175"/>
            <a:chExt cx="440850" cy="440850"/>
          </a:xfrm>
        </p:grpSpPr>
        <p:sp>
          <p:nvSpPr>
            <p:cNvPr id="12312"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13"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14"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80"/>
            </a:solidFill>
            <a:ln w="9525">
              <a:noFill/>
              <a:miter lim="800000"/>
              <a:headEnd/>
              <a:tailEnd/>
            </a:ln>
          </p:spPr>
          <p:txBody>
            <a:bodyPr lIns="91425" tIns="91425" rIns="91425" bIns="91425" anchor="ctr"/>
            <a:lstStyle/>
            <a:p>
              <a:endParaRPr lang="el-GR"/>
            </a:p>
          </p:txBody>
        </p:sp>
      </p:grpSp>
      <p:grpSp>
        <p:nvGrpSpPr>
          <p:cNvPr id="12296" name="Shape 4114"/>
          <p:cNvGrpSpPr>
            <a:grpSpLocks/>
          </p:cNvGrpSpPr>
          <p:nvPr/>
        </p:nvGrpSpPr>
        <p:grpSpPr bwMode="auto">
          <a:xfrm>
            <a:off x="5130800" y="2419350"/>
            <a:ext cx="1651000" cy="2286000"/>
            <a:chOff x="1246775" y="910975"/>
            <a:chExt cx="439650" cy="523900"/>
          </a:xfrm>
        </p:grpSpPr>
        <p:sp>
          <p:nvSpPr>
            <p:cNvPr id="12309" name="Shape 4115"/>
            <p:cNvSpPr>
              <a:spLocks noChangeArrowheads="1"/>
            </p:cNvSpPr>
            <p:nvPr/>
          </p:nvSpPr>
          <p:spPr bwMode="auto">
            <a:xfrm>
              <a:off x="1246775" y="970800"/>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sp>
          <p:nvSpPr>
            <p:cNvPr id="12310" name="Shape 4116"/>
            <p:cNvSpPr>
              <a:spLocks noChangeArrowheads="1"/>
            </p:cNvSpPr>
            <p:nvPr/>
          </p:nvSpPr>
          <p:spPr bwMode="auto">
            <a:xfrm>
              <a:off x="1307825"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00CCFF">
                <a:alpha val="23137"/>
              </a:srgbClr>
            </a:solidFill>
            <a:ln w="9525">
              <a:noFill/>
              <a:miter lim="800000"/>
              <a:headEnd/>
              <a:tailEnd/>
            </a:ln>
          </p:spPr>
          <p:txBody>
            <a:bodyPr lIns="91425" tIns="91425" rIns="91425" bIns="91425" anchor="ctr"/>
            <a:lstStyle/>
            <a:p>
              <a:pPr>
                <a:buClr>
                  <a:srgbClr val="000000"/>
                </a:buClr>
                <a:buFont typeface="Arial" charset="0"/>
                <a:buNone/>
              </a:pPr>
              <a:endParaRPr lang="el-GR">
                <a:latin typeface="Century Gothic" pitchFamily="34" charset="0"/>
              </a:endParaRPr>
            </a:p>
            <a:p>
              <a:pPr>
                <a:buClr>
                  <a:srgbClr val="000000"/>
                </a:buClr>
                <a:buFont typeface="Arial" charset="0"/>
                <a:buNone/>
              </a:pPr>
              <a:r>
                <a:rPr lang="en-US" b="0">
                  <a:latin typeface="Century Gothic" pitchFamily="34" charset="0"/>
                </a:rPr>
                <a:t>Need for adequate and appropriate information, and regulatory resources</a:t>
              </a:r>
              <a:endParaRPr lang="el-GR" sz="1200" b="0" i="1">
                <a:latin typeface="Century Gothic" pitchFamily="34" charset="0"/>
              </a:endParaRPr>
            </a:p>
          </p:txBody>
        </p:sp>
        <p:sp>
          <p:nvSpPr>
            <p:cNvPr id="12311"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grpSp>
      <p:grpSp>
        <p:nvGrpSpPr>
          <p:cNvPr id="12297" name="Shape 4147"/>
          <p:cNvGrpSpPr>
            <a:grpSpLocks/>
          </p:cNvGrpSpPr>
          <p:nvPr/>
        </p:nvGrpSpPr>
        <p:grpSpPr bwMode="auto">
          <a:xfrm>
            <a:off x="6019800" y="2190750"/>
            <a:ext cx="368300" cy="368300"/>
            <a:chOff x="2594325" y="1627175"/>
            <a:chExt cx="440850" cy="440850"/>
          </a:xfrm>
        </p:grpSpPr>
        <p:sp>
          <p:nvSpPr>
            <p:cNvPr id="12306"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07"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08"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80"/>
            </a:solidFill>
            <a:ln w="9525">
              <a:noFill/>
              <a:miter lim="800000"/>
              <a:headEnd/>
              <a:tailEnd/>
            </a:ln>
          </p:spPr>
          <p:txBody>
            <a:bodyPr lIns="91425" tIns="91425" rIns="91425" bIns="91425" anchor="ctr"/>
            <a:lstStyle/>
            <a:p>
              <a:endParaRPr lang="el-GR"/>
            </a:p>
          </p:txBody>
        </p:sp>
      </p:grpSp>
      <p:grpSp>
        <p:nvGrpSpPr>
          <p:cNvPr id="12298" name="Shape 4114"/>
          <p:cNvGrpSpPr>
            <a:grpSpLocks/>
          </p:cNvGrpSpPr>
          <p:nvPr/>
        </p:nvGrpSpPr>
        <p:grpSpPr bwMode="auto">
          <a:xfrm>
            <a:off x="6858000" y="895350"/>
            <a:ext cx="1676400" cy="1981200"/>
            <a:chOff x="1246775" y="910975"/>
            <a:chExt cx="439650" cy="523900"/>
          </a:xfrm>
        </p:grpSpPr>
        <p:sp>
          <p:nvSpPr>
            <p:cNvPr id="12303" name="Shape 4115"/>
            <p:cNvSpPr>
              <a:spLocks noChangeArrowheads="1"/>
            </p:cNvSpPr>
            <p:nvPr/>
          </p:nvSpPr>
          <p:spPr bwMode="auto">
            <a:xfrm>
              <a:off x="1246775" y="970800"/>
              <a:ext cx="378575" cy="464075"/>
            </a:xfrm>
            <a:custGeom>
              <a:avLst/>
              <a:gdLst>
                <a:gd name="T0" fmla="*/ 2147483647 w 15143"/>
                <a:gd name="T1" fmla="*/ 2147483647 h 18563"/>
                <a:gd name="T2" fmla="*/ 2147483647 w 15143"/>
                <a:gd name="T3" fmla="*/ 2147483647 h 18563"/>
                <a:gd name="T4" fmla="*/ 2147483647 w 15143"/>
                <a:gd name="T5" fmla="*/ 2147483647 h 18563"/>
                <a:gd name="T6" fmla="*/ 2147483647 w 15143"/>
                <a:gd name="T7" fmla="*/ 2147483647 h 18563"/>
                <a:gd name="T8" fmla="*/ 2147483647 w 15143"/>
                <a:gd name="T9" fmla="*/ 2147483647 h 18563"/>
                <a:gd name="T10" fmla="*/ 2147483647 w 15143"/>
                <a:gd name="T11" fmla="*/ 2147483647 h 18563"/>
                <a:gd name="T12" fmla="*/ 2147483647 w 15143"/>
                <a:gd name="T13" fmla="*/ 2147483647 h 18563"/>
                <a:gd name="T14" fmla="*/ 2147483647 w 15143"/>
                <a:gd name="T15" fmla="*/ 2147483647 h 18563"/>
                <a:gd name="T16" fmla="*/ 2147483647 w 15143"/>
                <a:gd name="T17" fmla="*/ 2147483647 h 18563"/>
                <a:gd name="T18" fmla="*/ 2147483647 w 15143"/>
                <a:gd name="T19" fmla="*/ 2147483647 h 18563"/>
                <a:gd name="T20" fmla="*/ 2147483647 w 15143"/>
                <a:gd name="T21" fmla="*/ 2147483647 h 18563"/>
                <a:gd name="T22" fmla="*/ 2147483647 w 15143"/>
                <a:gd name="T23" fmla="*/ 2147483647 h 18563"/>
                <a:gd name="T24" fmla="*/ 2147483647 w 15143"/>
                <a:gd name="T25" fmla="*/ 2147483647 h 18563"/>
                <a:gd name="T26" fmla="*/ 2147483647 w 15143"/>
                <a:gd name="T27" fmla="*/ 2147483647 h 18563"/>
                <a:gd name="T28" fmla="*/ 2147483647 w 15143"/>
                <a:gd name="T29" fmla="*/ 2147483647 h 18563"/>
                <a:gd name="T30" fmla="*/ 2147483647 w 15143"/>
                <a:gd name="T31" fmla="*/ 2147483647 h 18563"/>
                <a:gd name="T32" fmla="*/ 2147483647 w 15143"/>
                <a:gd name="T33" fmla="*/ 2147483647 h 18563"/>
                <a:gd name="T34" fmla="*/ 2147483647 w 15143"/>
                <a:gd name="T35" fmla="*/ 2147483647 h 18563"/>
                <a:gd name="T36" fmla="*/ 2147483647 w 15143"/>
                <a:gd name="T37" fmla="*/ 2147483647 h 18563"/>
                <a:gd name="T38" fmla="*/ 2147483647 w 15143"/>
                <a:gd name="T39" fmla="*/ 2147483647 h 18563"/>
                <a:gd name="T40" fmla="*/ 2147483647 w 15143"/>
                <a:gd name="T41" fmla="*/ 2147483647 h 18563"/>
                <a:gd name="T42" fmla="*/ 2147483647 w 15143"/>
                <a:gd name="T43" fmla="*/ 2147483647 h 18563"/>
                <a:gd name="T44" fmla="*/ 2147483647 w 15143"/>
                <a:gd name="T45" fmla="*/ 2147483647 h 18563"/>
                <a:gd name="T46" fmla="*/ 2147483647 w 15143"/>
                <a:gd name="T47" fmla="*/ 2147483647 h 18563"/>
                <a:gd name="T48" fmla="*/ 2147483647 w 15143"/>
                <a:gd name="T49" fmla="*/ 2147483647 h 18563"/>
                <a:gd name="T50" fmla="*/ 2147483647 w 15143"/>
                <a:gd name="T51" fmla="*/ 2147483647 h 18563"/>
                <a:gd name="T52" fmla="*/ 2147483647 w 15143"/>
                <a:gd name="T53" fmla="*/ 2147483647 h 18563"/>
                <a:gd name="T54" fmla="*/ 2147483647 w 15143"/>
                <a:gd name="T55" fmla="*/ 2147483647 h 18563"/>
                <a:gd name="T56" fmla="*/ 2147483647 w 15143"/>
                <a:gd name="T57" fmla="*/ 2147483647 h 18563"/>
                <a:gd name="T58" fmla="*/ 2147483647 w 15143"/>
                <a:gd name="T59" fmla="*/ 2147483647 h 18563"/>
                <a:gd name="T60" fmla="*/ 2147483647 w 15143"/>
                <a:gd name="T61" fmla="*/ 2147483647 h 18563"/>
                <a:gd name="T62" fmla="*/ 2147483647 w 15143"/>
                <a:gd name="T63" fmla="*/ 2147483647 h 18563"/>
                <a:gd name="T64" fmla="*/ 2147483647 w 15143"/>
                <a:gd name="T65" fmla="*/ 2147483647 h 18563"/>
                <a:gd name="T66" fmla="*/ 2147483647 w 15143"/>
                <a:gd name="T67" fmla="*/ 2147483647 h 18563"/>
                <a:gd name="T68" fmla="*/ 2147483647 w 15143"/>
                <a:gd name="T69" fmla="*/ 2147483647 h 18563"/>
                <a:gd name="T70" fmla="*/ 2147483647 w 15143"/>
                <a:gd name="T71" fmla="*/ 2147483647 h 18563"/>
                <a:gd name="T72" fmla="*/ 2147483647 w 15143"/>
                <a:gd name="T73" fmla="*/ 2147483647 h 18563"/>
                <a:gd name="T74" fmla="*/ 2147483647 w 15143"/>
                <a:gd name="T75" fmla="*/ 2147483647 h 1856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143"/>
                <a:gd name="T115" fmla="*/ 0 h 18563"/>
                <a:gd name="T116" fmla="*/ 15143 w 15143"/>
                <a:gd name="T117" fmla="*/ 18563 h 1856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143" h="18563" extrusionOk="0">
                  <a:moveTo>
                    <a:pt x="782" y="1"/>
                  </a:moveTo>
                  <a:lnTo>
                    <a:pt x="636" y="25"/>
                  </a:lnTo>
                  <a:lnTo>
                    <a:pt x="489" y="50"/>
                  </a:lnTo>
                  <a:lnTo>
                    <a:pt x="343" y="123"/>
                  </a:lnTo>
                  <a:lnTo>
                    <a:pt x="220" y="221"/>
                  </a:lnTo>
                  <a:lnTo>
                    <a:pt x="123" y="318"/>
                  </a:lnTo>
                  <a:lnTo>
                    <a:pt x="74" y="465"/>
                  </a:lnTo>
                  <a:lnTo>
                    <a:pt x="25" y="587"/>
                  </a:lnTo>
                  <a:lnTo>
                    <a:pt x="1" y="758"/>
                  </a:lnTo>
                  <a:lnTo>
                    <a:pt x="1" y="17756"/>
                  </a:lnTo>
                  <a:lnTo>
                    <a:pt x="25" y="17903"/>
                  </a:lnTo>
                  <a:lnTo>
                    <a:pt x="74" y="18049"/>
                  </a:lnTo>
                  <a:lnTo>
                    <a:pt x="123" y="18196"/>
                  </a:lnTo>
                  <a:lnTo>
                    <a:pt x="220" y="18318"/>
                  </a:lnTo>
                  <a:lnTo>
                    <a:pt x="343" y="18416"/>
                  </a:lnTo>
                  <a:lnTo>
                    <a:pt x="489" y="18489"/>
                  </a:lnTo>
                  <a:lnTo>
                    <a:pt x="636" y="18538"/>
                  </a:lnTo>
                  <a:lnTo>
                    <a:pt x="782" y="18562"/>
                  </a:lnTo>
                  <a:lnTo>
                    <a:pt x="14361" y="18562"/>
                  </a:lnTo>
                  <a:lnTo>
                    <a:pt x="14508" y="18538"/>
                  </a:lnTo>
                  <a:lnTo>
                    <a:pt x="14654" y="18489"/>
                  </a:lnTo>
                  <a:lnTo>
                    <a:pt x="14801" y="18416"/>
                  </a:lnTo>
                  <a:lnTo>
                    <a:pt x="14923" y="18318"/>
                  </a:lnTo>
                  <a:lnTo>
                    <a:pt x="15021" y="18196"/>
                  </a:lnTo>
                  <a:lnTo>
                    <a:pt x="15070" y="18049"/>
                  </a:lnTo>
                  <a:lnTo>
                    <a:pt x="15118" y="17903"/>
                  </a:lnTo>
                  <a:lnTo>
                    <a:pt x="15143" y="17756"/>
                  </a:lnTo>
                  <a:lnTo>
                    <a:pt x="15143" y="16608"/>
                  </a:lnTo>
                  <a:lnTo>
                    <a:pt x="2736" y="16608"/>
                  </a:lnTo>
                  <a:lnTo>
                    <a:pt x="2589" y="16584"/>
                  </a:lnTo>
                  <a:lnTo>
                    <a:pt x="2443" y="16535"/>
                  </a:lnTo>
                  <a:lnTo>
                    <a:pt x="2296" y="16462"/>
                  </a:lnTo>
                  <a:lnTo>
                    <a:pt x="2174" y="16364"/>
                  </a:lnTo>
                  <a:lnTo>
                    <a:pt x="2077" y="16242"/>
                  </a:lnTo>
                  <a:lnTo>
                    <a:pt x="2028" y="16096"/>
                  </a:lnTo>
                  <a:lnTo>
                    <a:pt x="1979" y="15949"/>
                  </a:lnTo>
                  <a:lnTo>
                    <a:pt x="1954" y="15802"/>
                  </a:lnTo>
                  <a:lnTo>
                    <a:pt x="1954" y="1"/>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sp>
          <p:nvSpPr>
            <p:cNvPr id="12304" name="Shape 4116"/>
            <p:cNvSpPr>
              <a:spLocks noChangeArrowheads="1"/>
            </p:cNvSpPr>
            <p:nvPr/>
          </p:nvSpPr>
          <p:spPr bwMode="auto">
            <a:xfrm>
              <a:off x="1307825" y="910975"/>
              <a:ext cx="378600" cy="464050"/>
            </a:xfrm>
            <a:custGeom>
              <a:avLst/>
              <a:gdLst>
                <a:gd name="T0" fmla="*/ 0 w 15144"/>
                <a:gd name="T1" fmla="*/ 0 h 18562"/>
                <a:gd name="T2" fmla="*/ 15144 w 15144"/>
                <a:gd name="T3" fmla="*/ 18562 h 18562"/>
              </a:gdLst>
              <a:ahLst/>
              <a:cxnLst/>
              <a:rect l="T0" t="T1" r="T2" b="T3"/>
              <a:pathLst>
                <a:path w="15144" h="18562" extrusionOk="0">
                  <a:moveTo>
                    <a:pt x="782" y="0"/>
                  </a:moveTo>
                  <a:lnTo>
                    <a:pt x="636" y="25"/>
                  </a:lnTo>
                  <a:lnTo>
                    <a:pt x="489" y="74"/>
                  </a:lnTo>
                  <a:lnTo>
                    <a:pt x="343" y="147"/>
                  </a:lnTo>
                  <a:lnTo>
                    <a:pt x="221" y="244"/>
                  </a:lnTo>
                  <a:lnTo>
                    <a:pt x="123" y="342"/>
                  </a:lnTo>
                  <a:lnTo>
                    <a:pt x="74" y="489"/>
                  </a:lnTo>
                  <a:lnTo>
                    <a:pt x="25" y="635"/>
                  </a:lnTo>
                  <a:lnTo>
                    <a:pt x="1" y="782"/>
                  </a:lnTo>
                  <a:lnTo>
                    <a:pt x="1" y="17780"/>
                  </a:lnTo>
                  <a:lnTo>
                    <a:pt x="25" y="17951"/>
                  </a:lnTo>
                  <a:lnTo>
                    <a:pt x="74" y="18098"/>
                  </a:lnTo>
                  <a:lnTo>
                    <a:pt x="123" y="18220"/>
                  </a:lnTo>
                  <a:lnTo>
                    <a:pt x="221" y="18342"/>
                  </a:lnTo>
                  <a:lnTo>
                    <a:pt x="343" y="18440"/>
                  </a:lnTo>
                  <a:lnTo>
                    <a:pt x="489" y="18513"/>
                  </a:lnTo>
                  <a:lnTo>
                    <a:pt x="636" y="18562"/>
                  </a:lnTo>
                  <a:lnTo>
                    <a:pt x="14508" y="18562"/>
                  </a:lnTo>
                  <a:lnTo>
                    <a:pt x="14655" y="18513"/>
                  </a:lnTo>
                  <a:lnTo>
                    <a:pt x="14801" y="18440"/>
                  </a:lnTo>
                  <a:lnTo>
                    <a:pt x="14923" y="18342"/>
                  </a:lnTo>
                  <a:lnTo>
                    <a:pt x="15021" y="18220"/>
                  </a:lnTo>
                  <a:lnTo>
                    <a:pt x="15070" y="18098"/>
                  </a:lnTo>
                  <a:lnTo>
                    <a:pt x="15119" y="17951"/>
                  </a:lnTo>
                  <a:lnTo>
                    <a:pt x="15143" y="17780"/>
                  </a:lnTo>
                  <a:lnTo>
                    <a:pt x="15143" y="3859"/>
                  </a:lnTo>
                  <a:lnTo>
                    <a:pt x="12554" y="3859"/>
                  </a:lnTo>
                  <a:lnTo>
                    <a:pt x="12286" y="3835"/>
                  </a:lnTo>
                  <a:lnTo>
                    <a:pt x="12066" y="3761"/>
                  </a:lnTo>
                  <a:lnTo>
                    <a:pt x="11846" y="3664"/>
                  </a:lnTo>
                  <a:lnTo>
                    <a:pt x="11651" y="3493"/>
                  </a:lnTo>
                  <a:lnTo>
                    <a:pt x="11504" y="3297"/>
                  </a:lnTo>
                  <a:lnTo>
                    <a:pt x="11382" y="3102"/>
                  </a:lnTo>
                  <a:lnTo>
                    <a:pt x="11309" y="2858"/>
                  </a:lnTo>
                  <a:lnTo>
                    <a:pt x="11284" y="2589"/>
                  </a:lnTo>
                  <a:lnTo>
                    <a:pt x="11284" y="0"/>
                  </a:lnTo>
                  <a:close/>
                </a:path>
              </a:pathLst>
            </a:custGeom>
            <a:solidFill>
              <a:srgbClr val="00CCFF">
                <a:alpha val="23137"/>
              </a:srgbClr>
            </a:solidFill>
            <a:ln w="9525">
              <a:noFill/>
              <a:miter lim="800000"/>
              <a:headEnd/>
              <a:tailEnd/>
            </a:ln>
          </p:spPr>
          <p:txBody>
            <a:bodyPr lIns="91425" tIns="91425" rIns="91425" bIns="91425" anchor="ctr"/>
            <a:lstStyle/>
            <a:p>
              <a:pPr>
                <a:buClr>
                  <a:srgbClr val="000000"/>
                </a:buClr>
                <a:buFont typeface="Arial" charset="0"/>
                <a:buNone/>
              </a:pPr>
              <a:r>
                <a:rPr lang="en-US" b="0">
                  <a:latin typeface="Century Gothic" pitchFamily="34" charset="0"/>
                </a:rPr>
                <a:t>Need for enhanced international cooperation between Regulators</a:t>
              </a:r>
              <a:endParaRPr lang="el-GR" sz="1200" b="0" i="1">
                <a:latin typeface="Century Gothic" pitchFamily="34" charset="0"/>
              </a:endParaRPr>
            </a:p>
          </p:txBody>
        </p:sp>
        <p:sp>
          <p:nvSpPr>
            <p:cNvPr id="12305" name="Shape 4117"/>
            <p:cNvSpPr>
              <a:spLocks noChangeArrowheads="1"/>
            </p:cNvSpPr>
            <p:nvPr/>
          </p:nvSpPr>
          <p:spPr bwMode="auto">
            <a:xfrm>
              <a:off x="1602125" y="910975"/>
              <a:ext cx="84300" cy="84275"/>
            </a:xfrm>
            <a:custGeom>
              <a:avLst/>
              <a:gdLst>
                <a:gd name="T0" fmla="*/ 2147483647 w 3372"/>
                <a:gd name="T1" fmla="*/ 0 h 3371"/>
                <a:gd name="T2" fmla="*/ 2147483647 w 3372"/>
                <a:gd name="T3" fmla="*/ 2147483647 h 3371"/>
                <a:gd name="T4" fmla="*/ 2147483647 w 3372"/>
                <a:gd name="T5" fmla="*/ 2147483647 h 3371"/>
                <a:gd name="T6" fmla="*/ 2147483647 w 3372"/>
                <a:gd name="T7" fmla="*/ 2147483647 h 3371"/>
                <a:gd name="T8" fmla="*/ 2147483647 w 3372"/>
                <a:gd name="T9" fmla="*/ 2147483647 h 3371"/>
                <a:gd name="T10" fmla="*/ 2147483647 w 3372"/>
                <a:gd name="T11" fmla="*/ 2147483647 h 3371"/>
                <a:gd name="T12" fmla="*/ 2147483647 w 3372"/>
                <a:gd name="T13" fmla="*/ 2147483647 h 3371"/>
                <a:gd name="T14" fmla="*/ 2147483647 w 3372"/>
                <a:gd name="T15" fmla="*/ 2147483647 h 3371"/>
                <a:gd name="T16" fmla="*/ 2147483647 w 3372"/>
                <a:gd name="T17" fmla="*/ 2147483647 h 3371"/>
                <a:gd name="T18" fmla="*/ 2147483647 w 3372"/>
                <a:gd name="T19" fmla="*/ 2147483647 h 3371"/>
                <a:gd name="T20" fmla="*/ 2147483647 w 3372"/>
                <a:gd name="T21" fmla="*/ 0 h 33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2"/>
                <a:gd name="T34" fmla="*/ 0 h 3371"/>
                <a:gd name="T35" fmla="*/ 3372 w 3372"/>
                <a:gd name="T36" fmla="*/ 3371 h 337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2" h="3371" extrusionOk="0">
                  <a:moveTo>
                    <a:pt x="1" y="0"/>
                  </a:moveTo>
                  <a:lnTo>
                    <a:pt x="1" y="2589"/>
                  </a:lnTo>
                  <a:lnTo>
                    <a:pt x="1" y="2760"/>
                  </a:lnTo>
                  <a:lnTo>
                    <a:pt x="50" y="2907"/>
                  </a:lnTo>
                  <a:lnTo>
                    <a:pt x="123" y="3029"/>
                  </a:lnTo>
                  <a:lnTo>
                    <a:pt x="221" y="3151"/>
                  </a:lnTo>
                  <a:lnTo>
                    <a:pt x="343" y="3249"/>
                  </a:lnTo>
                  <a:lnTo>
                    <a:pt x="465" y="3322"/>
                  </a:lnTo>
                  <a:lnTo>
                    <a:pt x="611" y="3371"/>
                  </a:lnTo>
                  <a:lnTo>
                    <a:pt x="3371" y="3371"/>
                  </a:lnTo>
                  <a:lnTo>
                    <a:pt x="1" y="0"/>
                  </a:lnTo>
                  <a:close/>
                </a:path>
              </a:pathLst>
            </a:custGeom>
            <a:solidFill>
              <a:srgbClr val="00CCFF">
                <a:alpha val="23137"/>
              </a:srgbClr>
            </a:solidFill>
            <a:ln w="9525">
              <a:noFill/>
              <a:miter lim="800000"/>
              <a:headEnd/>
              <a:tailEnd/>
            </a:ln>
          </p:spPr>
          <p:txBody>
            <a:bodyPr lIns="91425" tIns="91425" rIns="91425" bIns="91425" anchor="ctr"/>
            <a:lstStyle/>
            <a:p>
              <a:endParaRPr lang="el-GR"/>
            </a:p>
          </p:txBody>
        </p:sp>
      </p:grpSp>
      <p:grpSp>
        <p:nvGrpSpPr>
          <p:cNvPr id="12299" name="Shape 4147"/>
          <p:cNvGrpSpPr>
            <a:grpSpLocks/>
          </p:cNvGrpSpPr>
          <p:nvPr/>
        </p:nvGrpSpPr>
        <p:grpSpPr bwMode="auto">
          <a:xfrm>
            <a:off x="7772400" y="666750"/>
            <a:ext cx="368300" cy="368300"/>
            <a:chOff x="2594325" y="1627175"/>
            <a:chExt cx="440850" cy="440850"/>
          </a:xfrm>
        </p:grpSpPr>
        <p:sp>
          <p:nvSpPr>
            <p:cNvPr id="12300" name="Shape 4148"/>
            <p:cNvSpPr>
              <a:spLocks noChangeArrowheads="1"/>
            </p:cNvSpPr>
            <p:nvPr/>
          </p:nvSpPr>
          <p:spPr bwMode="auto">
            <a:xfrm>
              <a:off x="2594325" y="1890950"/>
              <a:ext cx="177075" cy="177075"/>
            </a:xfrm>
            <a:custGeom>
              <a:avLst/>
              <a:gdLst>
                <a:gd name="T0" fmla="*/ 2147483647 w 7083"/>
                <a:gd name="T1" fmla="*/ 0 h 7083"/>
                <a:gd name="T2" fmla="*/ 2147483647 w 7083"/>
                <a:gd name="T3" fmla="*/ 2147483647 h 7083"/>
                <a:gd name="T4" fmla="*/ 0 w 7083"/>
                <a:gd name="T5" fmla="*/ 2147483647 h 7083"/>
                <a:gd name="T6" fmla="*/ 2147483647 w 7083"/>
                <a:gd name="T7" fmla="*/ 2147483647 h 7083"/>
                <a:gd name="T8" fmla="*/ 2147483647 w 7083"/>
                <a:gd name="T9" fmla="*/ 2147483647 h 7083"/>
                <a:gd name="T10" fmla="*/ 2147483647 w 7083"/>
                <a:gd name="T11" fmla="*/ 0 h 7083"/>
                <a:gd name="T12" fmla="*/ 0 60000 65536"/>
                <a:gd name="T13" fmla="*/ 0 60000 65536"/>
                <a:gd name="T14" fmla="*/ 0 60000 65536"/>
                <a:gd name="T15" fmla="*/ 0 60000 65536"/>
                <a:gd name="T16" fmla="*/ 0 60000 65536"/>
                <a:gd name="T17" fmla="*/ 0 60000 65536"/>
                <a:gd name="T18" fmla="*/ 0 w 7083"/>
                <a:gd name="T19" fmla="*/ 0 h 7083"/>
                <a:gd name="T20" fmla="*/ 7083 w 7083"/>
                <a:gd name="T21" fmla="*/ 7083 h 7083"/>
              </a:gdLst>
              <a:ahLst/>
              <a:cxnLst>
                <a:cxn ang="T12">
                  <a:pos x="T0" y="T1"/>
                </a:cxn>
                <a:cxn ang="T13">
                  <a:pos x="T2" y="T3"/>
                </a:cxn>
                <a:cxn ang="T14">
                  <a:pos x="T4" y="T5"/>
                </a:cxn>
                <a:cxn ang="T15">
                  <a:pos x="T6" y="T7"/>
                </a:cxn>
                <a:cxn ang="T16">
                  <a:pos x="T8" y="T9"/>
                </a:cxn>
                <a:cxn ang="T17">
                  <a:pos x="T10" y="T11"/>
                </a:cxn>
              </a:cxnLst>
              <a:rect l="T18" t="T19" r="T20" b="T21"/>
              <a:pathLst>
                <a:path w="7083" h="7083" extrusionOk="0">
                  <a:moveTo>
                    <a:pt x="5544" y="0"/>
                  </a:moveTo>
                  <a:lnTo>
                    <a:pt x="538" y="5984"/>
                  </a:lnTo>
                  <a:lnTo>
                    <a:pt x="0" y="7083"/>
                  </a:lnTo>
                  <a:lnTo>
                    <a:pt x="1099" y="6546"/>
                  </a:lnTo>
                  <a:lnTo>
                    <a:pt x="7083" y="1539"/>
                  </a:lnTo>
                  <a:lnTo>
                    <a:pt x="5544" y="0"/>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01" name="Shape 4149"/>
            <p:cNvSpPr>
              <a:spLocks noChangeArrowheads="1"/>
            </p:cNvSpPr>
            <p:nvPr/>
          </p:nvSpPr>
          <p:spPr bwMode="auto">
            <a:xfrm>
              <a:off x="2858700" y="1627175"/>
              <a:ext cx="176475" cy="176475"/>
            </a:xfrm>
            <a:custGeom>
              <a:avLst/>
              <a:gdLst>
                <a:gd name="T0" fmla="*/ 2147483647 w 7059"/>
                <a:gd name="T1" fmla="*/ 2147483647 h 7059"/>
                <a:gd name="T2" fmla="*/ 2147483647 w 7059"/>
                <a:gd name="T3" fmla="*/ 2147483647 h 7059"/>
                <a:gd name="T4" fmla="*/ 2147483647 w 7059"/>
                <a:gd name="T5" fmla="*/ 2147483647 h 7059"/>
                <a:gd name="T6" fmla="*/ 2147483647 w 7059"/>
                <a:gd name="T7" fmla="*/ 2147483647 h 7059"/>
                <a:gd name="T8" fmla="*/ 2147483647 w 7059"/>
                <a:gd name="T9" fmla="*/ 2147483647 h 7059"/>
                <a:gd name="T10" fmla="*/ 2147483647 w 7059"/>
                <a:gd name="T11" fmla="*/ 2147483647 h 7059"/>
                <a:gd name="T12" fmla="*/ 2147483647 w 7059"/>
                <a:gd name="T13" fmla="*/ 2147483647 h 7059"/>
                <a:gd name="T14" fmla="*/ 2147483647 w 7059"/>
                <a:gd name="T15" fmla="*/ 2147483647 h 7059"/>
                <a:gd name="T16" fmla="*/ 2147483647 w 7059"/>
                <a:gd name="T17" fmla="*/ 2147483647 h 7059"/>
                <a:gd name="T18" fmla="*/ 0 w 7059"/>
                <a:gd name="T19" fmla="*/ 2147483647 h 7059"/>
                <a:gd name="T20" fmla="*/ 0 w 7059"/>
                <a:gd name="T21" fmla="*/ 2147483647 h 7059"/>
                <a:gd name="T22" fmla="*/ 2147483647 w 7059"/>
                <a:gd name="T23" fmla="*/ 2147483647 h 7059"/>
                <a:gd name="T24" fmla="*/ 2147483647 w 7059"/>
                <a:gd name="T25" fmla="*/ 2147483647 h 7059"/>
                <a:gd name="T26" fmla="*/ 2147483647 w 7059"/>
                <a:gd name="T27" fmla="*/ 2147483647 h 7059"/>
                <a:gd name="T28" fmla="*/ 2147483647 w 7059"/>
                <a:gd name="T29" fmla="*/ 2147483647 h 7059"/>
                <a:gd name="T30" fmla="*/ 2147483647 w 7059"/>
                <a:gd name="T31" fmla="*/ 2147483647 h 7059"/>
                <a:gd name="T32" fmla="*/ 2147483647 w 7059"/>
                <a:gd name="T33" fmla="*/ 2147483647 h 7059"/>
                <a:gd name="T34" fmla="*/ 2147483647 w 7059"/>
                <a:gd name="T35" fmla="*/ 2147483647 h 7059"/>
                <a:gd name="T36" fmla="*/ 2147483647 w 7059"/>
                <a:gd name="T37" fmla="*/ 2147483647 h 7059"/>
                <a:gd name="T38" fmla="*/ 2147483647 w 7059"/>
                <a:gd name="T39" fmla="*/ 2147483647 h 7059"/>
                <a:gd name="T40" fmla="*/ 2147483647 w 7059"/>
                <a:gd name="T41" fmla="*/ 2147483647 h 7059"/>
                <a:gd name="T42" fmla="*/ 2147483647 w 7059"/>
                <a:gd name="T43" fmla="*/ 2147483647 h 7059"/>
                <a:gd name="T44" fmla="*/ 2147483647 w 7059"/>
                <a:gd name="T45" fmla="*/ 2147483647 h 7059"/>
                <a:gd name="T46" fmla="*/ 2147483647 w 7059"/>
                <a:gd name="T47" fmla="*/ 2147483647 h 7059"/>
                <a:gd name="T48" fmla="*/ 2147483647 w 7059"/>
                <a:gd name="T49" fmla="*/ 2147483647 h 7059"/>
                <a:gd name="T50" fmla="*/ 2147483647 w 7059"/>
                <a:gd name="T51" fmla="*/ 2147483647 h 7059"/>
                <a:gd name="T52" fmla="*/ 2147483647 w 7059"/>
                <a:gd name="T53" fmla="*/ 2147483647 h 7059"/>
                <a:gd name="T54" fmla="*/ 2147483647 w 7059"/>
                <a:gd name="T55" fmla="*/ 2147483647 h 7059"/>
                <a:gd name="T56" fmla="*/ 2147483647 w 7059"/>
                <a:gd name="T57" fmla="*/ 2147483647 h 7059"/>
                <a:gd name="T58" fmla="*/ 2147483647 w 7059"/>
                <a:gd name="T59" fmla="*/ 2147483647 h 7059"/>
                <a:gd name="T60" fmla="*/ 2147483647 w 7059"/>
                <a:gd name="T61" fmla="*/ 2147483647 h 7059"/>
                <a:gd name="T62" fmla="*/ 2147483647 w 7059"/>
                <a:gd name="T63" fmla="*/ 2147483647 h 7059"/>
                <a:gd name="T64" fmla="*/ 2147483647 w 7059"/>
                <a:gd name="T65" fmla="*/ 2147483647 h 7059"/>
                <a:gd name="T66" fmla="*/ 2147483647 w 7059"/>
                <a:gd name="T67" fmla="*/ 2147483647 h 7059"/>
                <a:gd name="T68" fmla="*/ 2147483647 w 7059"/>
                <a:gd name="T69" fmla="*/ 2147483647 h 7059"/>
                <a:gd name="T70" fmla="*/ 2147483647 w 7059"/>
                <a:gd name="T71" fmla="*/ 2147483647 h 7059"/>
                <a:gd name="T72" fmla="*/ 2147483647 w 7059"/>
                <a:gd name="T73" fmla="*/ 2147483647 h 70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059"/>
                <a:gd name="T112" fmla="*/ 0 h 7059"/>
                <a:gd name="T113" fmla="*/ 7059 w 7059"/>
                <a:gd name="T114" fmla="*/ 7059 h 705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059" h="7059" extrusionOk="0">
                  <a:moveTo>
                    <a:pt x="904" y="1"/>
                  </a:moveTo>
                  <a:lnTo>
                    <a:pt x="782" y="25"/>
                  </a:lnTo>
                  <a:lnTo>
                    <a:pt x="684" y="98"/>
                  </a:lnTo>
                  <a:lnTo>
                    <a:pt x="611" y="147"/>
                  </a:lnTo>
                  <a:lnTo>
                    <a:pt x="489" y="294"/>
                  </a:lnTo>
                  <a:lnTo>
                    <a:pt x="367" y="440"/>
                  </a:lnTo>
                  <a:lnTo>
                    <a:pt x="294" y="587"/>
                  </a:lnTo>
                  <a:lnTo>
                    <a:pt x="196" y="733"/>
                  </a:lnTo>
                  <a:lnTo>
                    <a:pt x="74" y="1051"/>
                  </a:lnTo>
                  <a:lnTo>
                    <a:pt x="0" y="1393"/>
                  </a:lnTo>
                  <a:lnTo>
                    <a:pt x="0" y="1735"/>
                  </a:lnTo>
                  <a:lnTo>
                    <a:pt x="25" y="2052"/>
                  </a:lnTo>
                  <a:lnTo>
                    <a:pt x="123" y="2394"/>
                  </a:lnTo>
                  <a:lnTo>
                    <a:pt x="269" y="2711"/>
                  </a:lnTo>
                  <a:lnTo>
                    <a:pt x="4348" y="6790"/>
                  </a:lnTo>
                  <a:lnTo>
                    <a:pt x="4665" y="6937"/>
                  </a:lnTo>
                  <a:lnTo>
                    <a:pt x="5007" y="7034"/>
                  </a:lnTo>
                  <a:lnTo>
                    <a:pt x="5325" y="7059"/>
                  </a:lnTo>
                  <a:lnTo>
                    <a:pt x="5667" y="7059"/>
                  </a:lnTo>
                  <a:lnTo>
                    <a:pt x="6008" y="6986"/>
                  </a:lnTo>
                  <a:lnTo>
                    <a:pt x="6326" y="6863"/>
                  </a:lnTo>
                  <a:lnTo>
                    <a:pt x="6473" y="6766"/>
                  </a:lnTo>
                  <a:lnTo>
                    <a:pt x="6619" y="6692"/>
                  </a:lnTo>
                  <a:lnTo>
                    <a:pt x="6766" y="6570"/>
                  </a:lnTo>
                  <a:lnTo>
                    <a:pt x="6912" y="6448"/>
                  </a:lnTo>
                  <a:lnTo>
                    <a:pt x="6961" y="6375"/>
                  </a:lnTo>
                  <a:lnTo>
                    <a:pt x="7034" y="6277"/>
                  </a:lnTo>
                  <a:lnTo>
                    <a:pt x="7059" y="6155"/>
                  </a:lnTo>
                  <a:lnTo>
                    <a:pt x="7059" y="6057"/>
                  </a:lnTo>
                  <a:lnTo>
                    <a:pt x="7059" y="5960"/>
                  </a:lnTo>
                  <a:lnTo>
                    <a:pt x="7034" y="5862"/>
                  </a:lnTo>
                  <a:lnTo>
                    <a:pt x="6961" y="5764"/>
                  </a:lnTo>
                  <a:lnTo>
                    <a:pt x="6912" y="5667"/>
                  </a:lnTo>
                  <a:lnTo>
                    <a:pt x="1393" y="147"/>
                  </a:lnTo>
                  <a:lnTo>
                    <a:pt x="1295" y="98"/>
                  </a:lnTo>
                  <a:lnTo>
                    <a:pt x="1197" y="25"/>
                  </a:lnTo>
                  <a:lnTo>
                    <a:pt x="1099" y="1"/>
                  </a:lnTo>
                  <a:close/>
                </a:path>
              </a:pathLst>
            </a:custGeom>
            <a:solidFill>
              <a:srgbClr val="000080"/>
            </a:solidFill>
            <a:ln w="9525">
              <a:noFill/>
              <a:miter lim="800000"/>
              <a:headEnd/>
              <a:tailEnd/>
            </a:ln>
          </p:spPr>
          <p:txBody>
            <a:bodyPr lIns="91425" tIns="91425" rIns="91425" bIns="91425" anchor="ctr"/>
            <a:lstStyle/>
            <a:p>
              <a:endParaRPr lang="el-GR"/>
            </a:p>
          </p:txBody>
        </p:sp>
        <p:sp>
          <p:nvSpPr>
            <p:cNvPr id="12302" name="Shape 4150"/>
            <p:cNvSpPr>
              <a:spLocks noChangeArrowheads="1"/>
            </p:cNvSpPr>
            <p:nvPr/>
          </p:nvSpPr>
          <p:spPr bwMode="auto">
            <a:xfrm>
              <a:off x="2663325" y="1702275"/>
              <a:ext cx="296750" cy="296775"/>
            </a:xfrm>
            <a:custGeom>
              <a:avLst/>
              <a:gdLst>
                <a:gd name="T0" fmla="*/ 2147483647 w 11870"/>
                <a:gd name="T1" fmla="*/ 2147483647 h 11871"/>
                <a:gd name="T2" fmla="*/ 2147483647 w 11870"/>
                <a:gd name="T3" fmla="*/ 2147483647 h 11871"/>
                <a:gd name="T4" fmla="*/ 2147483647 w 11870"/>
                <a:gd name="T5" fmla="*/ 2147483647 h 11871"/>
                <a:gd name="T6" fmla="*/ 2147483647 w 11870"/>
                <a:gd name="T7" fmla="*/ 2147483647 h 11871"/>
                <a:gd name="T8" fmla="*/ 2147483647 w 11870"/>
                <a:gd name="T9" fmla="*/ 2147483647 h 11871"/>
                <a:gd name="T10" fmla="*/ 2147483647 w 11870"/>
                <a:gd name="T11" fmla="*/ 2147483647 h 11871"/>
                <a:gd name="T12" fmla="*/ 2147483647 w 11870"/>
                <a:gd name="T13" fmla="*/ 2147483647 h 11871"/>
                <a:gd name="T14" fmla="*/ 2147483647 w 11870"/>
                <a:gd name="T15" fmla="*/ 2147483647 h 11871"/>
                <a:gd name="T16" fmla="*/ 2147483647 w 11870"/>
                <a:gd name="T17" fmla="*/ 2147483647 h 11871"/>
                <a:gd name="T18" fmla="*/ 2147483647 w 11870"/>
                <a:gd name="T19" fmla="*/ 2147483647 h 11871"/>
                <a:gd name="T20" fmla="*/ 2147483647 w 11870"/>
                <a:gd name="T21" fmla="*/ 2147483647 h 11871"/>
                <a:gd name="T22" fmla="*/ 2147483647 w 11870"/>
                <a:gd name="T23" fmla="*/ 2147483647 h 11871"/>
                <a:gd name="T24" fmla="*/ 2147483647 w 11870"/>
                <a:gd name="T25" fmla="*/ 2147483647 h 11871"/>
                <a:gd name="T26" fmla="*/ 2147483647 w 11870"/>
                <a:gd name="T27" fmla="*/ 2147483647 h 11871"/>
                <a:gd name="T28" fmla="*/ 2147483647 w 11870"/>
                <a:gd name="T29" fmla="*/ 2147483647 h 11871"/>
                <a:gd name="T30" fmla="*/ 2147483647 w 11870"/>
                <a:gd name="T31" fmla="*/ 2147483647 h 11871"/>
                <a:gd name="T32" fmla="*/ 2147483647 w 11870"/>
                <a:gd name="T33" fmla="*/ 2147483647 h 11871"/>
                <a:gd name="T34" fmla="*/ 2147483647 w 11870"/>
                <a:gd name="T35" fmla="*/ 2147483647 h 11871"/>
                <a:gd name="T36" fmla="*/ 2147483647 w 11870"/>
                <a:gd name="T37" fmla="*/ 2147483647 h 11871"/>
                <a:gd name="T38" fmla="*/ 0 w 11870"/>
                <a:gd name="T39" fmla="*/ 2147483647 h 11871"/>
                <a:gd name="T40" fmla="*/ 2147483647 w 11870"/>
                <a:gd name="T41" fmla="*/ 2147483647 h 11871"/>
                <a:gd name="T42" fmla="*/ 2147483647 w 11870"/>
                <a:gd name="T43" fmla="*/ 2147483647 h 11871"/>
                <a:gd name="T44" fmla="*/ 2147483647 w 11870"/>
                <a:gd name="T45" fmla="*/ 2147483647 h 11871"/>
                <a:gd name="T46" fmla="*/ 2147483647 w 11870"/>
                <a:gd name="T47" fmla="*/ 2147483647 h 11871"/>
                <a:gd name="T48" fmla="*/ 2147483647 w 11870"/>
                <a:gd name="T49" fmla="*/ 2147483647 h 11871"/>
                <a:gd name="T50" fmla="*/ 2147483647 w 11870"/>
                <a:gd name="T51" fmla="*/ 2147483647 h 11871"/>
                <a:gd name="T52" fmla="*/ 2147483647 w 11870"/>
                <a:gd name="T53" fmla="*/ 2147483647 h 11871"/>
                <a:gd name="T54" fmla="*/ 2147483647 w 11870"/>
                <a:gd name="T55" fmla="*/ 2147483647 h 11871"/>
                <a:gd name="T56" fmla="*/ 2147483647 w 11870"/>
                <a:gd name="T57" fmla="*/ 2147483647 h 11871"/>
                <a:gd name="T58" fmla="*/ 2147483647 w 11870"/>
                <a:gd name="T59" fmla="*/ 2147483647 h 11871"/>
                <a:gd name="T60" fmla="*/ 2147483647 w 11870"/>
                <a:gd name="T61" fmla="*/ 2147483647 h 11871"/>
                <a:gd name="T62" fmla="*/ 2147483647 w 11870"/>
                <a:gd name="T63" fmla="*/ 2147483647 h 11871"/>
                <a:gd name="T64" fmla="*/ 2147483647 w 11870"/>
                <a:gd name="T65" fmla="*/ 2147483647 h 11871"/>
                <a:gd name="T66" fmla="*/ 2147483647 w 11870"/>
                <a:gd name="T67" fmla="*/ 2147483647 h 11871"/>
                <a:gd name="T68" fmla="*/ 2147483647 w 11870"/>
                <a:gd name="T69" fmla="*/ 2147483647 h 1187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870"/>
                <a:gd name="T106" fmla="*/ 0 h 11871"/>
                <a:gd name="T107" fmla="*/ 11870 w 11870"/>
                <a:gd name="T108" fmla="*/ 11871 h 1187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870" h="11871" extrusionOk="0">
                  <a:moveTo>
                    <a:pt x="7718" y="1295"/>
                  </a:moveTo>
                  <a:lnTo>
                    <a:pt x="7815" y="1319"/>
                  </a:lnTo>
                  <a:lnTo>
                    <a:pt x="7889" y="1368"/>
                  </a:lnTo>
                  <a:lnTo>
                    <a:pt x="7938" y="1442"/>
                  </a:lnTo>
                  <a:lnTo>
                    <a:pt x="7938" y="1515"/>
                  </a:lnTo>
                  <a:lnTo>
                    <a:pt x="7938" y="1588"/>
                  </a:lnTo>
                  <a:lnTo>
                    <a:pt x="7889" y="1661"/>
                  </a:lnTo>
                  <a:lnTo>
                    <a:pt x="5862" y="3664"/>
                  </a:lnTo>
                  <a:lnTo>
                    <a:pt x="5788" y="3713"/>
                  </a:lnTo>
                  <a:lnTo>
                    <a:pt x="5715" y="3737"/>
                  </a:lnTo>
                  <a:lnTo>
                    <a:pt x="5642" y="3713"/>
                  </a:lnTo>
                  <a:lnTo>
                    <a:pt x="5569" y="3664"/>
                  </a:lnTo>
                  <a:lnTo>
                    <a:pt x="5520" y="3591"/>
                  </a:lnTo>
                  <a:lnTo>
                    <a:pt x="5495" y="3517"/>
                  </a:lnTo>
                  <a:lnTo>
                    <a:pt x="5520" y="3444"/>
                  </a:lnTo>
                  <a:lnTo>
                    <a:pt x="5569" y="3371"/>
                  </a:lnTo>
                  <a:lnTo>
                    <a:pt x="7571" y="1368"/>
                  </a:lnTo>
                  <a:lnTo>
                    <a:pt x="7644" y="1319"/>
                  </a:lnTo>
                  <a:lnTo>
                    <a:pt x="7718" y="1295"/>
                  </a:lnTo>
                  <a:close/>
                  <a:moveTo>
                    <a:pt x="7767" y="1"/>
                  </a:moveTo>
                  <a:lnTo>
                    <a:pt x="4885" y="2907"/>
                  </a:lnTo>
                  <a:lnTo>
                    <a:pt x="4640" y="2809"/>
                  </a:lnTo>
                  <a:lnTo>
                    <a:pt x="4396" y="2712"/>
                  </a:lnTo>
                  <a:lnTo>
                    <a:pt x="4103" y="2614"/>
                  </a:lnTo>
                  <a:lnTo>
                    <a:pt x="3810" y="2565"/>
                  </a:lnTo>
                  <a:lnTo>
                    <a:pt x="3493" y="2492"/>
                  </a:lnTo>
                  <a:lnTo>
                    <a:pt x="3175" y="2443"/>
                  </a:lnTo>
                  <a:lnTo>
                    <a:pt x="2858" y="2418"/>
                  </a:lnTo>
                  <a:lnTo>
                    <a:pt x="2247" y="2418"/>
                  </a:lnTo>
                  <a:lnTo>
                    <a:pt x="1954" y="2443"/>
                  </a:lnTo>
                  <a:lnTo>
                    <a:pt x="1636" y="2492"/>
                  </a:lnTo>
                  <a:lnTo>
                    <a:pt x="1319" y="2565"/>
                  </a:lnTo>
                  <a:lnTo>
                    <a:pt x="1001" y="2687"/>
                  </a:lnTo>
                  <a:lnTo>
                    <a:pt x="708" y="2809"/>
                  </a:lnTo>
                  <a:lnTo>
                    <a:pt x="415" y="3005"/>
                  </a:lnTo>
                  <a:lnTo>
                    <a:pt x="147" y="3224"/>
                  </a:lnTo>
                  <a:lnTo>
                    <a:pt x="73" y="3298"/>
                  </a:lnTo>
                  <a:lnTo>
                    <a:pt x="24" y="3395"/>
                  </a:lnTo>
                  <a:lnTo>
                    <a:pt x="0" y="3493"/>
                  </a:lnTo>
                  <a:lnTo>
                    <a:pt x="0" y="3615"/>
                  </a:lnTo>
                  <a:lnTo>
                    <a:pt x="0" y="3713"/>
                  </a:lnTo>
                  <a:lnTo>
                    <a:pt x="24" y="3811"/>
                  </a:lnTo>
                  <a:lnTo>
                    <a:pt x="73" y="3908"/>
                  </a:lnTo>
                  <a:lnTo>
                    <a:pt x="147" y="4006"/>
                  </a:lnTo>
                  <a:lnTo>
                    <a:pt x="7864" y="11724"/>
                  </a:lnTo>
                  <a:lnTo>
                    <a:pt x="7962" y="11797"/>
                  </a:lnTo>
                  <a:lnTo>
                    <a:pt x="8060" y="11846"/>
                  </a:lnTo>
                  <a:lnTo>
                    <a:pt x="8157" y="11870"/>
                  </a:lnTo>
                  <a:lnTo>
                    <a:pt x="8377" y="11870"/>
                  </a:lnTo>
                  <a:lnTo>
                    <a:pt x="8475" y="11846"/>
                  </a:lnTo>
                  <a:lnTo>
                    <a:pt x="8573" y="11797"/>
                  </a:lnTo>
                  <a:lnTo>
                    <a:pt x="8646" y="11724"/>
                  </a:lnTo>
                  <a:lnTo>
                    <a:pt x="8866" y="11455"/>
                  </a:lnTo>
                  <a:lnTo>
                    <a:pt x="9061" y="11162"/>
                  </a:lnTo>
                  <a:lnTo>
                    <a:pt x="9183" y="10869"/>
                  </a:lnTo>
                  <a:lnTo>
                    <a:pt x="9305" y="10551"/>
                  </a:lnTo>
                  <a:lnTo>
                    <a:pt x="9379" y="10234"/>
                  </a:lnTo>
                  <a:lnTo>
                    <a:pt x="9427" y="9916"/>
                  </a:lnTo>
                  <a:lnTo>
                    <a:pt x="9452" y="9623"/>
                  </a:lnTo>
                  <a:lnTo>
                    <a:pt x="9452" y="9330"/>
                  </a:lnTo>
                  <a:lnTo>
                    <a:pt x="9452" y="9013"/>
                  </a:lnTo>
                  <a:lnTo>
                    <a:pt x="9427" y="8695"/>
                  </a:lnTo>
                  <a:lnTo>
                    <a:pt x="9379" y="8378"/>
                  </a:lnTo>
                  <a:lnTo>
                    <a:pt x="9305" y="8060"/>
                  </a:lnTo>
                  <a:lnTo>
                    <a:pt x="9256" y="7767"/>
                  </a:lnTo>
                  <a:lnTo>
                    <a:pt x="9159" y="7474"/>
                  </a:lnTo>
                  <a:lnTo>
                    <a:pt x="9061" y="7230"/>
                  </a:lnTo>
                  <a:lnTo>
                    <a:pt x="8963" y="6986"/>
                  </a:lnTo>
                  <a:lnTo>
                    <a:pt x="11870" y="4104"/>
                  </a:lnTo>
                  <a:lnTo>
                    <a:pt x="7767" y="1"/>
                  </a:lnTo>
                  <a:close/>
                </a:path>
              </a:pathLst>
            </a:custGeom>
            <a:solidFill>
              <a:srgbClr val="000080"/>
            </a:solidFill>
            <a:ln w="9525">
              <a:noFill/>
              <a:miter lim="800000"/>
              <a:headEnd/>
              <a:tailEnd/>
            </a:ln>
          </p:spPr>
          <p:txBody>
            <a:bodyPr lIns="91425" tIns="91425" rIns="91425" bIns="91425" anchor="ctr"/>
            <a:lstStyle/>
            <a:p>
              <a:endParaRPr lang="el-G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hape 3858"/>
          <p:cNvSpPr txBox="1">
            <a:spLocks noGrp="1"/>
          </p:cNvSpPr>
          <p:nvPr>
            <p:ph type="ctrTitle" idx="4294967295"/>
          </p:nvPr>
        </p:nvSpPr>
        <p:spPr>
          <a:xfrm>
            <a:off x="762000" y="1428750"/>
            <a:ext cx="5497513" cy="1160463"/>
          </a:xfrm>
        </p:spPr>
        <p:txBody>
          <a:bodyPr/>
          <a:lstStyle/>
          <a:p>
            <a:pPr eaLnBrk="1" hangingPunct="1">
              <a:buClr>
                <a:srgbClr val="0B87A1"/>
              </a:buClr>
              <a:buSzPts val="4800"/>
              <a:buFont typeface="Dosis Light"/>
              <a:buNone/>
            </a:pPr>
            <a:r>
              <a:rPr lang="en-US" sz="3600" smtClean="0">
                <a:solidFill>
                  <a:srgbClr val="003B55"/>
                </a:solidFill>
                <a:latin typeface="Century Gothic" pitchFamily="34" charset="0"/>
                <a:ea typeface="Dosis Light"/>
                <a:cs typeface="Dosis Light"/>
                <a:sym typeface="Dosis Light"/>
              </a:rPr>
              <a:t>2. International regulatory cooperation</a:t>
            </a:r>
            <a:endParaRPr lang="el-GR" sz="3600" smtClean="0">
              <a:solidFill>
                <a:srgbClr val="003B55"/>
              </a:solidFill>
              <a:latin typeface="Century Gothic" pitchFamily="34" charset="0"/>
              <a:ea typeface="Dosis Light"/>
              <a:cs typeface="Dosis Light"/>
              <a:sym typeface="Dosis Light"/>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2"/>
          <p:cNvSpPr txBox="1">
            <a:spLocks noGrp="1"/>
          </p:cNvSpPr>
          <p:nvPr>
            <p:ph type="title"/>
          </p:nvPr>
        </p:nvSpPr>
        <p:spPr>
          <a:xfrm>
            <a:off x="685800" y="361950"/>
            <a:ext cx="6761163" cy="536575"/>
          </a:xfrm>
        </p:spPr>
        <p:txBody>
          <a:bodyPr/>
          <a:lstStyle/>
          <a:p>
            <a:pPr>
              <a:spcBef>
                <a:spcPct val="0"/>
              </a:spcBef>
              <a:spcAft>
                <a:spcPct val="0"/>
              </a:spcAft>
            </a:pPr>
            <a:r>
              <a:rPr lang="en-US" sz="2000" b="1" smtClean="0">
                <a:solidFill>
                  <a:srgbClr val="0B87A1"/>
                </a:solidFill>
                <a:latin typeface="Century Gothic" pitchFamily="34" charset="0"/>
                <a:ea typeface="SimHei" pitchFamily="49" charset="-122"/>
              </a:rPr>
              <a:t>The Financial Stability Board’s approach </a:t>
            </a:r>
            <a:endParaRPr lang="el-GR" sz="2000" b="1" smtClean="0">
              <a:solidFill>
                <a:srgbClr val="0B87A1"/>
              </a:solidFill>
              <a:latin typeface="Century Gothic" pitchFamily="34" charset="0"/>
              <a:ea typeface="SimHei" pitchFamily="49" charset="-122"/>
            </a:endParaRPr>
          </a:p>
        </p:txBody>
      </p:sp>
      <p:sp>
        <p:nvSpPr>
          <p:cNvPr id="15362" name="Text Box 3"/>
          <p:cNvSpPr txBox="1">
            <a:spLocks noGrp="1"/>
          </p:cNvSpPr>
          <p:nvPr>
            <p:ph type="body" idx="1"/>
          </p:nvPr>
        </p:nvSpPr>
        <p:spPr>
          <a:xfrm>
            <a:off x="533400" y="971550"/>
            <a:ext cx="8305800" cy="3589338"/>
          </a:xfrm>
        </p:spPr>
        <p:txBody>
          <a:bodyPr/>
          <a:lstStyle/>
          <a:p>
            <a:pPr>
              <a:spcAft>
                <a:spcPct val="45000"/>
              </a:spcAft>
              <a:buFont typeface="Wingdings" pitchFamily="2" charset="2"/>
              <a:buChar char="Ø"/>
            </a:pPr>
            <a:r>
              <a:rPr lang="en-US" smtClean="0">
                <a:solidFill>
                  <a:srgbClr val="003B55"/>
                </a:solidFill>
                <a:latin typeface="Century Gothic" pitchFamily="34" charset="0"/>
                <a:cs typeface="Arial" charset="0"/>
              </a:rPr>
              <a:t>The FSB understands FinTech as </a:t>
            </a:r>
            <a:r>
              <a:rPr lang="en-US" b="1" smtClean="0">
                <a:solidFill>
                  <a:srgbClr val="003B55"/>
                </a:solidFill>
                <a:latin typeface="Century Gothic" pitchFamily="34" charset="0"/>
                <a:cs typeface="Arial" charset="0"/>
              </a:rPr>
              <a:t>technologically enabled innovation in financial services</a:t>
            </a:r>
            <a:r>
              <a:rPr lang="en-US" smtClean="0">
                <a:solidFill>
                  <a:srgbClr val="003B55"/>
                </a:solidFill>
                <a:latin typeface="Century Gothic" pitchFamily="34" charset="0"/>
                <a:cs typeface="Arial" charset="0"/>
              </a:rPr>
              <a:t>, that affects many different areas of financial services and may have implications on the financial stability, affecting the resilience of the financial system. </a:t>
            </a:r>
          </a:p>
          <a:p>
            <a:pPr>
              <a:spcAft>
                <a:spcPct val="45000"/>
              </a:spcAft>
              <a:buFont typeface="Wingdings" pitchFamily="2" charset="2"/>
              <a:buChar char="Ø"/>
            </a:pPr>
            <a:r>
              <a:rPr lang="en-US" smtClean="0">
                <a:solidFill>
                  <a:srgbClr val="003B55"/>
                </a:solidFill>
                <a:latin typeface="Century Gothic" pitchFamily="34" charset="0"/>
                <a:cs typeface="Arial" charset="0"/>
              </a:rPr>
              <a:t>1</a:t>
            </a:r>
            <a:r>
              <a:rPr lang="en-US" baseline="30000" smtClean="0">
                <a:solidFill>
                  <a:srgbClr val="003B55"/>
                </a:solidFill>
                <a:latin typeface="Century Gothic" pitchFamily="34" charset="0"/>
                <a:cs typeface="Arial" charset="0"/>
              </a:rPr>
              <a:t>st</a:t>
            </a:r>
            <a:r>
              <a:rPr lang="en-US" smtClean="0">
                <a:solidFill>
                  <a:srgbClr val="003B55"/>
                </a:solidFill>
                <a:latin typeface="Century Gothic" pitchFamily="34" charset="0"/>
                <a:cs typeface="Arial" charset="0"/>
              </a:rPr>
              <a:t> report (22.05.2017): </a:t>
            </a:r>
            <a:r>
              <a:rPr lang="en-US" i="1" smtClean="0">
                <a:solidFill>
                  <a:srgbClr val="003B55"/>
                </a:solidFill>
                <a:latin typeface="Century Gothic" pitchFamily="34" charset="0"/>
                <a:cs typeface="Arial" charset="0"/>
              </a:rPr>
              <a:t>FinTech credit: Market structure, business models and financial stability implications</a:t>
            </a:r>
            <a:r>
              <a:rPr lang="en-US" smtClean="0">
                <a:solidFill>
                  <a:srgbClr val="003B55"/>
                </a:solidFill>
                <a:latin typeface="Century Gothic" pitchFamily="34" charset="0"/>
                <a:cs typeface="Arial" charset="0"/>
              </a:rPr>
              <a:t> </a:t>
            </a:r>
          </a:p>
          <a:p>
            <a:pPr>
              <a:spcAft>
                <a:spcPct val="45000"/>
              </a:spcAft>
              <a:buFont typeface="Wingdings" pitchFamily="2" charset="2"/>
              <a:buChar char="Ø"/>
            </a:pPr>
            <a:r>
              <a:rPr lang="en-US" smtClean="0">
                <a:solidFill>
                  <a:srgbClr val="003B55"/>
                </a:solidFill>
                <a:latin typeface="Century Gothic" pitchFamily="34" charset="0"/>
                <a:cs typeface="Arial" charset="0"/>
              </a:rPr>
              <a:t>2</a:t>
            </a:r>
            <a:r>
              <a:rPr lang="en-US" baseline="30000" smtClean="0">
                <a:solidFill>
                  <a:srgbClr val="003B55"/>
                </a:solidFill>
                <a:latin typeface="Century Gothic" pitchFamily="34" charset="0"/>
                <a:cs typeface="Arial" charset="0"/>
              </a:rPr>
              <a:t>nd</a:t>
            </a:r>
            <a:r>
              <a:rPr lang="en-US" smtClean="0">
                <a:solidFill>
                  <a:srgbClr val="003B55"/>
                </a:solidFill>
                <a:latin typeface="Century Gothic" pitchFamily="34" charset="0"/>
                <a:cs typeface="Arial" charset="0"/>
              </a:rPr>
              <a:t> report (27.06.2017): </a:t>
            </a:r>
            <a:r>
              <a:rPr lang="en-US" i="1" smtClean="0">
                <a:solidFill>
                  <a:srgbClr val="003B55"/>
                </a:solidFill>
                <a:latin typeface="Century Gothic" pitchFamily="34" charset="0"/>
                <a:cs typeface="Arial" charset="0"/>
              </a:rPr>
              <a:t>Financial Stability Implications from FinTech: Supervisory and Regulatory Issues that Merit Authorities’ Attention</a:t>
            </a:r>
            <a:r>
              <a:rPr lang="en-US" smtClean="0">
                <a:solidFill>
                  <a:srgbClr val="003B55"/>
                </a:solidFill>
                <a:latin typeface="Century Gothic" pitchFamily="34" charset="0"/>
                <a:cs typeface="Arial" charset="0"/>
              </a:rPr>
              <a:t>. FSB identified </a:t>
            </a:r>
            <a:r>
              <a:rPr lang="en-US" u="sng" smtClean="0">
                <a:solidFill>
                  <a:srgbClr val="003B55"/>
                </a:solidFill>
                <a:latin typeface="Century Gothic" pitchFamily="34" charset="0"/>
                <a:cs typeface="Arial" charset="0"/>
              </a:rPr>
              <a:t>10 key issues of focus</a:t>
            </a:r>
            <a:r>
              <a:rPr lang="en-US" smtClean="0">
                <a:solidFill>
                  <a:srgbClr val="003B55"/>
                </a:solidFill>
                <a:latin typeface="Century Gothic" pitchFamily="34" charset="0"/>
                <a:cs typeface="Arial" charset="0"/>
              </a:rPr>
              <a:t>, 3 of which are considered </a:t>
            </a:r>
            <a:r>
              <a:rPr lang="en-US" b="1" smtClean="0">
                <a:solidFill>
                  <a:srgbClr val="003B55"/>
                </a:solidFill>
                <a:latin typeface="Century Gothic" pitchFamily="34" charset="0"/>
                <a:cs typeface="Arial" charset="0"/>
              </a:rPr>
              <a:t>priorities for international cooperation</a:t>
            </a:r>
            <a:r>
              <a:rPr lang="en-US" smtClean="0">
                <a:solidFill>
                  <a:srgbClr val="003B55"/>
                </a:solidFill>
                <a:latin typeface="Century Gothic" pitchFamily="34" charset="0"/>
                <a:cs typeface="Arial" charset="0"/>
              </a:rPr>
              <a:t>: </a:t>
            </a: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Management of </a:t>
            </a:r>
            <a:r>
              <a:rPr lang="en-US" sz="1200" b="1" smtClean="0">
                <a:solidFill>
                  <a:srgbClr val="003B55"/>
                </a:solidFill>
                <a:latin typeface="Century Gothic" pitchFamily="34" charset="0"/>
                <a:cs typeface="Arial" charset="0"/>
              </a:rPr>
              <a:t>operational risks</a:t>
            </a:r>
            <a:r>
              <a:rPr lang="en-US" sz="1200" smtClean="0">
                <a:solidFill>
                  <a:srgbClr val="003B55"/>
                </a:solidFill>
                <a:latin typeface="Century Gothic" pitchFamily="34" charset="0"/>
                <a:cs typeface="Arial" charset="0"/>
              </a:rPr>
              <a:t> from third-party service providers; </a:t>
            </a: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Mitigation of </a:t>
            </a:r>
            <a:r>
              <a:rPr lang="en-US" sz="1200" b="1" smtClean="0">
                <a:solidFill>
                  <a:srgbClr val="003B55"/>
                </a:solidFill>
                <a:latin typeface="Century Gothic" pitchFamily="34" charset="0"/>
                <a:cs typeface="Arial" charset="0"/>
              </a:rPr>
              <a:t>cyber-risk</a:t>
            </a:r>
            <a:r>
              <a:rPr lang="en-US" sz="1200" smtClean="0">
                <a:solidFill>
                  <a:srgbClr val="003B55"/>
                </a:solidFill>
                <a:latin typeface="Century Gothic" pitchFamily="34" charset="0"/>
                <a:cs typeface="Arial" charset="0"/>
              </a:rPr>
              <a:t>; and </a:t>
            </a: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Monitoring of </a:t>
            </a:r>
            <a:r>
              <a:rPr lang="en-US" sz="1200" b="1" smtClean="0">
                <a:solidFill>
                  <a:srgbClr val="003B55"/>
                </a:solidFill>
                <a:latin typeface="Century Gothic" pitchFamily="34" charset="0"/>
                <a:cs typeface="Arial" charset="0"/>
              </a:rPr>
              <a:t>macrofinancial risks</a:t>
            </a:r>
            <a:r>
              <a:rPr lang="en-US" sz="1200" smtClean="0">
                <a:solidFill>
                  <a:srgbClr val="003B55"/>
                </a:solidFill>
                <a:latin typeface="Century Gothic" pitchFamily="34" charset="0"/>
                <a:cs typeface="Arial" charset="0"/>
              </a:rPr>
              <a:t>. </a:t>
            </a:r>
          </a:p>
          <a:p>
            <a:pPr>
              <a:spcAft>
                <a:spcPct val="45000"/>
              </a:spcAft>
              <a:buFont typeface="Wingdings" pitchFamily="2" charset="2"/>
              <a:buChar char="Ø"/>
            </a:pPr>
            <a:r>
              <a:rPr lang="en-US" smtClean="0">
                <a:solidFill>
                  <a:srgbClr val="003B55"/>
                </a:solidFill>
                <a:latin typeface="Century Gothic" pitchFamily="34" charset="0"/>
                <a:cs typeface="Arial" charset="0"/>
              </a:rPr>
              <a:t>3</a:t>
            </a:r>
            <a:r>
              <a:rPr lang="en-US" baseline="30000" smtClean="0">
                <a:solidFill>
                  <a:srgbClr val="003B55"/>
                </a:solidFill>
                <a:latin typeface="Century Gothic" pitchFamily="34" charset="0"/>
                <a:cs typeface="Arial" charset="0"/>
              </a:rPr>
              <a:t>rd</a:t>
            </a:r>
            <a:r>
              <a:rPr lang="en-US" smtClean="0">
                <a:solidFill>
                  <a:srgbClr val="003B55"/>
                </a:solidFill>
                <a:latin typeface="Century Gothic" pitchFamily="34" charset="0"/>
                <a:cs typeface="Arial" charset="0"/>
              </a:rPr>
              <a:t> report (01.11.2017): </a:t>
            </a:r>
            <a:r>
              <a:rPr lang="en-US" i="1" smtClean="0">
                <a:solidFill>
                  <a:srgbClr val="003B55"/>
                </a:solidFill>
                <a:latin typeface="Century Gothic" pitchFamily="34" charset="0"/>
                <a:cs typeface="Arial" charset="0"/>
              </a:rPr>
              <a:t>Artificial Intelligence and machine learning in financial services: Market developments and financial stability implications</a:t>
            </a:r>
            <a:endParaRPr lang="en-US" smtClean="0">
              <a:solidFill>
                <a:srgbClr val="003B55"/>
              </a:solidFill>
              <a:latin typeface="Century Gothic" pitchFamily="34" charset="0"/>
              <a:cs typeface="Arial" charset="0"/>
            </a:endParaRPr>
          </a:p>
          <a:p>
            <a:pPr>
              <a:spcAft>
                <a:spcPct val="45000"/>
              </a:spcAft>
              <a:buFont typeface="Wingdings" pitchFamily="2" charset="2"/>
              <a:buChar char="Ø"/>
            </a:pPr>
            <a:endParaRPr lang="el-GR" i="1" smtClean="0">
              <a:solidFill>
                <a:srgbClr val="003B55"/>
              </a:solidFill>
              <a:latin typeface="Century Gothic" pitchFamily="34" charset="0"/>
              <a:cs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2"/>
          <p:cNvSpPr txBox="1">
            <a:spLocks noGrp="1"/>
          </p:cNvSpPr>
          <p:nvPr>
            <p:ph type="title"/>
          </p:nvPr>
        </p:nvSpPr>
        <p:spPr>
          <a:xfrm>
            <a:off x="533400" y="361950"/>
            <a:ext cx="6913563" cy="536575"/>
          </a:xfrm>
        </p:spPr>
        <p:txBody>
          <a:bodyPr/>
          <a:lstStyle/>
          <a:p>
            <a:pPr>
              <a:spcBef>
                <a:spcPct val="0"/>
              </a:spcBef>
              <a:spcAft>
                <a:spcPct val="0"/>
              </a:spcAft>
            </a:pPr>
            <a:r>
              <a:rPr lang="en-US" sz="2200" b="1" smtClean="0">
                <a:solidFill>
                  <a:srgbClr val="0B87A1"/>
                </a:solidFill>
                <a:latin typeface="Century Gothic" pitchFamily="34" charset="0"/>
                <a:ea typeface="SimHei" pitchFamily="49" charset="-122"/>
              </a:rPr>
              <a:t>OECD’s involvement with FinTech and InsurTech </a:t>
            </a:r>
            <a:endParaRPr lang="el-GR" sz="2200" b="1" smtClean="0">
              <a:solidFill>
                <a:srgbClr val="0B87A1"/>
              </a:solidFill>
              <a:latin typeface="Century Gothic" pitchFamily="34" charset="0"/>
              <a:ea typeface="SimHei" pitchFamily="49" charset="-122"/>
            </a:endParaRPr>
          </a:p>
        </p:txBody>
      </p:sp>
      <p:sp>
        <p:nvSpPr>
          <p:cNvPr id="16386" name="Text Box 3"/>
          <p:cNvSpPr txBox="1">
            <a:spLocks noGrp="1"/>
          </p:cNvSpPr>
          <p:nvPr>
            <p:ph type="body" idx="1"/>
          </p:nvPr>
        </p:nvSpPr>
        <p:spPr>
          <a:xfrm>
            <a:off x="533400" y="971550"/>
            <a:ext cx="8382000" cy="3589338"/>
          </a:xfrm>
        </p:spPr>
        <p:txBody>
          <a:bodyPr/>
          <a:lstStyle/>
          <a:p>
            <a:pPr>
              <a:spcAft>
                <a:spcPct val="45000"/>
              </a:spcAft>
              <a:buFont typeface="Wingdings" pitchFamily="2" charset="2"/>
              <a:buChar char="Ø"/>
            </a:pPr>
            <a:r>
              <a:rPr lang="en-US" smtClean="0">
                <a:solidFill>
                  <a:srgbClr val="003B55"/>
                </a:solidFill>
                <a:latin typeface="Century Gothic" pitchFamily="34" charset="0"/>
                <a:cs typeface="Arial" charset="0"/>
              </a:rPr>
              <a:t>The appearance and evolution of </a:t>
            </a:r>
            <a:r>
              <a:rPr lang="en-US" b="1" smtClean="0">
                <a:solidFill>
                  <a:srgbClr val="003B55"/>
                </a:solidFill>
                <a:latin typeface="Century Gothic" pitchFamily="34" charset="0"/>
                <a:cs typeface="Arial" charset="0"/>
              </a:rPr>
              <a:t>FinTech ranks among the structural changes to the trade finance market</a:t>
            </a:r>
            <a:r>
              <a:rPr lang="en-US" smtClean="0">
                <a:solidFill>
                  <a:srgbClr val="003B55"/>
                </a:solidFill>
                <a:latin typeface="Century Gothic" pitchFamily="34" charset="0"/>
                <a:cs typeface="Arial" charset="0"/>
              </a:rPr>
              <a:t> of the last decade. </a:t>
            </a:r>
          </a:p>
          <a:p>
            <a:pPr lvl="1">
              <a:spcBef>
                <a:spcPct val="0"/>
              </a:spcBef>
              <a:spcAft>
                <a:spcPct val="45000"/>
              </a:spcAft>
              <a:buFont typeface="Wingdings" pitchFamily="2" charset="2"/>
              <a:buChar char="Ø"/>
            </a:pPr>
            <a:r>
              <a:rPr lang="en-US" smtClean="0">
                <a:solidFill>
                  <a:srgbClr val="003B55"/>
                </a:solidFill>
                <a:latin typeface="Century Gothic" pitchFamily="34" charset="0"/>
                <a:cs typeface="Arial" charset="0"/>
              </a:rPr>
              <a:t>Most of FinTech companies have not yet been subjected to the same regulatory constraints as traditional providers in the financial sector. </a:t>
            </a:r>
          </a:p>
          <a:p>
            <a:pPr>
              <a:spcAft>
                <a:spcPct val="45000"/>
              </a:spcAft>
              <a:buFont typeface="Wingdings" pitchFamily="2" charset="2"/>
              <a:buChar char="Ø"/>
            </a:pPr>
            <a:r>
              <a:rPr lang="en-US" smtClean="0">
                <a:solidFill>
                  <a:srgbClr val="003B55"/>
                </a:solidFill>
                <a:latin typeface="Century Gothic" pitchFamily="34" charset="0"/>
                <a:cs typeface="Arial" charset="0"/>
              </a:rPr>
              <a:t>OECD Insurance and Private Pensions Committee issued in 2017 a report: </a:t>
            </a:r>
            <a:r>
              <a:rPr lang="en-US" i="1" smtClean="0">
                <a:solidFill>
                  <a:srgbClr val="003B55"/>
                </a:solidFill>
                <a:latin typeface="Century Gothic" pitchFamily="34" charset="0"/>
                <a:cs typeface="Arial" charset="0"/>
              </a:rPr>
              <a:t>“Technology and innovation in the insurance sector”.</a:t>
            </a:r>
            <a:endParaRPr lang="en-US" smtClean="0">
              <a:solidFill>
                <a:srgbClr val="003B55"/>
              </a:solidFill>
              <a:latin typeface="Century Gothic" pitchFamily="34" charset="0"/>
              <a:cs typeface="Arial" charset="0"/>
            </a:endParaRP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From a competition point of view, </a:t>
            </a:r>
            <a:r>
              <a:rPr lang="en-US" sz="1200" b="1" smtClean="0">
                <a:solidFill>
                  <a:srgbClr val="003B55"/>
                </a:solidFill>
                <a:latin typeface="Century Gothic" pitchFamily="34" charset="0"/>
                <a:cs typeface="Arial" charset="0"/>
              </a:rPr>
              <a:t>InsurTech may increase the competition</a:t>
            </a:r>
            <a:r>
              <a:rPr lang="en-US" sz="1200" smtClean="0">
                <a:solidFill>
                  <a:srgbClr val="003B55"/>
                </a:solidFill>
                <a:latin typeface="Century Gothic" pitchFamily="34" charset="0"/>
                <a:cs typeface="Arial" charset="0"/>
              </a:rPr>
              <a:t> in the relevant market, improve the efficiency, and ultimately result in </a:t>
            </a:r>
            <a:r>
              <a:rPr lang="en-US" sz="1200" b="1" smtClean="0">
                <a:solidFill>
                  <a:srgbClr val="003B55"/>
                </a:solidFill>
                <a:latin typeface="Century Gothic" pitchFamily="34" charset="0"/>
                <a:cs typeface="Arial" charset="0"/>
              </a:rPr>
              <a:t>lower prices</a:t>
            </a:r>
            <a:r>
              <a:rPr lang="en-US" sz="1200" smtClean="0">
                <a:solidFill>
                  <a:srgbClr val="003B55"/>
                </a:solidFill>
                <a:latin typeface="Century Gothic" pitchFamily="34" charset="0"/>
                <a:cs typeface="Arial" charset="0"/>
              </a:rPr>
              <a:t> and </a:t>
            </a:r>
            <a:r>
              <a:rPr lang="en-US" sz="1200" b="1" smtClean="0">
                <a:solidFill>
                  <a:srgbClr val="003B55"/>
                </a:solidFill>
                <a:latin typeface="Century Gothic" pitchFamily="34" charset="0"/>
                <a:cs typeface="Arial" charset="0"/>
              </a:rPr>
              <a:t>wider choice</a:t>
            </a:r>
            <a:r>
              <a:rPr lang="en-US" sz="1200" smtClean="0">
                <a:solidFill>
                  <a:srgbClr val="003B55"/>
                </a:solidFill>
                <a:latin typeface="Century Gothic" pitchFamily="34" charset="0"/>
                <a:cs typeface="Arial" charset="0"/>
              </a:rPr>
              <a:t>. </a:t>
            </a: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The applicable </a:t>
            </a:r>
            <a:r>
              <a:rPr lang="en-US" sz="1200" b="1" smtClean="0">
                <a:solidFill>
                  <a:srgbClr val="003B55"/>
                </a:solidFill>
                <a:latin typeface="Century Gothic" pitchFamily="34" charset="0"/>
                <a:cs typeface="Arial" charset="0"/>
              </a:rPr>
              <a:t>provisions on prudential capital and/or fit and proper requirements</a:t>
            </a:r>
            <a:r>
              <a:rPr lang="en-US" sz="1200" smtClean="0">
                <a:solidFill>
                  <a:srgbClr val="003B55"/>
                </a:solidFill>
                <a:latin typeface="Century Gothic" pitchFamily="34" charset="0"/>
                <a:cs typeface="Arial" charset="0"/>
              </a:rPr>
              <a:t> may be the cause that InsurTechs do not obtain insurance and/or insurance mediation licenses =&gt; said provisions </a:t>
            </a:r>
            <a:r>
              <a:rPr lang="en-US" sz="1200" b="1" smtClean="0">
                <a:solidFill>
                  <a:srgbClr val="003B55"/>
                </a:solidFill>
                <a:latin typeface="Century Gothic" pitchFamily="34" charset="0"/>
                <a:cs typeface="Arial" charset="0"/>
              </a:rPr>
              <a:t>may act as obstacles for the entry into the relevant market</a:t>
            </a:r>
            <a:r>
              <a:rPr lang="en-US" sz="1200" smtClean="0">
                <a:solidFill>
                  <a:srgbClr val="003B55"/>
                </a:solidFill>
                <a:latin typeface="Century Gothic" pitchFamily="34" charset="0"/>
                <a:cs typeface="Arial" charset="0"/>
              </a:rPr>
              <a:t> of new and innovative players. </a:t>
            </a:r>
          </a:p>
          <a:p>
            <a:pPr lvl="1">
              <a:spcBef>
                <a:spcPct val="0"/>
              </a:spcBef>
              <a:spcAft>
                <a:spcPct val="45000"/>
              </a:spcAft>
              <a:buFont typeface="Wingdings" pitchFamily="2" charset="2"/>
              <a:buChar char="Ø"/>
            </a:pPr>
            <a:r>
              <a:rPr lang="en-US" sz="1200" smtClean="0">
                <a:solidFill>
                  <a:srgbClr val="003B55"/>
                </a:solidFill>
                <a:latin typeface="Century Gothic" pitchFamily="34" charset="0"/>
                <a:cs typeface="Arial" charset="0"/>
              </a:rPr>
              <a:t>The paper also notes some wider policy considerations.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4_Mowbra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4_Mowbray 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TotalTime>
  <Words>1522</Words>
  <Application>Microsoft Office PowerPoint</Application>
  <PresentationFormat>Προβολή στην οθόνη (16:9)</PresentationFormat>
  <Paragraphs>116</Paragraphs>
  <Slides>18</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4_Mowbray template</vt:lpstr>
      <vt:lpstr>FinTech,  InsurTech  and the Regulators </vt:lpstr>
      <vt:lpstr>1. Introduction</vt:lpstr>
      <vt:lpstr>The FinTech phenomenon</vt:lpstr>
      <vt:lpstr>The InsurTech phenomenon and the industry’s approach</vt:lpstr>
      <vt:lpstr>Παρουσίαση του PowerPoint</vt:lpstr>
      <vt:lpstr>Important questions deriving from the FinTech expansion</vt:lpstr>
      <vt:lpstr>2. International regulatory cooperation</vt:lpstr>
      <vt:lpstr>The Financial Stability Board’s approach </vt:lpstr>
      <vt:lpstr>OECD’s involvement with FinTech and InsurTech </vt:lpstr>
      <vt:lpstr>The view of the International Association of Insurance Supervisors</vt:lpstr>
      <vt:lpstr>3. Activities in the EU </vt:lpstr>
      <vt:lpstr>The European Commission’s standpoint on FinTech </vt:lpstr>
      <vt:lpstr>EIOPA’s take on InsurTech </vt:lpstr>
      <vt:lpstr>ESMA’s and EBA’s input </vt:lpstr>
      <vt:lpstr>4. Activities on national level </vt:lpstr>
      <vt:lpstr>The view of national Regulators </vt:lpstr>
      <vt:lpstr>Examples of NRA actions</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KN</dc:creator>
  <cp:lastModifiedBy>KN</cp:lastModifiedBy>
  <cp:revision>328</cp:revision>
  <dcterms:modified xsi:type="dcterms:W3CDTF">2019-04-13T06:14:09Z</dcterms:modified>
</cp:coreProperties>
</file>