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8" r:id="rId1"/>
  </p:sldMasterIdLst>
  <p:notesMasterIdLst>
    <p:notesMasterId r:id="rId20"/>
  </p:notesMasterIdLst>
  <p:sldIdLst>
    <p:sldId id="256" r:id="rId2"/>
    <p:sldId id="259" r:id="rId3"/>
    <p:sldId id="316" r:id="rId4"/>
    <p:sldId id="317" r:id="rId5"/>
    <p:sldId id="296" r:id="rId6"/>
    <p:sldId id="298" r:id="rId7"/>
    <p:sldId id="293" r:id="rId8"/>
    <p:sldId id="309" r:id="rId9"/>
    <p:sldId id="310" r:id="rId10"/>
    <p:sldId id="311" r:id="rId11"/>
    <p:sldId id="294" r:id="rId12"/>
    <p:sldId id="307" r:id="rId13"/>
    <p:sldId id="312" r:id="rId14"/>
    <p:sldId id="313" r:id="rId15"/>
    <p:sldId id="297" r:id="rId16"/>
    <p:sldId id="314" r:id="rId17"/>
    <p:sldId id="302" r:id="rId18"/>
    <p:sldId id="279" r:id="rId19"/>
  </p:sldIdLst>
  <p:sldSz cx="9144000" cy="5143500" type="screen16x9"/>
  <p:notesSz cx="6858000" cy="9144000"/>
  <p:defaultTextStyle>
    <a:defPPr>
      <a:defRPr lang="en-US"/>
    </a:defPPr>
    <a:lvl1pPr algn="l" rtl="0" fontAlgn="base">
      <a:spcBef>
        <a:spcPct val="0"/>
      </a:spcBef>
      <a:spcAft>
        <a:spcPct val="0"/>
      </a:spcAft>
      <a:defRPr sz="1400" b="1" kern="1200">
        <a:solidFill>
          <a:srgbClr val="003B55"/>
        </a:solidFill>
        <a:latin typeface="Arial" charset="0"/>
        <a:ea typeface="+mn-ea"/>
        <a:cs typeface="Arial" charset="0"/>
        <a:sym typeface="Arial" charset="0"/>
      </a:defRPr>
    </a:lvl1pPr>
    <a:lvl2pPr marL="457200" algn="l" rtl="0" fontAlgn="base">
      <a:spcBef>
        <a:spcPct val="0"/>
      </a:spcBef>
      <a:spcAft>
        <a:spcPct val="0"/>
      </a:spcAft>
      <a:defRPr sz="1400" b="1" kern="1200">
        <a:solidFill>
          <a:srgbClr val="003B55"/>
        </a:solidFill>
        <a:latin typeface="Arial" charset="0"/>
        <a:ea typeface="+mn-ea"/>
        <a:cs typeface="Arial" charset="0"/>
        <a:sym typeface="Arial" charset="0"/>
      </a:defRPr>
    </a:lvl2pPr>
    <a:lvl3pPr marL="914400" algn="l" rtl="0" fontAlgn="base">
      <a:spcBef>
        <a:spcPct val="0"/>
      </a:spcBef>
      <a:spcAft>
        <a:spcPct val="0"/>
      </a:spcAft>
      <a:defRPr sz="1400" b="1" kern="1200">
        <a:solidFill>
          <a:srgbClr val="003B55"/>
        </a:solidFill>
        <a:latin typeface="Arial" charset="0"/>
        <a:ea typeface="+mn-ea"/>
        <a:cs typeface="Arial" charset="0"/>
        <a:sym typeface="Arial" charset="0"/>
      </a:defRPr>
    </a:lvl3pPr>
    <a:lvl4pPr marL="1371600" algn="l" rtl="0" fontAlgn="base">
      <a:spcBef>
        <a:spcPct val="0"/>
      </a:spcBef>
      <a:spcAft>
        <a:spcPct val="0"/>
      </a:spcAft>
      <a:defRPr sz="1400" b="1" kern="1200">
        <a:solidFill>
          <a:srgbClr val="003B55"/>
        </a:solidFill>
        <a:latin typeface="Arial" charset="0"/>
        <a:ea typeface="+mn-ea"/>
        <a:cs typeface="Arial" charset="0"/>
        <a:sym typeface="Arial" charset="0"/>
      </a:defRPr>
    </a:lvl4pPr>
    <a:lvl5pPr marL="1828800" algn="l" rtl="0" fontAlgn="base">
      <a:spcBef>
        <a:spcPct val="0"/>
      </a:spcBef>
      <a:spcAft>
        <a:spcPct val="0"/>
      </a:spcAft>
      <a:defRPr sz="1400" b="1" kern="1200">
        <a:solidFill>
          <a:srgbClr val="003B55"/>
        </a:solidFill>
        <a:latin typeface="Arial" charset="0"/>
        <a:ea typeface="+mn-ea"/>
        <a:cs typeface="Arial" charset="0"/>
        <a:sym typeface="Arial" charset="0"/>
      </a:defRPr>
    </a:lvl5pPr>
    <a:lvl6pPr marL="2286000" algn="l" defTabSz="914400" rtl="0" eaLnBrk="1" latinLnBrk="0" hangingPunct="1">
      <a:defRPr sz="1400" b="1" kern="1200">
        <a:solidFill>
          <a:srgbClr val="003B55"/>
        </a:solidFill>
        <a:latin typeface="Arial" charset="0"/>
        <a:ea typeface="+mn-ea"/>
        <a:cs typeface="Arial" charset="0"/>
        <a:sym typeface="Arial" charset="0"/>
      </a:defRPr>
    </a:lvl6pPr>
    <a:lvl7pPr marL="2743200" algn="l" defTabSz="914400" rtl="0" eaLnBrk="1" latinLnBrk="0" hangingPunct="1">
      <a:defRPr sz="1400" b="1" kern="1200">
        <a:solidFill>
          <a:srgbClr val="003B55"/>
        </a:solidFill>
        <a:latin typeface="Arial" charset="0"/>
        <a:ea typeface="+mn-ea"/>
        <a:cs typeface="Arial" charset="0"/>
        <a:sym typeface="Arial" charset="0"/>
      </a:defRPr>
    </a:lvl7pPr>
    <a:lvl8pPr marL="3200400" algn="l" defTabSz="914400" rtl="0" eaLnBrk="1" latinLnBrk="0" hangingPunct="1">
      <a:defRPr sz="1400" b="1" kern="1200">
        <a:solidFill>
          <a:srgbClr val="003B55"/>
        </a:solidFill>
        <a:latin typeface="Arial" charset="0"/>
        <a:ea typeface="+mn-ea"/>
        <a:cs typeface="Arial" charset="0"/>
        <a:sym typeface="Arial" charset="0"/>
      </a:defRPr>
    </a:lvl8pPr>
    <a:lvl9pPr marL="3657600" algn="l" defTabSz="914400" rtl="0" eaLnBrk="1" latinLnBrk="0" hangingPunct="1">
      <a:defRPr sz="1400" b="1" kern="1200">
        <a:solidFill>
          <a:srgbClr val="003B55"/>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2304"/>
    <a:srgbClr val="FA04D7"/>
    <a:srgbClr val="C5EDFF"/>
    <a:srgbClr val="CEE6E3"/>
    <a:srgbClr val="FFFFFF"/>
    <a:srgbClr val="0B87A1"/>
    <a:srgbClr val="003B55"/>
    <a:srgbClr val="80BF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2481BB12-5921-42E7-BC21-FAF672B64696}">
  <a:tblStyle styleId="{2481BB12-5921-42E7-BC21-FAF672B64696}"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5" autoAdjust="0"/>
    <p:restoredTop sz="94674" autoAdjust="0"/>
  </p:normalViewPr>
  <p:slideViewPr>
    <p:cSldViewPr>
      <p:cViewPr>
        <p:scale>
          <a:sx n="100" d="100"/>
          <a:sy n="100" d="100"/>
        </p:scale>
        <p:origin x="-1219" y="-403"/>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Shape 3"/>
          <p:cNvSpPr>
            <a:spLocks noGrp="1" noRot="1" noChangeAspect="1"/>
          </p:cNvSpPr>
          <p:nvPr>
            <p:ph type="sldImg" idx="2"/>
          </p:nvPr>
        </p:nvSpPr>
        <p:spPr bwMode="auto">
          <a:xfrm>
            <a:off x="381000" y="685800"/>
            <a:ext cx="6096000" cy="3429000"/>
          </a:xfrm>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w="9525">
            <a:solidFill>
              <a:srgbClr val="000000"/>
            </a:solidFill>
            <a:round/>
            <a:headEnd type="none" w="sm" len="sm"/>
            <a:tailEnd type="none" w="sm" len="sm"/>
          </a:ln>
        </p:spPr>
      </p:sp>
      <p:sp>
        <p:nvSpPr>
          <p:cNvPr id="4099" name="Shape 4"/>
          <p:cNvSpPr txBox="1">
            <a:spLocks noGrp="1"/>
          </p:cNvSpPr>
          <p:nvPr>
            <p:ph type="body" idx="1"/>
          </p:nvPr>
        </p:nvSpPr>
        <p:spPr bwMode="auto">
          <a:xfrm>
            <a:off x="685800" y="4343400"/>
            <a:ext cx="5486400" cy="411480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el-GR" smtClean="0">
              <a:sym typeface="Arial" charset="0"/>
            </a:endParaRPr>
          </a:p>
        </p:txBody>
      </p:sp>
    </p:spTree>
    <p:extLst>
      <p:ext uri="{BB962C8B-B14F-4D97-AF65-F5344CB8AC3E}">
        <p14:creationId xmlns:p14="http://schemas.microsoft.com/office/powerpoint/2010/main" val="138153697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3175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marL="742950" lvl="1" indent="-2857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5" name="Shape 3833"/>
          <p:cNvSpPr>
            <a:spLocks noGrp="1" noRot="1" noChangeAspect="1" noTextEdit="1"/>
          </p:cNvSpPr>
          <p:nvPr>
            <p:ph type="sldImg" idx="2"/>
          </p:nvPr>
        </p:nvSpPr>
        <p:spPr>
          <a:ln>
            <a:miter lim="800000"/>
            <a:headEnd/>
            <a:tailEnd/>
          </a:ln>
        </p:spPr>
      </p:sp>
      <p:sp>
        <p:nvSpPr>
          <p:cNvPr id="6146" name="Shape 3834"/>
          <p:cNvSpPr txBox="1">
            <a:spLocks noGrp="1"/>
          </p:cNvSpPr>
          <p:nvPr>
            <p:ph type="body" idx="1"/>
          </p:nvPr>
        </p:nvSpPr>
        <p:spPr>
          <a:ln/>
        </p:spPr>
        <p:txBody>
          <a:bodyPr/>
          <a:lstStyle/>
          <a:p>
            <a:pPr marL="0" indent="0" eaLnBrk="1" hangingPunct="1">
              <a:buSzPts val="1400"/>
            </a:pPr>
            <a:endParaRPr lang="el-GR" sz="1100"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3" name="Shape 3855"/>
          <p:cNvSpPr>
            <a:spLocks noGrp="1" noRot="1" noChangeAspect="1" noTextEdit="1"/>
          </p:cNvSpPr>
          <p:nvPr>
            <p:ph type="sldImg" idx="2"/>
          </p:nvPr>
        </p:nvSpPr>
        <p:spPr>
          <a:ln>
            <a:miter lim="800000"/>
            <a:headEnd/>
            <a:tailEnd/>
          </a:ln>
        </p:spPr>
      </p:sp>
      <p:sp>
        <p:nvSpPr>
          <p:cNvPr id="8194" name="Shape 3856"/>
          <p:cNvSpPr txBox="1">
            <a:spLocks noGrp="1"/>
          </p:cNvSpPr>
          <p:nvPr>
            <p:ph type="body" idx="1"/>
          </p:nvPr>
        </p:nvSpPr>
        <p:spPr>
          <a:ln/>
        </p:spPr>
        <p:txBody>
          <a:bodyPr/>
          <a:lstStyle/>
          <a:p>
            <a:pPr marL="0" indent="0" eaLnBrk="1" hangingPunct="1">
              <a:buSzPts val="1400"/>
            </a:pPr>
            <a:endParaRPr lang="el-GR" sz="1100"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7" name="Shape 3855"/>
          <p:cNvSpPr>
            <a:spLocks noGrp="1" noRot="1" noChangeAspect="1" noTextEdit="1"/>
          </p:cNvSpPr>
          <p:nvPr>
            <p:ph type="sldImg" idx="2"/>
          </p:nvPr>
        </p:nvSpPr>
        <p:spPr>
          <a:ln>
            <a:miter lim="800000"/>
            <a:headEnd/>
            <a:tailEnd/>
          </a:ln>
        </p:spPr>
      </p:sp>
      <p:sp>
        <p:nvSpPr>
          <p:cNvPr id="14338" name="Shape 3856"/>
          <p:cNvSpPr txBox="1">
            <a:spLocks noGrp="1"/>
          </p:cNvSpPr>
          <p:nvPr>
            <p:ph type="body" idx="1"/>
          </p:nvPr>
        </p:nvSpPr>
        <p:spPr>
          <a:ln/>
        </p:spPr>
        <p:txBody>
          <a:bodyPr/>
          <a:lstStyle/>
          <a:p>
            <a:pPr marL="0" indent="0" eaLnBrk="1" hangingPunct="1">
              <a:buSzPts val="1400"/>
            </a:pPr>
            <a:endParaRPr lang="el-GR" sz="1100"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7" name="Shape 3855"/>
          <p:cNvSpPr>
            <a:spLocks noGrp="1" noRot="1" noChangeAspect="1" noTextEdit="1"/>
          </p:cNvSpPr>
          <p:nvPr>
            <p:ph type="sldImg" idx="2"/>
          </p:nvPr>
        </p:nvSpPr>
        <p:spPr>
          <a:ln>
            <a:miter lim="800000"/>
            <a:headEnd/>
            <a:tailEnd/>
          </a:ln>
        </p:spPr>
      </p:sp>
      <p:sp>
        <p:nvSpPr>
          <p:cNvPr id="19458" name="Shape 3856"/>
          <p:cNvSpPr txBox="1">
            <a:spLocks noGrp="1"/>
          </p:cNvSpPr>
          <p:nvPr>
            <p:ph type="body" idx="1"/>
          </p:nvPr>
        </p:nvSpPr>
        <p:spPr>
          <a:ln/>
        </p:spPr>
        <p:txBody>
          <a:bodyPr/>
          <a:lstStyle/>
          <a:p>
            <a:pPr marL="0" indent="0" eaLnBrk="1" hangingPunct="1">
              <a:buSzPts val="1400"/>
            </a:pPr>
            <a:endParaRPr lang="el-GR" sz="1100"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7" name="Shape 3855"/>
          <p:cNvSpPr>
            <a:spLocks noGrp="1" noRot="1" noChangeAspect="1" noTextEdit="1"/>
          </p:cNvSpPr>
          <p:nvPr>
            <p:ph type="sldImg" idx="2"/>
          </p:nvPr>
        </p:nvSpPr>
        <p:spPr>
          <a:ln>
            <a:miter lim="800000"/>
            <a:headEnd/>
            <a:tailEnd/>
          </a:ln>
        </p:spPr>
      </p:sp>
      <p:sp>
        <p:nvSpPr>
          <p:cNvPr id="24578" name="Shape 3856"/>
          <p:cNvSpPr txBox="1">
            <a:spLocks noGrp="1"/>
          </p:cNvSpPr>
          <p:nvPr>
            <p:ph type="body" idx="1"/>
          </p:nvPr>
        </p:nvSpPr>
        <p:spPr>
          <a:ln/>
        </p:spPr>
        <p:txBody>
          <a:bodyPr/>
          <a:lstStyle/>
          <a:p>
            <a:pPr marL="0" indent="0" eaLnBrk="1" hangingPunct="1">
              <a:buSzPts val="1400"/>
            </a:pPr>
            <a:endParaRPr lang="el-GR" sz="1100"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3" name="Shape 4035"/>
          <p:cNvSpPr>
            <a:spLocks noGrp="1" noRot="1" noChangeAspect="1" noTextEdit="1"/>
          </p:cNvSpPr>
          <p:nvPr>
            <p:ph type="sldImg" idx="2"/>
          </p:nvPr>
        </p:nvSpPr>
        <p:spPr>
          <a:ln>
            <a:miter lim="800000"/>
            <a:headEnd/>
            <a:tailEnd/>
          </a:ln>
        </p:spPr>
      </p:sp>
      <p:sp>
        <p:nvSpPr>
          <p:cNvPr id="28674" name="Shape 4036"/>
          <p:cNvSpPr txBox="1">
            <a:spLocks noGrp="1"/>
          </p:cNvSpPr>
          <p:nvPr>
            <p:ph type="body" idx="1"/>
          </p:nvPr>
        </p:nvSpPr>
        <p:spPr>
          <a:ln/>
        </p:spPr>
        <p:txBody>
          <a:bodyPr/>
          <a:lstStyle/>
          <a:p>
            <a:pPr marL="0" indent="0" eaLnBrk="1" hangingPunct="1">
              <a:buSzPts val="1400"/>
            </a:pPr>
            <a:endParaRPr lang="el-GR" sz="110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003B55"/>
        </a:solidFill>
        <a:effectLst/>
      </p:bgPr>
    </p:bg>
    <p:spTree>
      <p:nvGrpSpPr>
        <p:cNvPr id="1" name="Shape 9"/>
        <p:cNvGrpSpPr/>
        <p:nvPr/>
      </p:nvGrpSpPr>
      <p:grpSpPr>
        <a:xfrm>
          <a:off x="0" y="0"/>
          <a:ext cx="0" cy="0"/>
          <a:chOff x="0" y="0"/>
          <a:chExt cx="0" cy="0"/>
        </a:xfrm>
      </p:grpSpPr>
      <p:grpSp>
        <p:nvGrpSpPr>
          <p:cNvPr id="3" name="Shape 11"/>
          <p:cNvGrpSpPr>
            <a:grpSpLocks/>
          </p:cNvGrpSpPr>
          <p:nvPr/>
        </p:nvGrpSpPr>
        <p:grpSpPr bwMode="auto">
          <a:xfrm rot="10800000">
            <a:off x="8705850" y="28575"/>
            <a:ext cx="409575" cy="5086350"/>
            <a:chOff x="836200" y="238125"/>
            <a:chExt cx="422425" cy="5238750"/>
          </a:xfrm>
        </p:grpSpPr>
        <p:sp>
          <p:nvSpPr>
            <p:cNvPr id="4" name="Shape 12"/>
            <p:cNvSpPr>
              <a:spLocks noChangeArrowheads="1"/>
            </p:cNvSpPr>
            <p:nvPr/>
          </p:nvSpPr>
          <p:spPr bwMode="auto">
            <a:xfrm>
              <a:off x="836200" y="267556"/>
              <a:ext cx="121161"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 name="Shape 13"/>
            <p:cNvSpPr>
              <a:spLocks noChangeArrowheads="1"/>
            </p:cNvSpPr>
            <p:nvPr/>
          </p:nvSpPr>
          <p:spPr bwMode="auto">
            <a:xfrm>
              <a:off x="836200" y="417982"/>
              <a:ext cx="121161"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6" name="Shape 14"/>
            <p:cNvSpPr>
              <a:spLocks noChangeArrowheads="1"/>
            </p:cNvSpPr>
            <p:nvPr/>
          </p:nvSpPr>
          <p:spPr bwMode="auto">
            <a:xfrm>
              <a:off x="836200" y="568408"/>
              <a:ext cx="121161"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7" name="Shape 15"/>
            <p:cNvSpPr>
              <a:spLocks noChangeArrowheads="1"/>
            </p:cNvSpPr>
            <p:nvPr/>
          </p:nvSpPr>
          <p:spPr bwMode="auto">
            <a:xfrm>
              <a:off x="836200" y="718834"/>
              <a:ext cx="121161"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8" name="Shape 16"/>
            <p:cNvSpPr>
              <a:spLocks noChangeArrowheads="1"/>
            </p:cNvSpPr>
            <p:nvPr/>
          </p:nvSpPr>
          <p:spPr bwMode="auto">
            <a:xfrm>
              <a:off x="836200" y="869260"/>
              <a:ext cx="121161"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9" name="Shape 17"/>
            <p:cNvSpPr>
              <a:spLocks noChangeArrowheads="1"/>
            </p:cNvSpPr>
            <p:nvPr/>
          </p:nvSpPr>
          <p:spPr bwMode="auto">
            <a:xfrm>
              <a:off x="836200" y="1049118"/>
              <a:ext cx="121161" cy="122629"/>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1" name="Shape 18"/>
            <p:cNvSpPr>
              <a:spLocks noChangeArrowheads="1"/>
            </p:cNvSpPr>
            <p:nvPr/>
          </p:nvSpPr>
          <p:spPr bwMode="auto">
            <a:xfrm>
              <a:off x="836200" y="1199544"/>
              <a:ext cx="121161" cy="122629"/>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2" name="Shape 19"/>
            <p:cNvSpPr>
              <a:spLocks noChangeArrowheads="1"/>
            </p:cNvSpPr>
            <p:nvPr/>
          </p:nvSpPr>
          <p:spPr bwMode="auto">
            <a:xfrm>
              <a:off x="836200" y="1349970"/>
              <a:ext cx="121161" cy="122629"/>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3" name="Shape 20"/>
            <p:cNvSpPr>
              <a:spLocks noChangeArrowheads="1"/>
            </p:cNvSpPr>
            <p:nvPr/>
          </p:nvSpPr>
          <p:spPr bwMode="auto">
            <a:xfrm>
              <a:off x="836200" y="1500396"/>
              <a:ext cx="121161" cy="122629"/>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4" name="Shape 21"/>
            <p:cNvSpPr>
              <a:spLocks noChangeArrowheads="1"/>
            </p:cNvSpPr>
            <p:nvPr/>
          </p:nvSpPr>
          <p:spPr bwMode="auto">
            <a:xfrm>
              <a:off x="836200" y="1650822"/>
              <a:ext cx="121161" cy="122629"/>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5" name="Shape 22"/>
            <p:cNvSpPr>
              <a:spLocks noChangeArrowheads="1"/>
            </p:cNvSpPr>
            <p:nvPr/>
          </p:nvSpPr>
          <p:spPr bwMode="auto">
            <a:xfrm>
              <a:off x="836200" y="1773451"/>
              <a:ext cx="121161"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6" name="Shape 23"/>
            <p:cNvSpPr>
              <a:spLocks noChangeArrowheads="1"/>
            </p:cNvSpPr>
            <p:nvPr/>
          </p:nvSpPr>
          <p:spPr bwMode="auto">
            <a:xfrm>
              <a:off x="836200" y="1923877"/>
              <a:ext cx="121161"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7" name="Shape 24"/>
            <p:cNvSpPr>
              <a:spLocks noChangeArrowheads="1"/>
            </p:cNvSpPr>
            <p:nvPr/>
          </p:nvSpPr>
          <p:spPr bwMode="auto">
            <a:xfrm>
              <a:off x="836200" y="2074303"/>
              <a:ext cx="121161"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8" name="Shape 25"/>
            <p:cNvSpPr>
              <a:spLocks noChangeArrowheads="1"/>
            </p:cNvSpPr>
            <p:nvPr/>
          </p:nvSpPr>
          <p:spPr bwMode="auto">
            <a:xfrm>
              <a:off x="836200" y="2224729"/>
              <a:ext cx="121161"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9" name="Shape 26"/>
            <p:cNvSpPr>
              <a:spLocks noChangeArrowheads="1"/>
            </p:cNvSpPr>
            <p:nvPr/>
          </p:nvSpPr>
          <p:spPr bwMode="auto">
            <a:xfrm>
              <a:off x="836200" y="2375155"/>
              <a:ext cx="121161"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0" name="Shape 27"/>
            <p:cNvSpPr>
              <a:spLocks noChangeArrowheads="1"/>
            </p:cNvSpPr>
            <p:nvPr/>
          </p:nvSpPr>
          <p:spPr bwMode="auto">
            <a:xfrm>
              <a:off x="836200" y="2525581"/>
              <a:ext cx="121161"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1" name="Shape 28"/>
            <p:cNvSpPr>
              <a:spLocks noChangeArrowheads="1"/>
            </p:cNvSpPr>
            <p:nvPr/>
          </p:nvSpPr>
          <p:spPr bwMode="auto">
            <a:xfrm>
              <a:off x="836200" y="2676007"/>
              <a:ext cx="121161"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2" name="Shape 29"/>
            <p:cNvSpPr>
              <a:spLocks noChangeArrowheads="1"/>
            </p:cNvSpPr>
            <p:nvPr/>
          </p:nvSpPr>
          <p:spPr bwMode="auto">
            <a:xfrm>
              <a:off x="836200" y="2826433"/>
              <a:ext cx="121161"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3" name="Shape 30"/>
            <p:cNvSpPr>
              <a:spLocks noChangeArrowheads="1"/>
            </p:cNvSpPr>
            <p:nvPr/>
          </p:nvSpPr>
          <p:spPr bwMode="auto">
            <a:xfrm>
              <a:off x="836200" y="2976859"/>
              <a:ext cx="121161"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4" name="Shape 31"/>
            <p:cNvSpPr>
              <a:spLocks noChangeArrowheads="1"/>
            </p:cNvSpPr>
            <p:nvPr/>
          </p:nvSpPr>
          <p:spPr bwMode="auto">
            <a:xfrm>
              <a:off x="836200" y="3127285"/>
              <a:ext cx="121161"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5" name="Shape 32"/>
            <p:cNvSpPr>
              <a:spLocks noChangeArrowheads="1"/>
            </p:cNvSpPr>
            <p:nvPr/>
          </p:nvSpPr>
          <p:spPr bwMode="auto">
            <a:xfrm>
              <a:off x="836200" y="3277711"/>
              <a:ext cx="121161"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6" name="Shape 33"/>
            <p:cNvSpPr>
              <a:spLocks noChangeArrowheads="1"/>
            </p:cNvSpPr>
            <p:nvPr/>
          </p:nvSpPr>
          <p:spPr bwMode="auto">
            <a:xfrm>
              <a:off x="836200" y="3428137"/>
              <a:ext cx="121161"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7" name="Shape 34"/>
            <p:cNvSpPr>
              <a:spLocks noChangeArrowheads="1"/>
            </p:cNvSpPr>
            <p:nvPr/>
          </p:nvSpPr>
          <p:spPr bwMode="auto">
            <a:xfrm>
              <a:off x="836200" y="3578563"/>
              <a:ext cx="121161"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8" name="Shape 35"/>
            <p:cNvSpPr>
              <a:spLocks noChangeArrowheads="1"/>
            </p:cNvSpPr>
            <p:nvPr/>
          </p:nvSpPr>
          <p:spPr bwMode="auto">
            <a:xfrm>
              <a:off x="836200" y="3728989"/>
              <a:ext cx="121161"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9" name="Shape 36"/>
            <p:cNvSpPr>
              <a:spLocks noChangeArrowheads="1"/>
            </p:cNvSpPr>
            <p:nvPr/>
          </p:nvSpPr>
          <p:spPr bwMode="auto">
            <a:xfrm>
              <a:off x="836200" y="3879415"/>
              <a:ext cx="121161"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0" name="Shape 37"/>
            <p:cNvSpPr>
              <a:spLocks noChangeArrowheads="1"/>
            </p:cNvSpPr>
            <p:nvPr/>
          </p:nvSpPr>
          <p:spPr bwMode="auto">
            <a:xfrm>
              <a:off x="836200" y="4059273"/>
              <a:ext cx="121161" cy="122630"/>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1" name="Shape 38"/>
            <p:cNvSpPr>
              <a:spLocks noChangeArrowheads="1"/>
            </p:cNvSpPr>
            <p:nvPr/>
          </p:nvSpPr>
          <p:spPr bwMode="auto">
            <a:xfrm>
              <a:off x="836200" y="4209699"/>
              <a:ext cx="121161" cy="122630"/>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2" name="Shape 39"/>
            <p:cNvSpPr>
              <a:spLocks noChangeArrowheads="1"/>
            </p:cNvSpPr>
            <p:nvPr/>
          </p:nvSpPr>
          <p:spPr bwMode="auto">
            <a:xfrm>
              <a:off x="836200" y="4360125"/>
              <a:ext cx="121161" cy="122630"/>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3" name="Shape 40"/>
            <p:cNvSpPr>
              <a:spLocks noChangeArrowheads="1"/>
            </p:cNvSpPr>
            <p:nvPr/>
          </p:nvSpPr>
          <p:spPr bwMode="auto">
            <a:xfrm>
              <a:off x="836200" y="4510551"/>
              <a:ext cx="121161" cy="122630"/>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4" name="Shape 41"/>
            <p:cNvSpPr>
              <a:spLocks noChangeArrowheads="1"/>
            </p:cNvSpPr>
            <p:nvPr/>
          </p:nvSpPr>
          <p:spPr bwMode="auto">
            <a:xfrm>
              <a:off x="836200" y="4660977"/>
              <a:ext cx="121161" cy="122630"/>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5" name="Shape 42"/>
            <p:cNvSpPr>
              <a:spLocks noChangeArrowheads="1"/>
            </p:cNvSpPr>
            <p:nvPr/>
          </p:nvSpPr>
          <p:spPr bwMode="auto">
            <a:xfrm>
              <a:off x="836200" y="4783607"/>
              <a:ext cx="121161"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6" name="Shape 43"/>
            <p:cNvSpPr>
              <a:spLocks noChangeArrowheads="1"/>
            </p:cNvSpPr>
            <p:nvPr/>
          </p:nvSpPr>
          <p:spPr bwMode="auto">
            <a:xfrm>
              <a:off x="836200" y="4934033"/>
              <a:ext cx="121161"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7" name="Shape 44"/>
            <p:cNvSpPr>
              <a:spLocks noChangeArrowheads="1"/>
            </p:cNvSpPr>
            <p:nvPr/>
          </p:nvSpPr>
          <p:spPr bwMode="auto">
            <a:xfrm>
              <a:off x="836200" y="5084459"/>
              <a:ext cx="121161"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8" name="Shape 45"/>
            <p:cNvSpPr>
              <a:spLocks noChangeArrowheads="1"/>
            </p:cNvSpPr>
            <p:nvPr/>
          </p:nvSpPr>
          <p:spPr bwMode="auto">
            <a:xfrm>
              <a:off x="836200" y="5234885"/>
              <a:ext cx="121161"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9" name="Shape 46"/>
            <p:cNvSpPr>
              <a:spLocks noChangeArrowheads="1"/>
            </p:cNvSpPr>
            <p:nvPr/>
          </p:nvSpPr>
          <p:spPr bwMode="auto">
            <a:xfrm>
              <a:off x="836200" y="5385311"/>
              <a:ext cx="121161"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0" name="Shape 47"/>
            <p:cNvSpPr>
              <a:spLocks noChangeArrowheads="1"/>
            </p:cNvSpPr>
            <p:nvPr/>
          </p:nvSpPr>
          <p:spPr bwMode="auto">
            <a:xfrm>
              <a:off x="986832" y="388551"/>
              <a:ext cx="121161"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6" y="4856"/>
                  </a:lnTo>
                  <a:lnTo>
                    <a:pt x="4856"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1" name="Shape 48"/>
            <p:cNvSpPr>
              <a:spLocks noChangeArrowheads="1"/>
            </p:cNvSpPr>
            <p:nvPr/>
          </p:nvSpPr>
          <p:spPr bwMode="auto">
            <a:xfrm>
              <a:off x="986832" y="538977"/>
              <a:ext cx="121161"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6" y="4856"/>
                  </a:lnTo>
                  <a:lnTo>
                    <a:pt x="4856"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2" name="Shape 49"/>
            <p:cNvSpPr>
              <a:spLocks noChangeArrowheads="1"/>
            </p:cNvSpPr>
            <p:nvPr/>
          </p:nvSpPr>
          <p:spPr bwMode="auto">
            <a:xfrm>
              <a:off x="986832" y="839829"/>
              <a:ext cx="121161"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6" y="4856"/>
                  </a:lnTo>
                  <a:lnTo>
                    <a:pt x="4856"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3" name="Shape 50"/>
            <p:cNvSpPr>
              <a:spLocks noChangeArrowheads="1"/>
            </p:cNvSpPr>
            <p:nvPr/>
          </p:nvSpPr>
          <p:spPr bwMode="auto">
            <a:xfrm>
              <a:off x="986832" y="1170112"/>
              <a:ext cx="121161" cy="122629"/>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6" y="4856"/>
                  </a:lnTo>
                  <a:lnTo>
                    <a:pt x="4856"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4" name="Shape 51"/>
            <p:cNvSpPr>
              <a:spLocks noChangeArrowheads="1"/>
            </p:cNvSpPr>
            <p:nvPr/>
          </p:nvSpPr>
          <p:spPr bwMode="auto">
            <a:xfrm>
              <a:off x="986832" y="1320538"/>
              <a:ext cx="121161" cy="122629"/>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6" y="4855"/>
                  </a:lnTo>
                  <a:lnTo>
                    <a:pt x="4856"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5" name="Shape 52"/>
            <p:cNvSpPr>
              <a:spLocks noChangeArrowheads="1"/>
            </p:cNvSpPr>
            <p:nvPr/>
          </p:nvSpPr>
          <p:spPr bwMode="auto">
            <a:xfrm>
              <a:off x="986832" y="1744020"/>
              <a:ext cx="121161"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6" y="4856"/>
                  </a:lnTo>
                  <a:lnTo>
                    <a:pt x="4856"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6" name="Shape 53"/>
            <p:cNvSpPr>
              <a:spLocks noChangeArrowheads="1"/>
            </p:cNvSpPr>
            <p:nvPr/>
          </p:nvSpPr>
          <p:spPr bwMode="auto">
            <a:xfrm>
              <a:off x="986832" y="1894446"/>
              <a:ext cx="121161"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6" y="4856"/>
                  </a:lnTo>
                  <a:lnTo>
                    <a:pt x="4856"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7" name="Shape 54"/>
            <p:cNvSpPr>
              <a:spLocks noChangeArrowheads="1"/>
            </p:cNvSpPr>
            <p:nvPr/>
          </p:nvSpPr>
          <p:spPr bwMode="auto">
            <a:xfrm>
              <a:off x="986832" y="2224729"/>
              <a:ext cx="121161"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6" y="4856"/>
                  </a:lnTo>
                  <a:lnTo>
                    <a:pt x="4856"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8" name="Shape 55"/>
            <p:cNvSpPr>
              <a:spLocks noChangeArrowheads="1"/>
            </p:cNvSpPr>
            <p:nvPr/>
          </p:nvSpPr>
          <p:spPr bwMode="auto">
            <a:xfrm>
              <a:off x="986832" y="2375155"/>
              <a:ext cx="121161"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6" y="4855"/>
                  </a:lnTo>
                  <a:lnTo>
                    <a:pt x="4856"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9" name="Shape 56"/>
            <p:cNvSpPr>
              <a:spLocks noChangeArrowheads="1"/>
            </p:cNvSpPr>
            <p:nvPr/>
          </p:nvSpPr>
          <p:spPr bwMode="auto">
            <a:xfrm>
              <a:off x="986832" y="2525581"/>
              <a:ext cx="121161"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6" y="4856"/>
                  </a:lnTo>
                  <a:lnTo>
                    <a:pt x="4856"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0" name="Shape 57"/>
            <p:cNvSpPr>
              <a:spLocks noChangeArrowheads="1"/>
            </p:cNvSpPr>
            <p:nvPr/>
          </p:nvSpPr>
          <p:spPr bwMode="auto">
            <a:xfrm>
              <a:off x="986832" y="2797002"/>
              <a:ext cx="121161"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6" y="4856"/>
                  </a:lnTo>
                  <a:lnTo>
                    <a:pt x="4856"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1" name="Shape 58"/>
            <p:cNvSpPr>
              <a:spLocks noChangeArrowheads="1"/>
            </p:cNvSpPr>
            <p:nvPr/>
          </p:nvSpPr>
          <p:spPr bwMode="auto">
            <a:xfrm>
              <a:off x="986832" y="2976859"/>
              <a:ext cx="121161"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6" y="4856"/>
                  </a:lnTo>
                  <a:lnTo>
                    <a:pt x="4856"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2" name="Shape 59"/>
            <p:cNvSpPr>
              <a:spLocks noChangeArrowheads="1"/>
            </p:cNvSpPr>
            <p:nvPr/>
          </p:nvSpPr>
          <p:spPr bwMode="auto">
            <a:xfrm>
              <a:off x="986832" y="3127285"/>
              <a:ext cx="121161"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6" y="4855"/>
                  </a:lnTo>
                  <a:lnTo>
                    <a:pt x="4856"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3" name="Shape 60"/>
            <p:cNvSpPr>
              <a:spLocks noChangeArrowheads="1"/>
            </p:cNvSpPr>
            <p:nvPr/>
          </p:nvSpPr>
          <p:spPr bwMode="auto">
            <a:xfrm>
              <a:off x="986832" y="3578563"/>
              <a:ext cx="121161"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6" y="4856"/>
                  </a:lnTo>
                  <a:lnTo>
                    <a:pt x="4856"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4" name="Shape 61"/>
            <p:cNvSpPr>
              <a:spLocks noChangeArrowheads="1"/>
            </p:cNvSpPr>
            <p:nvPr/>
          </p:nvSpPr>
          <p:spPr bwMode="auto">
            <a:xfrm>
              <a:off x="986832" y="3728989"/>
              <a:ext cx="121161"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6" y="4855"/>
                  </a:lnTo>
                  <a:lnTo>
                    <a:pt x="4856"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5" name="Shape 62"/>
            <p:cNvSpPr>
              <a:spLocks noChangeArrowheads="1"/>
            </p:cNvSpPr>
            <p:nvPr/>
          </p:nvSpPr>
          <p:spPr bwMode="auto">
            <a:xfrm>
              <a:off x="986832" y="3879415"/>
              <a:ext cx="121161"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6" y="4856"/>
                  </a:lnTo>
                  <a:lnTo>
                    <a:pt x="4856"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6" name="Shape 63"/>
            <p:cNvSpPr>
              <a:spLocks noChangeArrowheads="1"/>
            </p:cNvSpPr>
            <p:nvPr/>
          </p:nvSpPr>
          <p:spPr bwMode="auto">
            <a:xfrm>
              <a:off x="986832" y="4209699"/>
              <a:ext cx="121161" cy="122630"/>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6" y="4856"/>
                  </a:lnTo>
                  <a:lnTo>
                    <a:pt x="4856"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7" name="Shape 64"/>
            <p:cNvSpPr>
              <a:spLocks noChangeArrowheads="1"/>
            </p:cNvSpPr>
            <p:nvPr/>
          </p:nvSpPr>
          <p:spPr bwMode="auto">
            <a:xfrm>
              <a:off x="986832" y="4360125"/>
              <a:ext cx="121161" cy="122630"/>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6" y="4856"/>
                  </a:lnTo>
                  <a:lnTo>
                    <a:pt x="4856"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8" name="Shape 65"/>
            <p:cNvSpPr>
              <a:spLocks noChangeArrowheads="1"/>
            </p:cNvSpPr>
            <p:nvPr/>
          </p:nvSpPr>
          <p:spPr bwMode="auto">
            <a:xfrm>
              <a:off x="986832" y="4510551"/>
              <a:ext cx="121161" cy="122630"/>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6" y="4855"/>
                  </a:lnTo>
                  <a:lnTo>
                    <a:pt x="4856"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9" name="Shape 66"/>
            <p:cNvSpPr>
              <a:spLocks noChangeArrowheads="1"/>
            </p:cNvSpPr>
            <p:nvPr/>
          </p:nvSpPr>
          <p:spPr bwMode="auto">
            <a:xfrm>
              <a:off x="986832" y="4660977"/>
              <a:ext cx="121161" cy="122630"/>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6" y="4856"/>
                  </a:lnTo>
                  <a:lnTo>
                    <a:pt x="4856"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60" name="Shape 67"/>
            <p:cNvSpPr>
              <a:spLocks noChangeArrowheads="1"/>
            </p:cNvSpPr>
            <p:nvPr/>
          </p:nvSpPr>
          <p:spPr bwMode="auto">
            <a:xfrm>
              <a:off x="986832" y="4934033"/>
              <a:ext cx="121161"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6" y="4856"/>
                  </a:lnTo>
                  <a:lnTo>
                    <a:pt x="4856"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61" name="Shape 68"/>
            <p:cNvSpPr>
              <a:spLocks noChangeArrowheads="1"/>
            </p:cNvSpPr>
            <p:nvPr/>
          </p:nvSpPr>
          <p:spPr bwMode="auto">
            <a:xfrm>
              <a:off x="986832" y="5084459"/>
              <a:ext cx="121161"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6" y="4856"/>
                  </a:lnTo>
                  <a:lnTo>
                    <a:pt x="4856"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62" name="Shape 69"/>
            <p:cNvSpPr>
              <a:spLocks noChangeArrowheads="1"/>
            </p:cNvSpPr>
            <p:nvPr/>
          </p:nvSpPr>
          <p:spPr bwMode="auto">
            <a:xfrm>
              <a:off x="986832" y="5385311"/>
              <a:ext cx="121161"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6" y="4856"/>
                  </a:lnTo>
                  <a:lnTo>
                    <a:pt x="4856"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63" name="Shape 70"/>
            <p:cNvSpPr>
              <a:spLocks noChangeArrowheads="1"/>
            </p:cNvSpPr>
            <p:nvPr/>
          </p:nvSpPr>
          <p:spPr bwMode="auto">
            <a:xfrm>
              <a:off x="1137464" y="238125"/>
              <a:ext cx="121161"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64" name="Shape 71"/>
            <p:cNvSpPr>
              <a:spLocks noChangeArrowheads="1"/>
            </p:cNvSpPr>
            <p:nvPr/>
          </p:nvSpPr>
          <p:spPr bwMode="auto">
            <a:xfrm>
              <a:off x="1137464" y="538977"/>
              <a:ext cx="121161" cy="120995"/>
            </a:xfrm>
            <a:custGeom>
              <a:avLst/>
              <a:gdLst>
                <a:gd name="T0" fmla="*/ 0 w 4857"/>
                <a:gd name="T1" fmla="*/ 0 h 4857"/>
                <a:gd name="T2" fmla="*/ 4857 w 4857"/>
                <a:gd name="T3" fmla="*/ 4857 h 4857"/>
              </a:gdLst>
              <a:ahLst/>
              <a:cxnLst/>
              <a:rect l="T0" t="T1" r="T2" b="T3"/>
              <a:pathLst>
                <a:path w="4857" h="4857" extrusionOk="0">
                  <a:moveTo>
                    <a:pt x="1" y="1"/>
                  </a:moveTo>
                  <a:lnTo>
                    <a:pt x="1" y="4856"/>
                  </a:lnTo>
                  <a:lnTo>
                    <a:pt x="4856" y="4856"/>
                  </a:lnTo>
                  <a:lnTo>
                    <a:pt x="4856"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65" name="Shape 72"/>
            <p:cNvSpPr>
              <a:spLocks noChangeArrowheads="1"/>
            </p:cNvSpPr>
            <p:nvPr/>
          </p:nvSpPr>
          <p:spPr bwMode="auto">
            <a:xfrm>
              <a:off x="1137464" y="1019686"/>
              <a:ext cx="121161" cy="122629"/>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66" name="Shape 73"/>
            <p:cNvSpPr>
              <a:spLocks noChangeArrowheads="1"/>
            </p:cNvSpPr>
            <p:nvPr/>
          </p:nvSpPr>
          <p:spPr bwMode="auto">
            <a:xfrm>
              <a:off x="1137464" y="1170112"/>
              <a:ext cx="121161" cy="122629"/>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67" name="Shape 74"/>
            <p:cNvSpPr>
              <a:spLocks noChangeArrowheads="1"/>
            </p:cNvSpPr>
            <p:nvPr/>
          </p:nvSpPr>
          <p:spPr bwMode="auto">
            <a:xfrm>
              <a:off x="1137464" y="1470964"/>
              <a:ext cx="121161" cy="122629"/>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68" name="Shape 75"/>
            <p:cNvSpPr>
              <a:spLocks noChangeArrowheads="1"/>
            </p:cNvSpPr>
            <p:nvPr/>
          </p:nvSpPr>
          <p:spPr bwMode="auto">
            <a:xfrm>
              <a:off x="1137464" y="1621390"/>
              <a:ext cx="121161" cy="122629"/>
            </a:xfrm>
            <a:custGeom>
              <a:avLst/>
              <a:gdLst>
                <a:gd name="T0" fmla="*/ 0 w 4857"/>
                <a:gd name="T1" fmla="*/ 0 h 4857"/>
                <a:gd name="T2" fmla="*/ 4857 w 4857"/>
                <a:gd name="T3" fmla="*/ 4857 h 4857"/>
              </a:gdLst>
              <a:ahLst/>
              <a:cxnLst/>
              <a:rect l="T0" t="T1" r="T2" b="T3"/>
              <a:pathLst>
                <a:path w="4857" h="4857" extrusionOk="0">
                  <a:moveTo>
                    <a:pt x="1" y="1"/>
                  </a:moveTo>
                  <a:lnTo>
                    <a:pt x="1" y="4856"/>
                  </a:lnTo>
                  <a:lnTo>
                    <a:pt x="4856" y="4856"/>
                  </a:lnTo>
                  <a:lnTo>
                    <a:pt x="4856"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69" name="Shape 76"/>
            <p:cNvSpPr>
              <a:spLocks noChangeArrowheads="1"/>
            </p:cNvSpPr>
            <p:nvPr/>
          </p:nvSpPr>
          <p:spPr bwMode="auto">
            <a:xfrm>
              <a:off x="1137464" y="2224729"/>
              <a:ext cx="121161" cy="120995"/>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70" name="Shape 77"/>
            <p:cNvSpPr>
              <a:spLocks noChangeArrowheads="1"/>
            </p:cNvSpPr>
            <p:nvPr/>
          </p:nvSpPr>
          <p:spPr bwMode="auto">
            <a:xfrm>
              <a:off x="1137464" y="2375155"/>
              <a:ext cx="121161"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71" name="Shape 78"/>
            <p:cNvSpPr>
              <a:spLocks noChangeArrowheads="1"/>
            </p:cNvSpPr>
            <p:nvPr/>
          </p:nvSpPr>
          <p:spPr bwMode="auto">
            <a:xfrm>
              <a:off x="1137464" y="2525581"/>
              <a:ext cx="121161" cy="120995"/>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72" name="Shape 79"/>
            <p:cNvSpPr>
              <a:spLocks noChangeArrowheads="1"/>
            </p:cNvSpPr>
            <p:nvPr/>
          </p:nvSpPr>
          <p:spPr bwMode="auto">
            <a:xfrm>
              <a:off x="1137464" y="2676007"/>
              <a:ext cx="121161" cy="120995"/>
            </a:xfrm>
            <a:custGeom>
              <a:avLst/>
              <a:gdLst>
                <a:gd name="T0" fmla="*/ 0 w 4857"/>
                <a:gd name="T1" fmla="*/ 0 h 4857"/>
                <a:gd name="T2" fmla="*/ 4857 w 4857"/>
                <a:gd name="T3" fmla="*/ 4857 h 4857"/>
              </a:gdLst>
              <a:ahLst/>
              <a:cxnLst/>
              <a:rect l="T0" t="T1" r="T2" b="T3"/>
              <a:pathLst>
                <a:path w="4857" h="4857" extrusionOk="0">
                  <a:moveTo>
                    <a:pt x="1" y="1"/>
                  </a:moveTo>
                  <a:lnTo>
                    <a:pt x="1" y="4856"/>
                  </a:lnTo>
                  <a:lnTo>
                    <a:pt x="4856" y="4856"/>
                  </a:lnTo>
                  <a:lnTo>
                    <a:pt x="4856"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73" name="Shape 80"/>
            <p:cNvSpPr>
              <a:spLocks noChangeArrowheads="1"/>
            </p:cNvSpPr>
            <p:nvPr/>
          </p:nvSpPr>
          <p:spPr bwMode="auto">
            <a:xfrm>
              <a:off x="1137464" y="2976859"/>
              <a:ext cx="121161" cy="120995"/>
            </a:xfrm>
            <a:custGeom>
              <a:avLst/>
              <a:gdLst>
                <a:gd name="T0" fmla="*/ 0 w 4857"/>
                <a:gd name="T1" fmla="*/ 0 h 4857"/>
                <a:gd name="T2" fmla="*/ 4857 w 4857"/>
                <a:gd name="T3" fmla="*/ 4857 h 4857"/>
              </a:gdLst>
              <a:ahLst/>
              <a:cxnLst/>
              <a:rect l="T0" t="T1" r="T2" b="T3"/>
              <a:pathLst>
                <a:path w="4857" h="4857" extrusionOk="0">
                  <a:moveTo>
                    <a:pt x="1" y="1"/>
                  </a:moveTo>
                  <a:lnTo>
                    <a:pt x="1" y="4856"/>
                  </a:lnTo>
                  <a:lnTo>
                    <a:pt x="4856" y="4856"/>
                  </a:lnTo>
                  <a:lnTo>
                    <a:pt x="4856"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74" name="Shape 81"/>
            <p:cNvSpPr>
              <a:spLocks noChangeArrowheads="1"/>
            </p:cNvSpPr>
            <p:nvPr/>
          </p:nvSpPr>
          <p:spPr bwMode="auto">
            <a:xfrm>
              <a:off x="1137464" y="3277711"/>
              <a:ext cx="121161" cy="120995"/>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75" name="Shape 82"/>
            <p:cNvSpPr>
              <a:spLocks noChangeArrowheads="1"/>
            </p:cNvSpPr>
            <p:nvPr/>
          </p:nvSpPr>
          <p:spPr bwMode="auto">
            <a:xfrm>
              <a:off x="1137464" y="3428137"/>
              <a:ext cx="121161"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76" name="Shape 83"/>
            <p:cNvSpPr>
              <a:spLocks noChangeArrowheads="1"/>
            </p:cNvSpPr>
            <p:nvPr/>
          </p:nvSpPr>
          <p:spPr bwMode="auto">
            <a:xfrm>
              <a:off x="1137464" y="3728989"/>
              <a:ext cx="121161"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77" name="Shape 84"/>
            <p:cNvSpPr>
              <a:spLocks noChangeArrowheads="1"/>
            </p:cNvSpPr>
            <p:nvPr/>
          </p:nvSpPr>
          <p:spPr bwMode="auto">
            <a:xfrm>
              <a:off x="1137464" y="3879415"/>
              <a:ext cx="121161" cy="120995"/>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78" name="Shape 85"/>
            <p:cNvSpPr>
              <a:spLocks noChangeArrowheads="1"/>
            </p:cNvSpPr>
            <p:nvPr/>
          </p:nvSpPr>
          <p:spPr bwMode="auto">
            <a:xfrm>
              <a:off x="1137464" y="4059273"/>
              <a:ext cx="121161" cy="122630"/>
            </a:xfrm>
            <a:custGeom>
              <a:avLst/>
              <a:gdLst>
                <a:gd name="T0" fmla="*/ 0 w 4857"/>
                <a:gd name="T1" fmla="*/ 0 h 4857"/>
                <a:gd name="T2" fmla="*/ 4857 w 4857"/>
                <a:gd name="T3" fmla="*/ 4857 h 4857"/>
              </a:gdLst>
              <a:ahLst/>
              <a:cxnLst/>
              <a:rect l="T0" t="T1" r="T2" b="T3"/>
              <a:pathLst>
                <a:path w="4857" h="4857" extrusionOk="0">
                  <a:moveTo>
                    <a:pt x="1" y="1"/>
                  </a:moveTo>
                  <a:lnTo>
                    <a:pt x="1" y="4856"/>
                  </a:lnTo>
                  <a:lnTo>
                    <a:pt x="4856" y="4856"/>
                  </a:lnTo>
                  <a:lnTo>
                    <a:pt x="4856"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79" name="Shape 86"/>
            <p:cNvSpPr>
              <a:spLocks noChangeArrowheads="1"/>
            </p:cNvSpPr>
            <p:nvPr/>
          </p:nvSpPr>
          <p:spPr bwMode="auto">
            <a:xfrm>
              <a:off x="1137464" y="4209699"/>
              <a:ext cx="121161" cy="122630"/>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80" name="Shape 87"/>
            <p:cNvSpPr>
              <a:spLocks noChangeArrowheads="1"/>
            </p:cNvSpPr>
            <p:nvPr/>
          </p:nvSpPr>
          <p:spPr bwMode="auto">
            <a:xfrm>
              <a:off x="1137464" y="4660977"/>
              <a:ext cx="121161" cy="122630"/>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81" name="Shape 88"/>
            <p:cNvSpPr>
              <a:spLocks noChangeArrowheads="1"/>
            </p:cNvSpPr>
            <p:nvPr/>
          </p:nvSpPr>
          <p:spPr bwMode="auto">
            <a:xfrm>
              <a:off x="1137464" y="4783607"/>
              <a:ext cx="121161"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82" name="Shape 89"/>
            <p:cNvSpPr>
              <a:spLocks noChangeArrowheads="1"/>
            </p:cNvSpPr>
            <p:nvPr/>
          </p:nvSpPr>
          <p:spPr bwMode="auto">
            <a:xfrm>
              <a:off x="1137464" y="5084459"/>
              <a:ext cx="121161" cy="120995"/>
            </a:xfrm>
            <a:custGeom>
              <a:avLst/>
              <a:gdLst>
                <a:gd name="T0" fmla="*/ 0 w 4857"/>
                <a:gd name="T1" fmla="*/ 0 h 4857"/>
                <a:gd name="T2" fmla="*/ 4857 w 4857"/>
                <a:gd name="T3" fmla="*/ 4857 h 4857"/>
              </a:gdLst>
              <a:ahLst/>
              <a:cxnLst/>
              <a:rect l="T0" t="T1" r="T2" b="T3"/>
              <a:pathLst>
                <a:path w="4857" h="4857" extrusionOk="0">
                  <a:moveTo>
                    <a:pt x="1" y="1"/>
                  </a:moveTo>
                  <a:lnTo>
                    <a:pt x="1" y="4856"/>
                  </a:lnTo>
                  <a:lnTo>
                    <a:pt x="4856" y="4856"/>
                  </a:lnTo>
                  <a:lnTo>
                    <a:pt x="4856"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83" name="Shape 90"/>
            <p:cNvSpPr>
              <a:spLocks noChangeArrowheads="1"/>
            </p:cNvSpPr>
            <p:nvPr/>
          </p:nvSpPr>
          <p:spPr bwMode="auto">
            <a:xfrm>
              <a:off x="1137464" y="5234885"/>
              <a:ext cx="121161" cy="120995"/>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84" name="Shape 91"/>
            <p:cNvSpPr>
              <a:spLocks noChangeArrowheads="1"/>
            </p:cNvSpPr>
            <p:nvPr/>
          </p:nvSpPr>
          <p:spPr bwMode="auto">
            <a:xfrm>
              <a:off x="1137464" y="5385311"/>
              <a:ext cx="121161" cy="120995"/>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D3EBD5"/>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grpSp>
      <p:grpSp>
        <p:nvGrpSpPr>
          <p:cNvPr id="85" name="Shape 92"/>
          <p:cNvGrpSpPr>
            <a:grpSpLocks/>
          </p:cNvGrpSpPr>
          <p:nvPr/>
        </p:nvGrpSpPr>
        <p:grpSpPr bwMode="auto">
          <a:xfrm rot="10800000">
            <a:off x="6629400" y="0"/>
            <a:ext cx="2309813" cy="5086350"/>
            <a:chOff x="986700" y="238125"/>
            <a:chExt cx="2379075" cy="5238750"/>
          </a:xfrm>
        </p:grpSpPr>
        <p:sp>
          <p:nvSpPr>
            <p:cNvPr id="86" name="Shape 93"/>
            <p:cNvSpPr>
              <a:spLocks noChangeArrowheads="1"/>
            </p:cNvSpPr>
            <p:nvPr/>
          </p:nvSpPr>
          <p:spPr bwMode="auto">
            <a:xfrm>
              <a:off x="957268" y="267556"/>
              <a:ext cx="120998"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6" y="4855"/>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87" name="Shape 94"/>
            <p:cNvSpPr>
              <a:spLocks noChangeArrowheads="1"/>
            </p:cNvSpPr>
            <p:nvPr/>
          </p:nvSpPr>
          <p:spPr bwMode="auto">
            <a:xfrm>
              <a:off x="957268" y="718834"/>
              <a:ext cx="120998"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6" y="4855"/>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88" name="Shape 95"/>
            <p:cNvSpPr>
              <a:spLocks noChangeArrowheads="1"/>
            </p:cNvSpPr>
            <p:nvPr/>
          </p:nvSpPr>
          <p:spPr bwMode="auto">
            <a:xfrm>
              <a:off x="957268" y="1049118"/>
              <a:ext cx="120998" cy="122629"/>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6" y="4855"/>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89" name="Shape 96"/>
            <p:cNvSpPr>
              <a:spLocks noChangeArrowheads="1"/>
            </p:cNvSpPr>
            <p:nvPr/>
          </p:nvSpPr>
          <p:spPr bwMode="auto">
            <a:xfrm>
              <a:off x="957268" y="1500396"/>
              <a:ext cx="120998" cy="122629"/>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6" y="4856"/>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90" name="Shape 97"/>
            <p:cNvSpPr>
              <a:spLocks noChangeArrowheads="1"/>
            </p:cNvSpPr>
            <p:nvPr/>
          </p:nvSpPr>
          <p:spPr bwMode="auto">
            <a:xfrm>
              <a:off x="957268" y="1650822"/>
              <a:ext cx="120998" cy="122629"/>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91" name="Shape 98"/>
            <p:cNvSpPr>
              <a:spLocks noChangeArrowheads="1"/>
            </p:cNvSpPr>
            <p:nvPr/>
          </p:nvSpPr>
          <p:spPr bwMode="auto">
            <a:xfrm>
              <a:off x="957268" y="2074303"/>
              <a:ext cx="120998"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6" y="4855"/>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92" name="Shape 99"/>
            <p:cNvSpPr>
              <a:spLocks noChangeArrowheads="1"/>
            </p:cNvSpPr>
            <p:nvPr/>
          </p:nvSpPr>
          <p:spPr bwMode="auto">
            <a:xfrm>
              <a:off x="957268" y="2676007"/>
              <a:ext cx="120998"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93" name="Shape 100"/>
            <p:cNvSpPr>
              <a:spLocks noChangeArrowheads="1"/>
            </p:cNvSpPr>
            <p:nvPr/>
          </p:nvSpPr>
          <p:spPr bwMode="auto">
            <a:xfrm>
              <a:off x="957268" y="3277711"/>
              <a:ext cx="120998"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94" name="Shape 101"/>
            <p:cNvSpPr>
              <a:spLocks noChangeArrowheads="1"/>
            </p:cNvSpPr>
            <p:nvPr/>
          </p:nvSpPr>
          <p:spPr bwMode="auto">
            <a:xfrm>
              <a:off x="957268" y="3428137"/>
              <a:ext cx="120998"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6" y="4855"/>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95" name="Shape 102"/>
            <p:cNvSpPr>
              <a:spLocks noChangeArrowheads="1"/>
            </p:cNvSpPr>
            <p:nvPr/>
          </p:nvSpPr>
          <p:spPr bwMode="auto">
            <a:xfrm>
              <a:off x="957268" y="4059273"/>
              <a:ext cx="120998" cy="122630"/>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96" name="Shape 103"/>
            <p:cNvSpPr>
              <a:spLocks noChangeArrowheads="1"/>
            </p:cNvSpPr>
            <p:nvPr/>
          </p:nvSpPr>
          <p:spPr bwMode="auto">
            <a:xfrm>
              <a:off x="957268" y="4783607"/>
              <a:ext cx="120998"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6" y="4855"/>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97" name="Shape 104"/>
            <p:cNvSpPr>
              <a:spLocks noChangeArrowheads="1"/>
            </p:cNvSpPr>
            <p:nvPr/>
          </p:nvSpPr>
          <p:spPr bwMode="auto">
            <a:xfrm>
              <a:off x="957268" y="5234885"/>
              <a:ext cx="120998"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6" y="4856"/>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98" name="Shape 105"/>
            <p:cNvSpPr>
              <a:spLocks noChangeArrowheads="1"/>
            </p:cNvSpPr>
            <p:nvPr/>
          </p:nvSpPr>
          <p:spPr bwMode="auto">
            <a:xfrm>
              <a:off x="1107698" y="417982"/>
              <a:ext cx="120998" cy="120995"/>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99" name="Shape 106"/>
            <p:cNvSpPr>
              <a:spLocks noChangeArrowheads="1"/>
            </p:cNvSpPr>
            <p:nvPr/>
          </p:nvSpPr>
          <p:spPr bwMode="auto">
            <a:xfrm>
              <a:off x="1107698" y="718834"/>
              <a:ext cx="120998"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00" name="Shape 107"/>
            <p:cNvSpPr>
              <a:spLocks noChangeArrowheads="1"/>
            </p:cNvSpPr>
            <p:nvPr/>
          </p:nvSpPr>
          <p:spPr bwMode="auto">
            <a:xfrm>
              <a:off x="1107698" y="869260"/>
              <a:ext cx="120998" cy="120995"/>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01" name="Shape 108"/>
            <p:cNvSpPr>
              <a:spLocks noChangeArrowheads="1"/>
            </p:cNvSpPr>
            <p:nvPr/>
          </p:nvSpPr>
          <p:spPr bwMode="auto">
            <a:xfrm>
              <a:off x="1107698" y="1349970"/>
              <a:ext cx="120998" cy="122629"/>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02" name="Shape 109"/>
            <p:cNvSpPr>
              <a:spLocks noChangeArrowheads="1"/>
            </p:cNvSpPr>
            <p:nvPr/>
          </p:nvSpPr>
          <p:spPr bwMode="auto">
            <a:xfrm>
              <a:off x="1107698" y="1773451"/>
              <a:ext cx="120998" cy="120995"/>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03" name="Shape 110"/>
            <p:cNvSpPr>
              <a:spLocks noChangeArrowheads="1"/>
            </p:cNvSpPr>
            <p:nvPr/>
          </p:nvSpPr>
          <p:spPr bwMode="auto">
            <a:xfrm>
              <a:off x="1107698" y="1923877"/>
              <a:ext cx="120998" cy="120995"/>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04" name="Shape 111"/>
            <p:cNvSpPr>
              <a:spLocks noChangeArrowheads="1"/>
            </p:cNvSpPr>
            <p:nvPr/>
          </p:nvSpPr>
          <p:spPr bwMode="auto">
            <a:xfrm>
              <a:off x="1107698" y="2074303"/>
              <a:ext cx="120998"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05" name="Shape 112"/>
            <p:cNvSpPr>
              <a:spLocks noChangeArrowheads="1"/>
            </p:cNvSpPr>
            <p:nvPr/>
          </p:nvSpPr>
          <p:spPr bwMode="auto">
            <a:xfrm>
              <a:off x="1107698" y="2826433"/>
              <a:ext cx="120998" cy="120995"/>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06" name="Shape 113"/>
            <p:cNvSpPr>
              <a:spLocks noChangeArrowheads="1"/>
            </p:cNvSpPr>
            <p:nvPr/>
          </p:nvSpPr>
          <p:spPr bwMode="auto">
            <a:xfrm>
              <a:off x="1107698" y="3127285"/>
              <a:ext cx="120998"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07" name="Shape 114"/>
            <p:cNvSpPr>
              <a:spLocks noChangeArrowheads="1"/>
            </p:cNvSpPr>
            <p:nvPr/>
          </p:nvSpPr>
          <p:spPr bwMode="auto">
            <a:xfrm>
              <a:off x="1107698" y="3578563"/>
              <a:ext cx="120998" cy="120995"/>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08" name="Shape 115"/>
            <p:cNvSpPr>
              <a:spLocks noChangeArrowheads="1"/>
            </p:cNvSpPr>
            <p:nvPr/>
          </p:nvSpPr>
          <p:spPr bwMode="auto">
            <a:xfrm>
              <a:off x="1107698" y="4360125"/>
              <a:ext cx="120998" cy="122630"/>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09" name="Shape 116"/>
            <p:cNvSpPr>
              <a:spLocks noChangeArrowheads="1"/>
            </p:cNvSpPr>
            <p:nvPr/>
          </p:nvSpPr>
          <p:spPr bwMode="auto">
            <a:xfrm>
              <a:off x="1107698" y="4510551"/>
              <a:ext cx="120998" cy="122630"/>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10" name="Shape 117"/>
            <p:cNvSpPr>
              <a:spLocks noChangeArrowheads="1"/>
            </p:cNvSpPr>
            <p:nvPr/>
          </p:nvSpPr>
          <p:spPr bwMode="auto">
            <a:xfrm>
              <a:off x="1107698" y="4934033"/>
              <a:ext cx="120998" cy="120995"/>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11" name="Shape 118"/>
            <p:cNvSpPr>
              <a:spLocks noChangeArrowheads="1"/>
            </p:cNvSpPr>
            <p:nvPr/>
          </p:nvSpPr>
          <p:spPr bwMode="auto">
            <a:xfrm>
              <a:off x="1258127" y="267556"/>
              <a:ext cx="120998"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12" name="Shape 119"/>
            <p:cNvSpPr>
              <a:spLocks noChangeArrowheads="1"/>
            </p:cNvSpPr>
            <p:nvPr/>
          </p:nvSpPr>
          <p:spPr bwMode="auto">
            <a:xfrm>
              <a:off x="1258127" y="568408"/>
              <a:ext cx="120998"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13" name="Shape 120"/>
            <p:cNvSpPr>
              <a:spLocks noChangeArrowheads="1"/>
            </p:cNvSpPr>
            <p:nvPr/>
          </p:nvSpPr>
          <p:spPr bwMode="auto">
            <a:xfrm>
              <a:off x="1258127" y="1049118"/>
              <a:ext cx="120998" cy="122629"/>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14" name="Shape 121"/>
            <p:cNvSpPr>
              <a:spLocks noChangeArrowheads="1"/>
            </p:cNvSpPr>
            <p:nvPr/>
          </p:nvSpPr>
          <p:spPr bwMode="auto">
            <a:xfrm>
              <a:off x="1258127" y="1199544"/>
              <a:ext cx="120998" cy="122629"/>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15" name="Shape 122"/>
            <p:cNvSpPr>
              <a:spLocks noChangeArrowheads="1"/>
            </p:cNvSpPr>
            <p:nvPr/>
          </p:nvSpPr>
          <p:spPr bwMode="auto">
            <a:xfrm>
              <a:off x="1258127" y="1500396"/>
              <a:ext cx="120998" cy="122629"/>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16" name="Shape 123"/>
            <p:cNvSpPr>
              <a:spLocks noChangeArrowheads="1"/>
            </p:cNvSpPr>
            <p:nvPr/>
          </p:nvSpPr>
          <p:spPr bwMode="auto">
            <a:xfrm>
              <a:off x="1258127" y="1650822"/>
              <a:ext cx="120998" cy="122629"/>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17" name="Shape 124"/>
            <p:cNvSpPr>
              <a:spLocks noChangeArrowheads="1"/>
            </p:cNvSpPr>
            <p:nvPr/>
          </p:nvSpPr>
          <p:spPr bwMode="auto">
            <a:xfrm>
              <a:off x="1258127" y="2224729"/>
              <a:ext cx="120998"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18" name="Shape 125"/>
            <p:cNvSpPr>
              <a:spLocks noChangeArrowheads="1"/>
            </p:cNvSpPr>
            <p:nvPr/>
          </p:nvSpPr>
          <p:spPr bwMode="auto">
            <a:xfrm>
              <a:off x="1258127" y="2375155"/>
              <a:ext cx="120998"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19" name="Shape 126"/>
            <p:cNvSpPr>
              <a:spLocks noChangeArrowheads="1"/>
            </p:cNvSpPr>
            <p:nvPr/>
          </p:nvSpPr>
          <p:spPr bwMode="auto">
            <a:xfrm>
              <a:off x="1258127" y="2676007"/>
              <a:ext cx="120998"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20" name="Shape 127"/>
            <p:cNvSpPr>
              <a:spLocks noChangeArrowheads="1"/>
            </p:cNvSpPr>
            <p:nvPr/>
          </p:nvSpPr>
          <p:spPr bwMode="auto">
            <a:xfrm>
              <a:off x="1258127" y="2826433"/>
              <a:ext cx="120998"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21" name="Shape 128"/>
            <p:cNvSpPr>
              <a:spLocks noChangeArrowheads="1"/>
            </p:cNvSpPr>
            <p:nvPr/>
          </p:nvSpPr>
          <p:spPr bwMode="auto">
            <a:xfrm>
              <a:off x="1258127" y="3127285"/>
              <a:ext cx="120998"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22" name="Shape 129"/>
            <p:cNvSpPr>
              <a:spLocks noChangeArrowheads="1"/>
            </p:cNvSpPr>
            <p:nvPr/>
          </p:nvSpPr>
          <p:spPr bwMode="auto">
            <a:xfrm>
              <a:off x="1258127" y="3277711"/>
              <a:ext cx="120998"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23" name="Shape 130"/>
            <p:cNvSpPr>
              <a:spLocks noChangeArrowheads="1"/>
            </p:cNvSpPr>
            <p:nvPr/>
          </p:nvSpPr>
          <p:spPr bwMode="auto">
            <a:xfrm>
              <a:off x="1258127" y="3428137"/>
              <a:ext cx="120998"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24" name="Shape 131"/>
            <p:cNvSpPr>
              <a:spLocks noChangeArrowheads="1"/>
            </p:cNvSpPr>
            <p:nvPr/>
          </p:nvSpPr>
          <p:spPr bwMode="auto">
            <a:xfrm>
              <a:off x="1258127" y="3578563"/>
              <a:ext cx="120998"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25" name="Shape 132"/>
            <p:cNvSpPr>
              <a:spLocks noChangeArrowheads="1"/>
            </p:cNvSpPr>
            <p:nvPr/>
          </p:nvSpPr>
          <p:spPr bwMode="auto">
            <a:xfrm>
              <a:off x="1258127" y="4059273"/>
              <a:ext cx="120998" cy="122630"/>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26" name="Shape 133"/>
            <p:cNvSpPr>
              <a:spLocks noChangeArrowheads="1"/>
            </p:cNvSpPr>
            <p:nvPr/>
          </p:nvSpPr>
          <p:spPr bwMode="auto">
            <a:xfrm>
              <a:off x="1258127" y="4209699"/>
              <a:ext cx="120998" cy="122630"/>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27" name="Shape 134"/>
            <p:cNvSpPr>
              <a:spLocks noChangeArrowheads="1"/>
            </p:cNvSpPr>
            <p:nvPr/>
          </p:nvSpPr>
          <p:spPr bwMode="auto">
            <a:xfrm>
              <a:off x="1258127" y="4360125"/>
              <a:ext cx="120998" cy="122630"/>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28" name="Shape 135"/>
            <p:cNvSpPr>
              <a:spLocks noChangeArrowheads="1"/>
            </p:cNvSpPr>
            <p:nvPr/>
          </p:nvSpPr>
          <p:spPr bwMode="auto">
            <a:xfrm>
              <a:off x="1258127" y="4660977"/>
              <a:ext cx="120998" cy="122630"/>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29" name="Shape 136"/>
            <p:cNvSpPr>
              <a:spLocks noChangeArrowheads="1"/>
            </p:cNvSpPr>
            <p:nvPr/>
          </p:nvSpPr>
          <p:spPr bwMode="auto">
            <a:xfrm>
              <a:off x="1258127" y="4934033"/>
              <a:ext cx="120998"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30" name="Shape 137"/>
            <p:cNvSpPr>
              <a:spLocks noChangeArrowheads="1"/>
            </p:cNvSpPr>
            <p:nvPr/>
          </p:nvSpPr>
          <p:spPr bwMode="auto">
            <a:xfrm>
              <a:off x="1258127" y="5385311"/>
              <a:ext cx="120998"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31" name="Shape 138"/>
            <p:cNvSpPr>
              <a:spLocks noChangeArrowheads="1"/>
            </p:cNvSpPr>
            <p:nvPr/>
          </p:nvSpPr>
          <p:spPr bwMode="auto">
            <a:xfrm>
              <a:off x="1408557" y="267556"/>
              <a:ext cx="120998"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32" name="Shape 139"/>
            <p:cNvSpPr>
              <a:spLocks noChangeArrowheads="1"/>
            </p:cNvSpPr>
            <p:nvPr/>
          </p:nvSpPr>
          <p:spPr bwMode="auto">
            <a:xfrm>
              <a:off x="1408557" y="568408"/>
              <a:ext cx="120998" cy="120995"/>
            </a:xfrm>
            <a:custGeom>
              <a:avLst/>
              <a:gdLst>
                <a:gd name="T0" fmla="*/ 0 w 4856"/>
                <a:gd name="T1" fmla="*/ 0 h 4857"/>
                <a:gd name="T2" fmla="*/ 4856 w 4856"/>
                <a:gd name="T3" fmla="*/ 4857 h 4857"/>
              </a:gdLst>
              <a:ahLst/>
              <a:cxnLst/>
              <a:rect l="T0" t="T1" r="T2" b="T3"/>
              <a:pathLst>
                <a:path w="4856" h="4857"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33" name="Shape 140"/>
            <p:cNvSpPr>
              <a:spLocks noChangeArrowheads="1"/>
            </p:cNvSpPr>
            <p:nvPr/>
          </p:nvSpPr>
          <p:spPr bwMode="auto">
            <a:xfrm>
              <a:off x="1408557" y="718834"/>
              <a:ext cx="120998"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34" name="Shape 141"/>
            <p:cNvSpPr>
              <a:spLocks noChangeArrowheads="1"/>
            </p:cNvSpPr>
            <p:nvPr/>
          </p:nvSpPr>
          <p:spPr bwMode="auto">
            <a:xfrm>
              <a:off x="1408557" y="869260"/>
              <a:ext cx="120998"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35" name="Shape 142"/>
            <p:cNvSpPr>
              <a:spLocks noChangeArrowheads="1"/>
            </p:cNvSpPr>
            <p:nvPr/>
          </p:nvSpPr>
          <p:spPr bwMode="auto">
            <a:xfrm>
              <a:off x="1408557" y="1049118"/>
              <a:ext cx="120998" cy="122629"/>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36" name="Shape 143"/>
            <p:cNvSpPr>
              <a:spLocks noChangeArrowheads="1"/>
            </p:cNvSpPr>
            <p:nvPr/>
          </p:nvSpPr>
          <p:spPr bwMode="auto">
            <a:xfrm>
              <a:off x="1408557" y="1199544"/>
              <a:ext cx="120998" cy="122629"/>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37" name="Shape 144"/>
            <p:cNvSpPr>
              <a:spLocks noChangeArrowheads="1"/>
            </p:cNvSpPr>
            <p:nvPr/>
          </p:nvSpPr>
          <p:spPr bwMode="auto">
            <a:xfrm>
              <a:off x="1408557" y="1349970"/>
              <a:ext cx="120998" cy="122629"/>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38" name="Shape 145"/>
            <p:cNvSpPr>
              <a:spLocks noChangeArrowheads="1"/>
            </p:cNvSpPr>
            <p:nvPr/>
          </p:nvSpPr>
          <p:spPr bwMode="auto">
            <a:xfrm>
              <a:off x="1408557" y="1500396"/>
              <a:ext cx="120998" cy="122629"/>
            </a:xfrm>
            <a:custGeom>
              <a:avLst/>
              <a:gdLst>
                <a:gd name="T0" fmla="*/ 0 w 4856"/>
                <a:gd name="T1" fmla="*/ 0 h 4856"/>
                <a:gd name="T2" fmla="*/ 4856 w 4856"/>
                <a:gd name="T3" fmla="*/ 4856 h 4856"/>
              </a:gdLst>
              <a:ahLst/>
              <a:cxnLst/>
              <a:rect l="T0" t="T1" r="T2" b="T3"/>
              <a:pathLst>
                <a:path w="4856" h="4856" extrusionOk="0">
                  <a:moveTo>
                    <a:pt x="1" y="0"/>
                  </a:moveTo>
                  <a:lnTo>
                    <a:pt x="1" y="4856"/>
                  </a:lnTo>
                  <a:lnTo>
                    <a:pt x="4856" y="4856"/>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39" name="Shape 146"/>
            <p:cNvSpPr>
              <a:spLocks noChangeArrowheads="1"/>
            </p:cNvSpPr>
            <p:nvPr/>
          </p:nvSpPr>
          <p:spPr bwMode="auto">
            <a:xfrm>
              <a:off x="1408557" y="1650822"/>
              <a:ext cx="120998" cy="122629"/>
            </a:xfrm>
            <a:custGeom>
              <a:avLst/>
              <a:gdLst>
                <a:gd name="T0" fmla="*/ 0 w 4856"/>
                <a:gd name="T1" fmla="*/ 0 h 4857"/>
                <a:gd name="T2" fmla="*/ 4856 w 4856"/>
                <a:gd name="T3" fmla="*/ 4857 h 4857"/>
              </a:gdLst>
              <a:ahLst/>
              <a:cxnLst/>
              <a:rect l="T0" t="T1" r="T2" b="T3"/>
              <a:pathLst>
                <a:path w="4856" h="4857"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40" name="Shape 147"/>
            <p:cNvSpPr>
              <a:spLocks noChangeArrowheads="1"/>
            </p:cNvSpPr>
            <p:nvPr/>
          </p:nvSpPr>
          <p:spPr bwMode="auto">
            <a:xfrm>
              <a:off x="1408557" y="1773451"/>
              <a:ext cx="120998" cy="120995"/>
            </a:xfrm>
            <a:custGeom>
              <a:avLst/>
              <a:gdLst>
                <a:gd name="T0" fmla="*/ 0 w 4856"/>
                <a:gd name="T1" fmla="*/ 0 h 4856"/>
                <a:gd name="T2" fmla="*/ 4856 w 4856"/>
                <a:gd name="T3" fmla="*/ 4856 h 4856"/>
              </a:gdLst>
              <a:ahLst/>
              <a:cxnLst/>
              <a:rect l="T0" t="T1" r="T2" b="T3"/>
              <a:pathLst>
                <a:path w="4856" h="4856" extrusionOk="0">
                  <a:moveTo>
                    <a:pt x="1" y="0"/>
                  </a:moveTo>
                  <a:lnTo>
                    <a:pt x="1" y="4856"/>
                  </a:lnTo>
                  <a:lnTo>
                    <a:pt x="4856" y="4856"/>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41" name="Shape 148"/>
            <p:cNvSpPr>
              <a:spLocks noChangeArrowheads="1"/>
            </p:cNvSpPr>
            <p:nvPr/>
          </p:nvSpPr>
          <p:spPr bwMode="auto">
            <a:xfrm>
              <a:off x="1408557" y="1923877"/>
              <a:ext cx="120998"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42" name="Shape 149"/>
            <p:cNvSpPr>
              <a:spLocks noChangeArrowheads="1"/>
            </p:cNvSpPr>
            <p:nvPr/>
          </p:nvSpPr>
          <p:spPr bwMode="auto">
            <a:xfrm>
              <a:off x="1408557" y="2074303"/>
              <a:ext cx="120998"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43" name="Shape 150"/>
            <p:cNvSpPr>
              <a:spLocks noChangeArrowheads="1"/>
            </p:cNvSpPr>
            <p:nvPr/>
          </p:nvSpPr>
          <p:spPr bwMode="auto">
            <a:xfrm>
              <a:off x="1408557" y="2224729"/>
              <a:ext cx="120998"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44" name="Shape 151"/>
            <p:cNvSpPr>
              <a:spLocks noChangeArrowheads="1"/>
            </p:cNvSpPr>
            <p:nvPr/>
          </p:nvSpPr>
          <p:spPr bwMode="auto">
            <a:xfrm>
              <a:off x="1408557" y="2525581"/>
              <a:ext cx="120998"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45" name="Shape 152"/>
            <p:cNvSpPr>
              <a:spLocks noChangeArrowheads="1"/>
            </p:cNvSpPr>
            <p:nvPr/>
          </p:nvSpPr>
          <p:spPr bwMode="auto">
            <a:xfrm>
              <a:off x="1408557" y="2676007"/>
              <a:ext cx="120998" cy="120995"/>
            </a:xfrm>
            <a:custGeom>
              <a:avLst/>
              <a:gdLst>
                <a:gd name="T0" fmla="*/ 0 w 4856"/>
                <a:gd name="T1" fmla="*/ 0 h 4857"/>
                <a:gd name="T2" fmla="*/ 4856 w 4856"/>
                <a:gd name="T3" fmla="*/ 4857 h 4857"/>
              </a:gdLst>
              <a:ahLst/>
              <a:cxnLst/>
              <a:rect l="T0" t="T1" r="T2" b="T3"/>
              <a:pathLst>
                <a:path w="4856" h="4857"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46" name="Shape 153"/>
            <p:cNvSpPr>
              <a:spLocks noChangeArrowheads="1"/>
            </p:cNvSpPr>
            <p:nvPr/>
          </p:nvSpPr>
          <p:spPr bwMode="auto">
            <a:xfrm>
              <a:off x="1408557" y="2976859"/>
              <a:ext cx="120998" cy="120995"/>
            </a:xfrm>
            <a:custGeom>
              <a:avLst/>
              <a:gdLst>
                <a:gd name="T0" fmla="*/ 0 w 4856"/>
                <a:gd name="T1" fmla="*/ 0 h 4857"/>
                <a:gd name="T2" fmla="*/ 4856 w 4856"/>
                <a:gd name="T3" fmla="*/ 4857 h 4857"/>
              </a:gdLst>
              <a:ahLst/>
              <a:cxnLst/>
              <a:rect l="T0" t="T1" r="T2" b="T3"/>
              <a:pathLst>
                <a:path w="4856" h="4857"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47" name="Shape 154"/>
            <p:cNvSpPr>
              <a:spLocks noChangeArrowheads="1"/>
            </p:cNvSpPr>
            <p:nvPr/>
          </p:nvSpPr>
          <p:spPr bwMode="auto">
            <a:xfrm>
              <a:off x="1408557" y="3127285"/>
              <a:ext cx="120998"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48" name="Shape 155"/>
            <p:cNvSpPr>
              <a:spLocks noChangeArrowheads="1"/>
            </p:cNvSpPr>
            <p:nvPr/>
          </p:nvSpPr>
          <p:spPr bwMode="auto">
            <a:xfrm>
              <a:off x="1408557" y="3277711"/>
              <a:ext cx="120998"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49" name="Shape 156"/>
            <p:cNvSpPr>
              <a:spLocks noChangeArrowheads="1"/>
            </p:cNvSpPr>
            <p:nvPr/>
          </p:nvSpPr>
          <p:spPr bwMode="auto">
            <a:xfrm>
              <a:off x="1408557" y="3428137"/>
              <a:ext cx="120998"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50" name="Shape 157"/>
            <p:cNvSpPr>
              <a:spLocks noChangeArrowheads="1"/>
            </p:cNvSpPr>
            <p:nvPr/>
          </p:nvSpPr>
          <p:spPr bwMode="auto">
            <a:xfrm>
              <a:off x="1408557" y="3578563"/>
              <a:ext cx="120998"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51" name="Shape 158"/>
            <p:cNvSpPr>
              <a:spLocks noChangeArrowheads="1"/>
            </p:cNvSpPr>
            <p:nvPr/>
          </p:nvSpPr>
          <p:spPr bwMode="auto">
            <a:xfrm>
              <a:off x="1408557" y="3728989"/>
              <a:ext cx="120998"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52" name="Shape 159"/>
            <p:cNvSpPr>
              <a:spLocks noChangeArrowheads="1"/>
            </p:cNvSpPr>
            <p:nvPr/>
          </p:nvSpPr>
          <p:spPr bwMode="auto">
            <a:xfrm>
              <a:off x="1408557" y="3879415"/>
              <a:ext cx="120998" cy="120995"/>
            </a:xfrm>
            <a:custGeom>
              <a:avLst/>
              <a:gdLst>
                <a:gd name="T0" fmla="*/ 0 w 4856"/>
                <a:gd name="T1" fmla="*/ 0 h 4856"/>
                <a:gd name="T2" fmla="*/ 4856 w 4856"/>
                <a:gd name="T3" fmla="*/ 4856 h 4856"/>
              </a:gdLst>
              <a:ahLst/>
              <a:cxnLst/>
              <a:rect l="T0" t="T1" r="T2" b="T3"/>
              <a:pathLst>
                <a:path w="4856" h="4856" extrusionOk="0">
                  <a:moveTo>
                    <a:pt x="1" y="0"/>
                  </a:moveTo>
                  <a:lnTo>
                    <a:pt x="1" y="4856"/>
                  </a:lnTo>
                  <a:lnTo>
                    <a:pt x="4856" y="4856"/>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53" name="Shape 160"/>
            <p:cNvSpPr>
              <a:spLocks noChangeArrowheads="1"/>
            </p:cNvSpPr>
            <p:nvPr/>
          </p:nvSpPr>
          <p:spPr bwMode="auto">
            <a:xfrm>
              <a:off x="1408557" y="4059273"/>
              <a:ext cx="120998" cy="122630"/>
            </a:xfrm>
            <a:custGeom>
              <a:avLst/>
              <a:gdLst>
                <a:gd name="T0" fmla="*/ 0 w 4856"/>
                <a:gd name="T1" fmla="*/ 0 h 4857"/>
                <a:gd name="T2" fmla="*/ 4856 w 4856"/>
                <a:gd name="T3" fmla="*/ 4857 h 4857"/>
              </a:gdLst>
              <a:ahLst/>
              <a:cxnLst/>
              <a:rect l="T0" t="T1" r="T2" b="T3"/>
              <a:pathLst>
                <a:path w="4856" h="4857"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54" name="Shape 161"/>
            <p:cNvSpPr>
              <a:spLocks noChangeArrowheads="1"/>
            </p:cNvSpPr>
            <p:nvPr/>
          </p:nvSpPr>
          <p:spPr bwMode="auto">
            <a:xfrm>
              <a:off x="1408557" y="4360125"/>
              <a:ext cx="120998" cy="122630"/>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55" name="Shape 162"/>
            <p:cNvSpPr>
              <a:spLocks noChangeArrowheads="1"/>
            </p:cNvSpPr>
            <p:nvPr/>
          </p:nvSpPr>
          <p:spPr bwMode="auto">
            <a:xfrm>
              <a:off x="1408557" y="4510551"/>
              <a:ext cx="120998" cy="122630"/>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56" name="Shape 163"/>
            <p:cNvSpPr>
              <a:spLocks noChangeArrowheads="1"/>
            </p:cNvSpPr>
            <p:nvPr/>
          </p:nvSpPr>
          <p:spPr bwMode="auto">
            <a:xfrm>
              <a:off x="1408557" y="4660977"/>
              <a:ext cx="120998" cy="122630"/>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57" name="Shape 164"/>
            <p:cNvSpPr>
              <a:spLocks noChangeArrowheads="1"/>
            </p:cNvSpPr>
            <p:nvPr/>
          </p:nvSpPr>
          <p:spPr bwMode="auto">
            <a:xfrm>
              <a:off x="1408557" y="4783607"/>
              <a:ext cx="120998"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58" name="Shape 165"/>
            <p:cNvSpPr>
              <a:spLocks noChangeArrowheads="1"/>
            </p:cNvSpPr>
            <p:nvPr/>
          </p:nvSpPr>
          <p:spPr bwMode="auto">
            <a:xfrm>
              <a:off x="1408557" y="4934033"/>
              <a:ext cx="120998"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59" name="Shape 166"/>
            <p:cNvSpPr>
              <a:spLocks noChangeArrowheads="1"/>
            </p:cNvSpPr>
            <p:nvPr/>
          </p:nvSpPr>
          <p:spPr bwMode="auto">
            <a:xfrm>
              <a:off x="1408557" y="5084459"/>
              <a:ext cx="120998" cy="120995"/>
            </a:xfrm>
            <a:custGeom>
              <a:avLst/>
              <a:gdLst>
                <a:gd name="T0" fmla="*/ 0 w 4856"/>
                <a:gd name="T1" fmla="*/ 0 h 4857"/>
                <a:gd name="T2" fmla="*/ 4856 w 4856"/>
                <a:gd name="T3" fmla="*/ 4857 h 4857"/>
              </a:gdLst>
              <a:ahLst/>
              <a:cxnLst/>
              <a:rect l="T0" t="T1" r="T2" b="T3"/>
              <a:pathLst>
                <a:path w="4856" h="4857"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60" name="Shape 167"/>
            <p:cNvSpPr>
              <a:spLocks noChangeArrowheads="1"/>
            </p:cNvSpPr>
            <p:nvPr/>
          </p:nvSpPr>
          <p:spPr bwMode="auto">
            <a:xfrm>
              <a:off x="1408557" y="5234885"/>
              <a:ext cx="120998" cy="120995"/>
            </a:xfrm>
            <a:custGeom>
              <a:avLst/>
              <a:gdLst>
                <a:gd name="T0" fmla="*/ 0 w 4856"/>
                <a:gd name="T1" fmla="*/ 0 h 4856"/>
                <a:gd name="T2" fmla="*/ 4856 w 4856"/>
                <a:gd name="T3" fmla="*/ 4856 h 4856"/>
              </a:gdLst>
              <a:ahLst/>
              <a:cxnLst/>
              <a:rect l="T0" t="T1" r="T2" b="T3"/>
              <a:pathLst>
                <a:path w="4856" h="4856" extrusionOk="0">
                  <a:moveTo>
                    <a:pt x="1" y="0"/>
                  </a:moveTo>
                  <a:lnTo>
                    <a:pt x="1" y="4856"/>
                  </a:lnTo>
                  <a:lnTo>
                    <a:pt x="4856" y="4856"/>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61" name="Shape 168"/>
            <p:cNvSpPr>
              <a:spLocks noChangeArrowheads="1"/>
            </p:cNvSpPr>
            <p:nvPr/>
          </p:nvSpPr>
          <p:spPr bwMode="auto">
            <a:xfrm>
              <a:off x="1408557" y="5385311"/>
              <a:ext cx="120998"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62" name="Shape 169"/>
            <p:cNvSpPr>
              <a:spLocks noChangeArrowheads="1"/>
            </p:cNvSpPr>
            <p:nvPr/>
          </p:nvSpPr>
          <p:spPr bwMode="auto">
            <a:xfrm>
              <a:off x="1558986" y="267556"/>
              <a:ext cx="120998"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63" name="Shape 170"/>
            <p:cNvSpPr>
              <a:spLocks noChangeArrowheads="1"/>
            </p:cNvSpPr>
            <p:nvPr/>
          </p:nvSpPr>
          <p:spPr bwMode="auto">
            <a:xfrm>
              <a:off x="1558986" y="869260"/>
              <a:ext cx="120998"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64" name="Shape 171"/>
            <p:cNvSpPr>
              <a:spLocks noChangeArrowheads="1"/>
            </p:cNvSpPr>
            <p:nvPr/>
          </p:nvSpPr>
          <p:spPr bwMode="auto">
            <a:xfrm>
              <a:off x="1558986" y="1049118"/>
              <a:ext cx="120998" cy="122629"/>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65" name="Shape 172"/>
            <p:cNvSpPr>
              <a:spLocks noChangeArrowheads="1"/>
            </p:cNvSpPr>
            <p:nvPr/>
          </p:nvSpPr>
          <p:spPr bwMode="auto">
            <a:xfrm>
              <a:off x="1558986" y="1500396"/>
              <a:ext cx="120998" cy="122629"/>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66" name="Shape 173"/>
            <p:cNvSpPr>
              <a:spLocks noChangeArrowheads="1"/>
            </p:cNvSpPr>
            <p:nvPr/>
          </p:nvSpPr>
          <p:spPr bwMode="auto">
            <a:xfrm>
              <a:off x="1558986" y="1773451"/>
              <a:ext cx="120998"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67" name="Shape 174"/>
            <p:cNvSpPr>
              <a:spLocks noChangeArrowheads="1"/>
            </p:cNvSpPr>
            <p:nvPr/>
          </p:nvSpPr>
          <p:spPr bwMode="auto">
            <a:xfrm>
              <a:off x="1558986" y="2224729"/>
              <a:ext cx="120998"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68" name="Shape 175"/>
            <p:cNvSpPr>
              <a:spLocks noChangeArrowheads="1"/>
            </p:cNvSpPr>
            <p:nvPr/>
          </p:nvSpPr>
          <p:spPr bwMode="auto">
            <a:xfrm>
              <a:off x="1558986" y="2525581"/>
              <a:ext cx="120998"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69" name="Shape 176"/>
            <p:cNvSpPr>
              <a:spLocks noChangeArrowheads="1"/>
            </p:cNvSpPr>
            <p:nvPr/>
          </p:nvSpPr>
          <p:spPr bwMode="auto">
            <a:xfrm>
              <a:off x="1558986" y="2826433"/>
              <a:ext cx="120998"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70" name="Shape 177"/>
            <p:cNvSpPr>
              <a:spLocks noChangeArrowheads="1"/>
            </p:cNvSpPr>
            <p:nvPr/>
          </p:nvSpPr>
          <p:spPr bwMode="auto">
            <a:xfrm>
              <a:off x="1558986" y="2976859"/>
              <a:ext cx="120998"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71" name="Shape 178"/>
            <p:cNvSpPr>
              <a:spLocks noChangeArrowheads="1"/>
            </p:cNvSpPr>
            <p:nvPr/>
          </p:nvSpPr>
          <p:spPr bwMode="auto">
            <a:xfrm>
              <a:off x="1558986" y="3277711"/>
              <a:ext cx="120998"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72" name="Shape 179"/>
            <p:cNvSpPr>
              <a:spLocks noChangeArrowheads="1"/>
            </p:cNvSpPr>
            <p:nvPr/>
          </p:nvSpPr>
          <p:spPr bwMode="auto">
            <a:xfrm>
              <a:off x="1558986" y="3428137"/>
              <a:ext cx="120998"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73" name="Shape 180"/>
            <p:cNvSpPr>
              <a:spLocks noChangeArrowheads="1"/>
            </p:cNvSpPr>
            <p:nvPr/>
          </p:nvSpPr>
          <p:spPr bwMode="auto">
            <a:xfrm>
              <a:off x="1558986" y="3728989"/>
              <a:ext cx="120998"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74" name="Shape 181"/>
            <p:cNvSpPr>
              <a:spLocks noChangeArrowheads="1"/>
            </p:cNvSpPr>
            <p:nvPr/>
          </p:nvSpPr>
          <p:spPr bwMode="auto">
            <a:xfrm>
              <a:off x="1558986" y="3879415"/>
              <a:ext cx="120998"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75" name="Shape 182"/>
            <p:cNvSpPr>
              <a:spLocks noChangeArrowheads="1"/>
            </p:cNvSpPr>
            <p:nvPr/>
          </p:nvSpPr>
          <p:spPr bwMode="auto">
            <a:xfrm>
              <a:off x="1558986" y="4209699"/>
              <a:ext cx="120998" cy="122630"/>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76" name="Shape 183"/>
            <p:cNvSpPr>
              <a:spLocks noChangeArrowheads="1"/>
            </p:cNvSpPr>
            <p:nvPr/>
          </p:nvSpPr>
          <p:spPr bwMode="auto">
            <a:xfrm>
              <a:off x="1558986" y="4360125"/>
              <a:ext cx="120998" cy="122630"/>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77" name="Shape 184"/>
            <p:cNvSpPr>
              <a:spLocks noChangeArrowheads="1"/>
            </p:cNvSpPr>
            <p:nvPr/>
          </p:nvSpPr>
          <p:spPr bwMode="auto">
            <a:xfrm>
              <a:off x="1558986" y="4510551"/>
              <a:ext cx="120998" cy="122630"/>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78" name="Shape 185"/>
            <p:cNvSpPr>
              <a:spLocks noChangeArrowheads="1"/>
            </p:cNvSpPr>
            <p:nvPr/>
          </p:nvSpPr>
          <p:spPr bwMode="auto">
            <a:xfrm>
              <a:off x="1558986" y="4660977"/>
              <a:ext cx="120998" cy="122630"/>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79" name="Shape 186"/>
            <p:cNvSpPr>
              <a:spLocks noChangeArrowheads="1"/>
            </p:cNvSpPr>
            <p:nvPr/>
          </p:nvSpPr>
          <p:spPr bwMode="auto">
            <a:xfrm>
              <a:off x="1558986" y="4934033"/>
              <a:ext cx="120998"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80" name="Shape 187"/>
            <p:cNvSpPr>
              <a:spLocks noChangeArrowheads="1"/>
            </p:cNvSpPr>
            <p:nvPr/>
          </p:nvSpPr>
          <p:spPr bwMode="auto">
            <a:xfrm>
              <a:off x="1558986" y="5234885"/>
              <a:ext cx="120998"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81" name="Shape 188"/>
            <p:cNvSpPr>
              <a:spLocks noChangeArrowheads="1"/>
            </p:cNvSpPr>
            <p:nvPr/>
          </p:nvSpPr>
          <p:spPr bwMode="auto">
            <a:xfrm>
              <a:off x="1709415" y="267556"/>
              <a:ext cx="120998"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82" name="Shape 189"/>
            <p:cNvSpPr>
              <a:spLocks noChangeArrowheads="1"/>
            </p:cNvSpPr>
            <p:nvPr/>
          </p:nvSpPr>
          <p:spPr bwMode="auto">
            <a:xfrm>
              <a:off x="1709415" y="869260"/>
              <a:ext cx="120998"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83" name="Shape 190"/>
            <p:cNvSpPr>
              <a:spLocks noChangeArrowheads="1"/>
            </p:cNvSpPr>
            <p:nvPr/>
          </p:nvSpPr>
          <p:spPr bwMode="auto">
            <a:xfrm>
              <a:off x="1709415" y="1199544"/>
              <a:ext cx="120998" cy="122629"/>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84" name="Shape 191"/>
            <p:cNvSpPr>
              <a:spLocks noChangeArrowheads="1"/>
            </p:cNvSpPr>
            <p:nvPr/>
          </p:nvSpPr>
          <p:spPr bwMode="auto">
            <a:xfrm>
              <a:off x="1709415" y="1500396"/>
              <a:ext cx="120998" cy="122629"/>
            </a:xfrm>
            <a:custGeom>
              <a:avLst/>
              <a:gdLst>
                <a:gd name="T0" fmla="*/ 0 w 4856"/>
                <a:gd name="T1" fmla="*/ 0 h 4856"/>
                <a:gd name="T2" fmla="*/ 4856 w 4856"/>
                <a:gd name="T3" fmla="*/ 4856 h 4856"/>
              </a:gdLst>
              <a:ahLst/>
              <a:cxnLst/>
              <a:rect l="T0" t="T1" r="T2" b="T3"/>
              <a:pathLst>
                <a:path w="4856" h="4856" extrusionOk="0">
                  <a:moveTo>
                    <a:pt x="1" y="0"/>
                  </a:moveTo>
                  <a:lnTo>
                    <a:pt x="1" y="4856"/>
                  </a:lnTo>
                  <a:lnTo>
                    <a:pt x="4856" y="4856"/>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85" name="Shape 192"/>
            <p:cNvSpPr>
              <a:spLocks noChangeArrowheads="1"/>
            </p:cNvSpPr>
            <p:nvPr/>
          </p:nvSpPr>
          <p:spPr bwMode="auto">
            <a:xfrm>
              <a:off x="1709415" y="1923877"/>
              <a:ext cx="120998"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86" name="Shape 193"/>
            <p:cNvSpPr>
              <a:spLocks noChangeArrowheads="1"/>
            </p:cNvSpPr>
            <p:nvPr/>
          </p:nvSpPr>
          <p:spPr bwMode="auto">
            <a:xfrm>
              <a:off x="1709415" y="2525581"/>
              <a:ext cx="120998"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87" name="Shape 194"/>
            <p:cNvSpPr>
              <a:spLocks noChangeArrowheads="1"/>
            </p:cNvSpPr>
            <p:nvPr/>
          </p:nvSpPr>
          <p:spPr bwMode="auto">
            <a:xfrm>
              <a:off x="1709415" y="2676007"/>
              <a:ext cx="120998" cy="120995"/>
            </a:xfrm>
            <a:custGeom>
              <a:avLst/>
              <a:gdLst>
                <a:gd name="T0" fmla="*/ 0 w 4856"/>
                <a:gd name="T1" fmla="*/ 0 h 4857"/>
                <a:gd name="T2" fmla="*/ 4856 w 4856"/>
                <a:gd name="T3" fmla="*/ 4857 h 4857"/>
              </a:gdLst>
              <a:ahLst/>
              <a:cxnLst/>
              <a:rect l="T0" t="T1" r="T2" b="T3"/>
              <a:pathLst>
                <a:path w="4856" h="4857"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88" name="Shape 195"/>
            <p:cNvSpPr>
              <a:spLocks noChangeArrowheads="1"/>
            </p:cNvSpPr>
            <p:nvPr/>
          </p:nvSpPr>
          <p:spPr bwMode="auto">
            <a:xfrm>
              <a:off x="1709415" y="3728989"/>
              <a:ext cx="120998"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89" name="Shape 196"/>
            <p:cNvSpPr>
              <a:spLocks noChangeArrowheads="1"/>
            </p:cNvSpPr>
            <p:nvPr/>
          </p:nvSpPr>
          <p:spPr bwMode="auto">
            <a:xfrm>
              <a:off x="1709415" y="4209699"/>
              <a:ext cx="120998" cy="122630"/>
            </a:xfrm>
            <a:custGeom>
              <a:avLst/>
              <a:gdLst>
                <a:gd name="T0" fmla="*/ 0 w 4856"/>
                <a:gd name="T1" fmla="*/ 0 h 4856"/>
                <a:gd name="T2" fmla="*/ 4856 w 4856"/>
                <a:gd name="T3" fmla="*/ 4856 h 4856"/>
              </a:gdLst>
              <a:ahLst/>
              <a:cxnLst/>
              <a:rect l="T0" t="T1" r="T2" b="T3"/>
              <a:pathLst>
                <a:path w="4856" h="4856" extrusionOk="0">
                  <a:moveTo>
                    <a:pt x="1" y="0"/>
                  </a:moveTo>
                  <a:lnTo>
                    <a:pt x="1" y="4856"/>
                  </a:lnTo>
                  <a:lnTo>
                    <a:pt x="4856" y="4856"/>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90" name="Shape 197"/>
            <p:cNvSpPr>
              <a:spLocks noChangeArrowheads="1"/>
            </p:cNvSpPr>
            <p:nvPr/>
          </p:nvSpPr>
          <p:spPr bwMode="auto">
            <a:xfrm>
              <a:off x="1709415" y="4934033"/>
              <a:ext cx="120998"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91" name="Shape 198"/>
            <p:cNvSpPr>
              <a:spLocks noChangeArrowheads="1"/>
            </p:cNvSpPr>
            <p:nvPr/>
          </p:nvSpPr>
          <p:spPr bwMode="auto">
            <a:xfrm>
              <a:off x="1709415" y="5385311"/>
              <a:ext cx="120998"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92" name="Shape 199"/>
            <p:cNvSpPr>
              <a:spLocks noChangeArrowheads="1"/>
            </p:cNvSpPr>
            <p:nvPr/>
          </p:nvSpPr>
          <p:spPr bwMode="auto">
            <a:xfrm>
              <a:off x="1889277" y="417982"/>
              <a:ext cx="122633" cy="120995"/>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93" name="Shape 200"/>
            <p:cNvSpPr>
              <a:spLocks noChangeArrowheads="1"/>
            </p:cNvSpPr>
            <p:nvPr/>
          </p:nvSpPr>
          <p:spPr bwMode="auto">
            <a:xfrm>
              <a:off x="1889277" y="869260"/>
              <a:ext cx="122633" cy="120995"/>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94" name="Shape 201"/>
            <p:cNvSpPr>
              <a:spLocks noChangeArrowheads="1"/>
            </p:cNvSpPr>
            <p:nvPr/>
          </p:nvSpPr>
          <p:spPr bwMode="auto">
            <a:xfrm>
              <a:off x="1889277" y="3428137"/>
              <a:ext cx="122633"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95" name="Shape 202"/>
            <p:cNvSpPr>
              <a:spLocks noChangeArrowheads="1"/>
            </p:cNvSpPr>
            <p:nvPr/>
          </p:nvSpPr>
          <p:spPr bwMode="auto">
            <a:xfrm>
              <a:off x="1889277" y="4660977"/>
              <a:ext cx="122633" cy="122630"/>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96" name="Shape 203"/>
            <p:cNvSpPr>
              <a:spLocks noChangeArrowheads="1"/>
            </p:cNvSpPr>
            <p:nvPr/>
          </p:nvSpPr>
          <p:spPr bwMode="auto">
            <a:xfrm>
              <a:off x="1889277" y="5234885"/>
              <a:ext cx="122633" cy="120995"/>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97" name="Shape 204"/>
            <p:cNvSpPr>
              <a:spLocks noChangeArrowheads="1"/>
            </p:cNvSpPr>
            <p:nvPr/>
          </p:nvSpPr>
          <p:spPr bwMode="auto">
            <a:xfrm>
              <a:off x="2039706" y="718834"/>
              <a:ext cx="122633"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6" y="4855"/>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98" name="Shape 205"/>
            <p:cNvSpPr>
              <a:spLocks noChangeArrowheads="1"/>
            </p:cNvSpPr>
            <p:nvPr/>
          </p:nvSpPr>
          <p:spPr bwMode="auto">
            <a:xfrm>
              <a:off x="2039706" y="1923877"/>
              <a:ext cx="122633"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199" name="Shape 206"/>
            <p:cNvSpPr>
              <a:spLocks noChangeArrowheads="1"/>
            </p:cNvSpPr>
            <p:nvPr/>
          </p:nvSpPr>
          <p:spPr bwMode="auto">
            <a:xfrm>
              <a:off x="2039706" y="2826433"/>
              <a:ext cx="122633"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6" y="4856"/>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00" name="Shape 207"/>
            <p:cNvSpPr>
              <a:spLocks noChangeArrowheads="1"/>
            </p:cNvSpPr>
            <p:nvPr/>
          </p:nvSpPr>
          <p:spPr bwMode="auto">
            <a:xfrm>
              <a:off x="2190136" y="5084459"/>
              <a:ext cx="122633" cy="120995"/>
            </a:xfrm>
            <a:custGeom>
              <a:avLst/>
              <a:gdLst>
                <a:gd name="T0" fmla="*/ 0 w 4857"/>
                <a:gd name="T1" fmla="*/ 0 h 4857"/>
                <a:gd name="T2" fmla="*/ 4857 w 4857"/>
                <a:gd name="T3" fmla="*/ 4857 h 4857"/>
              </a:gdLst>
              <a:ahLst/>
              <a:cxnLst/>
              <a:rect l="T0" t="T1" r="T2" b="T3"/>
              <a:pathLst>
                <a:path w="4857" h="4857" extrusionOk="0">
                  <a:moveTo>
                    <a:pt x="1" y="1"/>
                  </a:moveTo>
                  <a:lnTo>
                    <a:pt x="1" y="4856"/>
                  </a:lnTo>
                  <a:lnTo>
                    <a:pt x="4856" y="4856"/>
                  </a:lnTo>
                  <a:lnTo>
                    <a:pt x="4856"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01" name="Shape 208"/>
            <p:cNvSpPr>
              <a:spLocks noChangeArrowheads="1"/>
            </p:cNvSpPr>
            <p:nvPr/>
          </p:nvSpPr>
          <p:spPr bwMode="auto">
            <a:xfrm>
              <a:off x="2340565" y="4783607"/>
              <a:ext cx="122633"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02" name="Shape 209"/>
            <p:cNvSpPr>
              <a:spLocks noChangeArrowheads="1"/>
            </p:cNvSpPr>
            <p:nvPr/>
          </p:nvSpPr>
          <p:spPr bwMode="auto">
            <a:xfrm>
              <a:off x="2613628" y="2676007"/>
              <a:ext cx="120998"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03" name="Shape 210"/>
            <p:cNvSpPr>
              <a:spLocks noChangeArrowheads="1"/>
            </p:cNvSpPr>
            <p:nvPr/>
          </p:nvSpPr>
          <p:spPr bwMode="auto">
            <a:xfrm>
              <a:off x="2613628" y="5234885"/>
              <a:ext cx="120998"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04" name="Shape 211"/>
            <p:cNvSpPr>
              <a:spLocks noChangeArrowheads="1"/>
            </p:cNvSpPr>
            <p:nvPr/>
          </p:nvSpPr>
          <p:spPr bwMode="auto">
            <a:xfrm>
              <a:off x="3215346" y="1019686"/>
              <a:ext cx="120998" cy="122629"/>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80BFB7"/>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grpSp>
      <p:grpSp>
        <p:nvGrpSpPr>
          <p:cNvPr id="205" name="Shape 212"/>
          <p:cNvGrpSpPr>
            <a:grpSpLocks/>
          </p:cNvGrpSpPr>
          <p:nvPr/>
        </p:nvGrpSpPr>
        <p:grpSpPr bwMode="auto">
          <a:xfrm rot="10800000">
            <a:off x="6400800" y="57150"/>
            <a:ext cx="2017713" cy="5086350"/>
            <a:chOff x="1588750" y="238125"/>
            <a:chExt cx="2078025" cy="5238750"/>
          </a:xfrm>
        </p:grpSpPr>
        <p:sp>
          <p:nvSpPr>
            <p:cNvPr id="206" name="Shape 213"/>
            <p:cNvSpPr>
              <a:spLocks noChangeArrowheads="1"/>
            </p:cNvSpPr>
            <p:nvPr/>
          </p:nvSpPr>
          <p:spPr bwMode="auto">
            <a:xfrm>
              <a:off x="1559321" y="1349970"/>
              <a:ext cx="120986" cy="122629"/>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07" name="Shape 214"/>
            <p:cNvSpPr>
              <a:spLocks noChangeArrowheads="1"/>
            </p:cNvSpPr>
            <p:nvPr/>
          </p:nvSpPr>
          <p:spPr bwMode="auto">
            <a:xfrm>
              <a:off x="1559321" y="1650822"/>
              <a:ext cx="120986" cy="122629"/>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08" name="Shape 215"/>
            <p:cNvSpPr>
              <a:spLocks noChangeArrowheads="1"/>
            </p:cNvSpPr>
            <p:nvPr/>
          </p:nvSpPr>
          <p:spPr bwMode="auto">
            <a:xfrm>
              <a:off x="1559321" y="2676007"/>
              <a:ext cx="120986"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09" name="Shape 216"/>
            <p:cNvSpPr>
              <a:spLocks noChangeArrowheads="1"/>
            </p:cNvSpPr>
            <p:nvPr/>
          </p:nvSpPr>
          <p:spPr bwMode="auto">
            <a:xfrm>
              <a:off x="1559321" y="4059273"/>
              <a:ext cx="120986" cy="122630"/>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10" name="Shape 217"/>
            <p:cNvSpPr>
              <a:spLocks noChangeArrowheads="1"/>
            </p:cNvSpPr>
            <p:nvPr/>
          </p:nvSpPr>
          <p:spPr bwMode="auto">
            <a:xfrm>
              <a:off x="1559321" y="4783607"/>
              <a:ext cx="120986"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11" name="Shape 218"/>
            <p:cNvSpPr>
              <a:spLocks noChangeArrowheads="1"/>
            </p:cNvSpPr>
            <p:nvPr/>
          </p:nvSpPr>
          <p:spPr bwMode="auto">
            <a:xfrm>
              <a:off x="1559321" y="5084459"/>
              <a:ext cx="120986"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12" name="Shape 219"/>
            <p:cNvSpPr>
              <a:spLocks noChangeArrowheads="1"/>
            </p:cNvSpPr>
            <p:nvPr/>
          </p:nvSpPr>
          <p:spPr bwMode="auto">
            <a:xfrm>
              <a:off x="1709736" y="568408"/>
              <a:ext cx="120986" cy="120995"/>
            </a:xfrm>
            <a:custGeom>
              <a:avLst/>
              <a:gdLst>
                <a:gd name="T0" fmla="*/ 0 w 4856"/>
                <a:gd name="T1" fmla="*/ 0 h 4857"/>
                <a:gd name="T2" fmla="*/ 4856 w 4856"/>
                <a:gd name="T3" fmla="*/ 4857 h 4857"/>
              </a:gdLst>
              <a:ahLst/>
              <a:cxnLst/>
              <a:rect l="T0" t="T1" r="T2" b="T3"/>
              <a:pathLst>
                <a:path w="4856" h="4857"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13" name="Shape 220"/>
            <p:cNvSpPr>
              <a:spLocks noChangeArrowheads="1"/>
            </p:cNvSpPr>
            <p:nvPr/>
          </p:nvSpPr>
          <p:spPr bwMode="auto">
            <a:xfrm>
              <a:off x="1709736" y="1349970"/>
              <a:ext cx="120986" cy="122629"/>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14" name="Shape 221"/>
            <p:cNvSpPr>
              <a:spLocks noChangeArrowheads="1"/>
            </p:cNvSpPr>
            <p:nvPr/>
          </p:nvSpPr>
          <p:spPr bwMode="auto">
            <a:xfrm>
              <a:off x="1709736" y="2826433"/>
              <a:ext cx="120986" cy="120995"/>
            </a:xfrm>
            <a:custGeom>
              <a:avLst/>
              <a:gdLst>
                <a:gd name="T0" fmla="*/ 0 w 4856"/>
                <a:gd name="T1" fmla="*/ 0 h 4856"/>
                <a:gd name="T2" fmla="*/ 4856 w 4856"/>
                <a:gd name="T3" fmla="*/ 4856 h 4856"/>
              </a:gdLst>
              <a:ahLst/>
              <a:cxnLst/>
              <a:rect l="T0" t="T1" r="T2" b="T3"/>
              <a:pathLst>
                <a:path w="4856"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15" name="Shape 222"/>
            <p:cNvSpPr>
              <a:spLocks noChangeArrowheads="1"/>
            </p:cNvSpPr>
            <p:nvPr/>
          </p:nvSpPr>
          <p:spPr bwMode="auto">
            <a:xfrm>
              <a:off x="1709736" y="3428137"/>
              <a:ext cx="120986"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16" name="Shape 223"/>
            <p:cNvSpPr>
              <a:spLocks noChangeArrowheads="1"/>
            </p:cNvSpPr>
            <p:nvPr/>
          </p:nvSpPr>
          <p:spPr bwMode="auto">
            <a:xfrm>
              <a:off x="1709736" y="3578563"/>
              <a:ext cx="120986"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17" name="Shape 224"/>
            <p:cNvSpPr>
              <a:spLocks noChangeArrowheads="1"/>
            </p:cNvSpPr>
            <p:nvPr/>
          </p:nvSpPr>
          <p:spPr bwMode="auto">
            <a:xfrm>
              <a:off x="1709736" y="4360125"/>
              <a:ext cx="120986" cy="122630"/>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18" name="Shape 225"/>
            <p:cNvSpPr>
              <a:spLocks noChangeArrowheads="1"/>
            </p:cNvSpPr>
            <p:nvPr/>
          </p:nvSpPr>
          <p:spPr bwMode="auto">
            <a:xfrm>
              <a:off x="1709736" y="5234885"/>
              <a:ext cx="120986" cy="120995"/>
            </a:xfrm>
            <a:custGeom>
              <a:avLst/>
              <a:gdLst>
                <a:gd name="T0" fmla="*/ 0 w 4856"/>
                <a:gd name="T1" fmla="*/ 0 h 4856"/>
                <a:gd name="T2" fmla="*/ 4856 w 4856"/>
                <a:gd name="T3" fmla="*/ 4856 h 4856"/>
              </a:gdLst>
              <a:ahLst/>
              <a:cxnLst/>
              <a:rect l="T0" t="T1" r="T2" b="T3"/>
              <a:pathLst>
                <a:path w="4856"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19" name="Shape 226"/>
            <p:cNvSpPr>
              <a:spLocks noChangeArrowheads="1"/>
            </p:cNvSpPr>
            <p:nvPr/>
          </p:nvSpPr>
          <p:spPr bwMode="auto">
            <a:xfrm>
              <a:off x="1860152" y="267556"/>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20" name="Shape 227"/>
            <p:cNvSpPr>
              <a:spLocks noChangeArrowheads="1"/>
            </p:cNvSpPr>
            <p:nvPr/>
          </p:nvSpPr>
          <p:spPr bwMode="auto">
            <a:xfrm>
              <a:off x="1860152" y="1500396"/>
              <a:ext cx="120986" cy="122629"/>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21" name="Shape 228"/>
            <p:cNvSpPr>
              <a:spLocks noChangeArrowheads="1"/>
            </p:cNvSpPr>
            <p:nvPr/>
          </p:nvSpPr>
          <p:spPr bwMode="auto">
            <a:xfrm>
              <a:off x="1860152" y="1773451"/>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22" name="Shape 229"/>
            <p:cNvSpPr>
              <a:spLocks noChangeArrowheads="1"/>
            </p:cNvSpPr>
            <p:nvPr/>
          </p:nvSpPr>
          <p:spPr bwMode="auto">
            <a:xfrm>
              <a:off x="1860152" y="1923877"/>
              <a:ext cx="120986" cy="120995"/>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23" name="Shape 230"/>
            <p:cNvSpPr>
              <a:spLocks noChangeArrowheads="1"/>
            </p:cNvSpPr>
            <p:nvPr/>
          </p:nvSpPr>
          <p:spPr bwMode="auto">
            <a:xfrm>
              <a:off x="1860152" y="2074303"/>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24" name="Shape 231"/>
            <p:cNvSpPr>
              <a:spLocks noChangeArrowheads="1"/>
            </p:cNvSpPr>
            <p:nvPr/>
          </p:nvSpPr>
          <p:spPr bwMode="auto">
            <a:xfrm>
              <a:off x="1860152" y="2224729"/>
              <a:ext cx="120986" cy="120995"/>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25" name="Shape 232"/>
            <p:cNvSpPr>
              <a:spLocks noChangeArrowheads="1"/>
            </p:cNvSpPr>
            <p:nvPr/>
          </p:nvSpPr>
          <p:spPr bwMode="auto">
            <a:xfrm>
              <a:off x="1860152" y="2375155"/>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26" name="Shape 233"/>
            <p:cNvSpPr>
              <a:spLocks noChangeArrowheads="1"/>
            </p:cNvSpPr>
            <p:nvPr/>
          </p:nvSpPr>
          <p:spPr bwMode="auto">
            <a:xfrm>
              <a:off x="1860152" y="2525581"/>
              <a:ext cx="120986" cy="120995"/>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27" name="Shape 234"/>
            <p:cNvSpPr>
              <a:spLocks noChangeArrowheads="1"/>
            </p:cNvSpPr>
            <p:nvPr/>
          </p:nvSpPr>
          <p:spPr bwMode="auto">
            <a:xfrm>
              <a:off x="1860152" y="2676007"/>
              <a:ext cx="120986" cy="120995"/>
            </a:xfrm>
            <a:custGeom>
              <a:avLst/>
              <a:gdLst>
                <a:gd name="T0" fmla="*/ 0 w 4857"/>
                <a:gd name="T1" fmla="*/ 0 h 4857"/>
                <a:gd name="T2" fmla="*/ 4857 w 4857"/>
                <a:gd name="T3" fmla="*/ 4857 h 4857"/>
              </a:gdLst>
              <a:ahLst/>
              <a:cxnLst/>
              <a:rect l="T0" t="T1" r="T2" b="T3"/>
              <a:pathLst>
                <a:path w="4857" h="4857"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28" name="Shape 235"/>
            <p:cNvSpPr>
              <a:spLocks noChangeArrowheads="1"/>
            </p:cNvSpPr>
            <p:nvPr/>
          </p:nvSpPr>
          <p:spPr bwMode="auto">
            <a:xfrm>
              <a:off x="1860152" y="2826433"/>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29" name="Shape 236"/>
            <p:cNvSpPr>
              <a:spLocks noChangeArrowheads="1"/>
            </p:cNvSpPr>
            <p:nvPr/>
          </p:nvSpPr>
          <p:spPr bwMode="auto">
            <a:xfrm>
              <a:off x="1860152" y="2976859"/>
              <a:ext cx="120986" cy="120995"/>
            </a:xfrm>
            <a:custGeom>
              <a:avLst/>
              <a:gdLst>
                <a:gd name="T0" fmla="*/ 0 w 4857"/>
                <a:gd name="T1" fmla="*/ 0 h 4857"/>
                <a:gd name="T2" fmla="*/ 4857 w 4857"/>
                <a:gd name="T3" fmla="*/ 4857 h 4857"/>
              </a:gdLst>
              <a:ahLst/>
              <a:cxnLst/>
              <a:rect l="T0" t="T1" r="T2" b="T3"/>
              <a:pathLst>
                <a:path w="4857" h="4857"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30" name="Shape 237"/>
            <p:cNvSpPr>
              <a:spLocks noChangeArrowheads="1"/>
            </p:cNvSpPr>
            <p:nvPr/>
          </p:nvSpPr>
          <p:spPr bwMode="auto">
            <a:xfrm>
              <a:off x="1860152" y="3127285"/>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31" name="Shape 238"/>
            <p:cNvSpPr>
              <a:spLocks noChangeArrowheads="1"/>
            </p:cNvSpPr>
            <p:nvPr/>
          </p:nvSpPr>
          <p:spPr bwMode="auto">
            <a:xfrm>
              <a:off x="1860152" y="3879415"/>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32" name="Shape 239"/>
            <p:cNvSpPr>
              <a:spLocks noChangeArrowheads="1"/>
            </p:cNvSpPr>
            <p:nvPr/>
          </p:nvSpPr>
          <p:spPr bwMode="auto">
            <a:xfrm>
              <a:off x="1860152" y="4059273"/>
              <a:ext cx="120986" cy="122630"/>
            </a:xfrm>
            <a:custGeom>
              <a:avLst/>
              <a:gdLst>
                <a:gd name="T0" fmla="*/ 0 w 4857"/>
                <a:gd name="T1" fmla="*/ 0 h 4857"/>
                <a:gd name="T2" fmla="*/ 4857 w 4857"/>
                <a:gd name="T3" fmla="*/ 4857 h 4857"/>
              </a:gdLst>
              <a:ahLst/>
              <a:cxnLst/>
              <a:rect l="T0" t="T1" r="T2" b="T3"/>
              <a:pathLst>
                <a:path w="4857" h="4857"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33" name="Shape 240"/>
            <p:cNvSpPr>
              <a:spLocks noChangeArrowheads="1"/>
            </p:cNvSpPr>
            <p:nvPr/>
          </p:nvSpPr>
          <p:spPr bwMode="auto">
            <a:xfrm>
              <a:off x="1860152" y="4209699"/>
              <a:ext cx="120986" cy="122630"/>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34" name="Shape 241"/>
            <p:cNvSpPr>
              <a:spLocks noChangeArrowheads="1"/>
            </p:cNvSpPr>
            <p:nvPr/>
          </p:nvSpPr>
          <p:spPr bwMode="auto">
            <a:xfrm>
              <a:off x="1860152" y="4360125"/>
              <a:ext cx="120986" cy="122630"/>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35" name="Shape 242"/>
            <p:cNvSpPr>
              <a:spLocks noChangeArrowheads="1"/>
            </p:cNvSpPr>
            <p:nvPr/>
          </p:nvSpPr>
          <p:spPr bwMode="auto">
            <a:xfrm>
              <a:off x="1860152" y="4510551"/>
              <a:ext cx="120986" cy="122630"/>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36" name="Shape 243"/>
            <p:cNvSpPr>
              <a:spLocks noChangeArrowheads="1"/>
            </p:cNvSpPr>
            <p:nvPr/>
          </p:nvSpPr>
          <p:spPr bwMode="auto">
            <a:xfrm>
              <a:off x="1860152" y="4783607"/>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37" name="Shape 244"/>
            <p:cNvSpPr>
              <a:spLocks noChangeArrowheads="1"/>
            </p:cNvSpPr>
            <p:nvPr/>
          </p:nvSpPr>
          <p:spPr bwMode="auto">
            <a:xfrm>
              <a:off x="1860152" y="4934033"/>
              <a:ext cx="120986" cy="120995"/>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38" name="Shape 245"/>
            <p:cNvSpPr>
              <a:spLocks noChangeArrowheads="1"/>
            </p:cNvSpPr>
            <p:nvPr/>
          </p:nvSpPr>
          <p:spPr bwMode="auto">
            <a:xfrm>
              <a:off x="2010568" y="417982"/>
              <a:ext cx="120986"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39" name="Shape 246"/>
            <p:cNvSpPr>
              <a:spLocks noChangeArrowheads="1"/>
            </p:cNvSpPr>
            <p:nvPr/>
          </p:nvSpPr>
          <p:spPr bwMode="auto">
            <a:xfrm>
              <a:off x="2010568" y="1199544"/>
              <a:ext cx="120986" cy="122629"/>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40" name="Shape 247"/>
            <p:cNvSpPr>
              <a:spLocks noChangeArrowheads="1"/>
            </p:cNvSpPr>
            <p:nvPr/>
          </p:nvSpPr>
          <p:spPr bwMode="auto">
            <a:xfrm>
              <a:off x="2010568" y="1349970"/>
              <a:ext cx="120986" cy="122629"/>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41" name="Shape 248"/>
            <p:cNvSpPr>
              <a:spLocks noChangeArrowheads="1"/>
            </p:cNvSpPr>
            <p:nvPr/>
          </p:nvSpPr>
          <p:spPr bwMode="auto">
            <a:xfrm>
              <a:off x="2010568" y="1500396"/>
              <a:ext cx="120986" cy="122629"/>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42" name="Shape 249"/>
            <p:cNvSpPr>
              <a:spLocks noChangeArrowheads="1"/>
            </p:cNvSpPr>
            <p:nvPr/>
          </p:nvSpPr>
          <p:spPr bwMode="auto">
            <a:xfrm>
              <a:off x="2010568" y="1773451"/>
              <a:ext cx="120986"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43" name="Shape 250"/>
            <p:cNvSpPr>
              <a:spLocks noChangeArrowheads="1"/>
            </p:cNvSpPr>
            <p:nvPr/>
          </p:nvSpPr>
          <p:spPr bwMode="auto">
            <a:xfrm>
              <a:off x="2010568" y="2074303"/>
              <a:ext cx="120986"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44" name="Shape 251"/>
            <p:cNvSpPr>
              <a:spLocks noChangeArrowheads="1"/>
            </p:cNvSpPr>
            <p:nvPr/>
          </p:nvSpPr>
          <p:spPr bwMode="auto">
            <a:xfrm>
              <a:off x="2010568" y="2676007"/>
              <a:ext cx="120986"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45" name="Shape 252"/>
            <p:cNvSpPr>
              <a:spLocks noChangeArrowheads="1"/>
            </p:cNvSpPr>
            <p:nvPr/>
          </p:nvSpPr>
          <p:spPr bwMode="auto">
            <a:xfrm>
              <a:off x="2010568" y="2976859"/>
              <a:ext cx="120986"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46" name="Shape 253"/>
            <p:cNvSpPr>
              <a:spLocks noChangeArrowheads="1"/>
            </p:cNvSpPr>
            <p:nvPr/>
          </p:nvSpPr>
          <p:spPr bwMode="auto">
            <a:xfrm>
              <a:off x="2010568" y="3127285"/>
              <a:ext cx="120986"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47" name="Shape 254"/>
            <p:cNvSpPr>
              <a:spLocks noChangeArrowheads="1"/>
            </p:cNvSpPr>
            <p:nvPr/>
          </p:nvSpPr>
          <p:spPr bwMode="auto">
            <a:xfrm>
              <a:off x="2010568" y="3277711"/>
              <a:ext cx="120986"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48" name="Shape 255"/>
            <p:cNvSpPr>
              <a:spLocks noChangeArrowheads="1"/>
            </p:cNvSpPr>
            <p:nvPr/>
          </p:nvSpPr>
          <p:spPr bwMode="auto">
            <a:xfrm>
              <a:off x="2010568" y="3578563"/>
              <a:ext cx="120986"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49" name="Shape 256"/>
            <p:cNvSpPr>
              <a:spLocks noChangeArrowheads="1"/>
            </p:cNvSpPr>
            <p:nvPr/>
          </p:nvSpPr>
          <p:spPr bwMode="auto">
            <a:xfrm>
              <a:off x="2010568" y="3728989"/>
              <a:ext cx="120986"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50" name="Shape 257"/>
            <p:cNvSpPr>
              <a:spLocks noChangeArrowheads="1"/>
            </p:cNvSpPr>
            <p:nvPr/>
          </p:nvSpPr>
          <p:spPr bwMode="auto">
            <a:xfrm>
              <a:off x="2010568" y="3879415"/>
              <a:ext cx="120986"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51" name="Shape 258"/>
            <p:cNvSpPr>
              <a:spLocks noChangeArrowheads="1"/>
            </p:cNvSpPr>
            <p:nvPr/>
          </p:nvSpPr>
          <p:spPr bwMode="auto">
            <a:xfrm>
              <a:off x="2010568" y="4059273"/>
              <a:ext cx="120986" cy="122630"/>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52" name="Shape 259"/>
            <p:cNvSpPr>
              <a:spLocks noChangeArrowheads="1"/>
            </p:cNvSpPr>
            <p:nvPr/>
          </p:nvSpPr>
          <p:spPr bwMode="auto">
            <a:xfrm>
              <a:off x="2010568" y="4360125"/>
              <a:ext cx="120986" cy="122630"/>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53" name="Shape 260"/>
            <p:cNvSpPr>
              <a:spLocks noChangeArrowheads="1"/>
            </p:cNvSpPr>
            <p:nvPr/>
          </p:nvSpPr>
          <p:spPr bwMode="auto">
            <a:xfrm>
              <a:off x="2010568" y="4510551"/>
              <a:ext cx="120986" cy="122630"/>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54" name="Shape 261"/>
            <p:cNvSpPr>
              <a:spLocks noChangeArrowheads="1"/>
            </p:cNvSpPr>
            <p:nvPr/>
          </p:nvSpPr>
          <p:spPr bwMode="auto">
            <a:xfrm>
              <a:off x="2010568" y="4934033"/>
              <a:ext cx="120986"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55" name="Shape 262"/>
            <p:cNvSpPr>
              <a:spLocks noChangeArrowheads="1"/>
            </p:cNvSpPr>
            <p:nvPr/>
          </p:nvSpPr>
          <p:spPr bwMode="auto">
            <a:xfrm>
              <a:off x="2010568" y="5084459"/>
              <a:ext cx="120986"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56" name="Shape 263"/>
            <p:cNvSpPr>
              <a:spLocks noChangeArrowheads="1"/>
            </p:cNvSpPr>
            <p:nvPr/>
          </p:nvSpPr>
          <p:spPr bwMode="auto">
            <a:xfrm>
              <a:off x="2010568" y="5234885"/>
              <a:ext cx="120986"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57" name="Shape 264"/>
            <p:cNvSpPr>
              <a:spLocks noChangeArrowheads="1"/>
            </p:cNvSpPr>
            <p:nvPr/>
          </p:nvSpPr>
          <p:spPr bwMode="auto">
            <a:xfrm>
              <a:off x="2160983" y="267556"/>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58" name="Shape 265"/>
            <p:cNvSpPr>
              <a:spLocks noChangeArrowheads="1"/>
            </p:cNvSpPr>
            <p:nvPr/>
          </p:nvSpPr>
          <p:spPr bwMode="auto">
            <a:xfrm>
              <a:off x="2160983" y="718834"/>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59" name="Shape 266"/>
            <p:cNvSpPr>
              <a:spLocks noChangeArrowheads="1"/>
            </p:cNvSpPr>
            <p:nvPr/>
          </p:nvSpPr>
          <p:spPr bwMode="auto">
            <a:xfrm>
              <a:off x="2160983" y="869260"/>
              <a:ext cx="120986" cy="120995"/>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60" name="Shape 267"/>
            <p:cNvSpPr>
              <a:spLocks noChangeArrowheads="1"/>
            </p:cNvSpPr>
            <p:nvPr/>
          </p:nvSpPr>
          <p:spPr bwMode="auto">
            <a:xfrm>
              <a:off x="2160983" y="1199544"/>
              <a:ext cx="120986" cy="122629"/>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61" name="Shape 268"/>
            <p:cNvSpPr>
              <a:spLocks noChangeArrowheads="1"/>
            </p:cNvSpPr>
            <p:nvPr/>
          </p:nvSpPr>
          <p:spPr bwMode="auto">
            <a:xfrm>
              <a:off x="2160983" y="1349970"/>
              <a:ext cx="120986" cy="122629"/>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62" name="Shape 269"/>
            <p:cNvSpPr>
              <a:spLocks noChangeArrowheads="1"/>
            </p:cNvSpPr>
            <p:nvPr/>
          </p:nvSpPr>
          <p:spPr bwMode="auto">
            <a:xfrm>
              <a:off x="2160983" y="1650822"/>
              <a:ext cx="120986" cy="122629"/>
            </a:xfrm>
            <a:custGeom>
              <a:avLst/>
              <a:gdLst>
                <a:gd name="T0" fmla="*/ 0 w 4857"/>
                <a:gd name="T1" fmla="*/ 0 h 4857"/>
                <a:gd name="T2" fmla="*/ 4857 w 4857"/>
                <a:gd name="T3" fmla="*/ 4857 h 4857"/>
              </a:gdLst>
              <a:ahLst/>
              <a:cxnLst/>
              <a:rect l="T0" t="T1" r="T2" b="T3"/>
              <a:pathLst>
                <a:path w="4857" h="4857"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63" name="Shape 270"/>
            <p:cNvSpPr>
              <a:spLocks noChangeArrowheads="1"/>
            </p:cNvSpPr>
            <p:nvPr/>
          </p:nvSpPr>
          <p:spPr bwMode="auto">
            <a:xfrm>
              <a:off x="2160983" y="1773451"/>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64" name="Shape 271"/>
            <p:cNvSpPr>
              <a:spLocks noChangeArrowheads="1"/>
            </p:cNvSpPr>
            <p:nvPr/>
          </p:nvSpPr>
          <p:spPr bwMode="auto">
            <a:xfrm>
              <a:off x="2160983" y="1923877"/>
              <a:ext cx="120986" cy="120995"/>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65" name="Shape 272"/>
            <p:cNvSpPr>
              <a:spLocks noChangeArrowheads="1"/>
            </p:cNvSpPr>
            <p:nvPr/>
          </p:nvSpPr>
          <p:spPr bwMode="auto">
            <a:xfrm>
              <a:off x="2160983" y="2074303"/>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66" name="Shape 273"/>
            <p:cNvSpPr>
              <a:spLocks noChangeArrowheads="1"/>
            </p:cNvSpPr>
            <p:nvPr/>
          </p:nvSpPr>
          <p:spPr bwMode="auto">
            <a:xfrm>
              <a:off x="2160983" y="2224729"/>
              <a:ext cx="120986" cy="120995"/>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67" name="Shape 274"/>
            <p:cNvSpPr>
              <a:spLocks noChangeArrowheads="1"/>
            </p:cNvSpPr>
            <p:nvPr/>
          </p:nvSpPr>
          <p:spPr bwMode="auto">
            <a:xfrm>
              <a:off x="2160983" y="2375155"/>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68" name="Shape 275"/>
            <p:cNvSpPr>
              <a:spLocks noChangeArrowheads="1"/>
            </p:cNvSpPr>
            <p:nvPr/>
          </p:nvSpPr>
          <p:spPr bwMode="auto">
            <a:xfrm>
              <a:off x="2160983" y="2525581"/>
              <a:ext cx="120986" cy="120995"/>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69" name="Shape 276"/>
            <p:cNvSpPr>
              <a:spLocks noChangeArrowheads="1"/>
            </p:cNvSpPr>
            <p:nvPr/>
          </p:nvSpPr>
          <p:spPr bwMode="auto">
            <a:xfrm>
              <a:off x="2160983" y="2826433"/>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70" name="Shape 277"/>
            <p:cNvSpPr>
              <a:spLocks noChangeArrowheads="1"/>
            </p:cNvSpPr>
            <p:nvPr/>
          </p:nvSpPr>
          <p:spPr bwMode="auto">
            <a:xfrm>
              <a:off x="2160983" y="3127285"/>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71" name="Shape 278"/>
            <p:cNvSpPr>
              <a:spLocks noChangeArrowheads="1"/>
            </p:cNvSpPr>
            <p:nvPr/>
          </p:nvSpPr>
          <p:spPr bwMode="auto">
            <a:xfrm>
              <a:off x="2160983" y="3277711"/>
              <a:ext cx="120986" cy="120995"/>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72" name="Shape 279"/>
            <p:cNvSpPr>
              <a:spLocks noChangeArrowheads="1"/>
            </p:cNvSpPr>
            <p:nvPr/>
          </p:nvSpPr>
          <p:spPr bwMode="auto">
            <a:xfrm>
              <a:off x="2160983" y="3428137"/>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73" name="Shape 280"/>
            <p:cNvSpPr>
              <a:spLocks noChangeArrowheads="1"/>
            </p:cNvSpPr>
            <p:nvPr/>
          </p:nvSpPr>
          <p:spPr bwMode="auto">
            <a:xfrm>
              <a:off x="2160983" y="3578563"/>
              <a:ext cx="120986" cy="120995"/>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74" name="Shape 281"/>
            <p:cNvSpPr>
              <a:spLocks noChangeArrowheads="1"/>
            </p:cNvSpPr>
            <p:nvPr/>
          </p:nvSpPr>
          <p:spPr bwMode="auto">
            <a:xfrm>
              <a:off x="2160983" y="3728989"/>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75" name="Shape 282"/>
            <p:cNvSpPr>
              <a:spLocks noChangeArrowheads="1"/>
            </p:cNvSpPr>
            <p:nvPr/>
          </p:nvSpPr>
          <p:spPr bwMode="auto">
            <a:xfrm>
              <a:off x="2160983" y="4059273"/>
              <a:ext cx="120986" cy="122630"/>
            </a:xfrm>
            <a:custGeom>
              <a:avLst/>
              <a:gdLst>
                <a:gd name="T0" fmla="*/ 0 w 4857"/>
                <a:gd name="T1" fmla="*/ 0 h 4857"/>
                <a:gd name="T2" fmla="*/ 4857 w 4857"/>
                <a:gd name="T3" fmla="*/ 4857 h 4857"/>
              </a:gdLst>
              <a:ahLst/>
              <a:cxnLst/>
              <a:rect l="T0" t="T1" r="T2" b="T3"/>
              <a:pathLst>
                <a:path w="4857" h="4857"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76" name="Shape 283"/>
            <p:cNvSpPr>
              <a:spLocks noChangeArrowheads="1"/>
            </p:cNvSpPr>
            <p:nvPr/>
          </p:nvSpPr>
          <p:spPr bwMode="auto">
            <a:xfrm>
              <a:off x="2160983" y="4209699"/>
              <a:ext cx="120986" cy="122630"/>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77" name="Shape 284"/>
            <p:cNvSpPr>
              <a:spLocks noChangeArrowheads="1"/>
            </p:cNvSpPr>
            <p:nvPr/>
          </p:nvSpPr>
          <p:spPr bwMode="auto">
            <a:xfrm>
              <a:off x="2160983" y="4510551"/>
              <a:ext cx="120986" cy="122630"/>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78" name="Shape 285"/>
            <p:cNvSpPr>
              <a:spLocks noChangeArrowheads="1"/>
            </p:cNvSpPr>
            <p:nvPr/>
          </p:nvSpPr>
          <p:spPr bwMode="auto">
            <a:xfrm>
              <a:off x="2160983" y="4660977"/>
              <a:ext cx="120986" cy="122630"/>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79" name="Shape 286"/>
            <p:cNvSpPr>
              <a:spLocks noChangeArrowheads="1"/>
            </p:cNvSpPr>
            <p:nvPr/>
          </p:nvSpPr>
          <p:spPr bwMode="auto">
            <a:xfrm>
              <a:off x="2160983" y="4783607"/>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80" name="Shape 287"/>
            <p:cNvSpPr>
              <a:spLocks noChangeArrowheads="1"/>
            </p:cNvSpPr>
            <p:nvPr/>
          </p:nvSpPr>
          <p:spPr bwMode="auto">
            <a:xfrm>
              <a:off x="2160983" y="5234885"/>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81" name="Shape 288"/>
            <p:cNvSpPr>
              <a:spLocks noChangeArrowheads="1"/>
            </p:cNvSpPr>
            <p:nvPr/>
          </p:nvSpPr>
          <p:spPr bwMode="auto">
            <a:xfrm>
              <a:off x="2160983" y="5385311"/>
              <a:ext cx="120986" cy="120995"/>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82" name="Shape 289"/>
            <p:cNvSpPr>
              <a:spLocks noChangeArrowheads="1"/>
            </p:cNvSpPr>
            <p:nvPr/>
          </p:nvSpPr>
          <p:spPr bwMode="auto">
            <a:xfrm>
              <a:off x="2340828" y="568408"/>
              <a:ext cx="122622"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83" name="Shape 290"/>
            <p:cNvSpPr>
              <a:spLocks noChangeArrowheads="1"/>
            </p:cNvSpPr>
            <p:nvPr/>
          </p:nvSpPr>
          <p:spPr bwMode="auto">
            <a:xfrm>
              <a:off x="2340828" y="718834"/>
              <a:ext cx="122622"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84" name="Shape 291"/>
            <p:cNvSpPr>
              <a:spLocks noChangeArrowheads="1"/>
            </p:cNvSpPr>
            <p:nvPr/>
          </p:nvSpPr>
          <p:spPr bwMode="auto">
            <a:xfrm>
              <a:off x="2340828" y="1049118"/>
              <a:ext cx="122622" cy="122629"/>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85" name="Shape 292"/>
            <p:cNvSpPr>
              <a:spLocks noChangeArrowheads="1"/>
            </p:cNvSpPr>
            <p:nvPr/>
          </p:nvSpPr>
          <p:spPr bwMode="auto">
            <a:xfrm>
              <a:off x="2340828" y="1349970"/>
              <a:ext cx="122622" cy="122629"/>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86" name="Shape 293"/>
            <p:cNvSpPr>
              <a:spLocks noChangeArrowheads="1"/>
            </p:cNvSpPr>
            <p:nvPr/>
          </p:nvSpPr>
          <p:spPr bwMode="auto">
            <a:xfrm>
              <a:off x="2340828" y="1500396"/>
              <a:ext cx="122622" cy="122629"/>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87" name="Shape 294"/>
            <p:cNvSpPr>
              <a:spLocks noChangeArrowheads="1"/>
            </p:cNvSpPr>
            <p:nvPr/>
          </p:nvSpPr>
          <p:spPr bwMode="auto">
            <a:xfrm>
              <a:off x="2340828" y="1650822"/>
              <a:ext cx="122622" cy="122629"/>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88" name="Shape 295"/>
            <p:cNvSpPr>
              <a:spLocks noChangeArrowheads="1"/>
            </p:cNvSpPr>
            <p:nvPr/>
          </p:nvSpPr>
          <p:spPr bwMode="auto">
            <a:xfrm>
              <a:off x="2340828" y="1773451"/>
              <a:ext cx="122622"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89" name="Shape 296"/>
            <p:cNvSpPr>
              <a:spLocks noChangeArrowheads="1"/>
            </p:cNvSpPr>
            <p:nvPr/>
          </p:nvSpPr>
          <p:spPr bwMode="auto">
            <a:xfrm>
              <a:off x="2340828" y="2224729"/>
              <a:ext cx="122622"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90" name="Shape 297"/>
            <p:cNvSpPr>
              <a:spLocks noChangeArrowheads="1"/>
            </p:cNvSpPr>
            <p:nvPr/>
          </p:nvSpPr>
          <p:spPr bwMode="auto">
            <a:xfrm>
              <a:off x="2340828" y="2375155"/>
              <a:ext cx="122622"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91" name="Shape 298"/>
            <p:cNvSpPr>
              <a:spLocks noChangeArrowheads="1"/>
            </p:cNvSpPr>
            <p:nvPr/>
          </p:nvSpPr>
          <p:spPr bwMode="auto">
            <a:xfrm>
              <a:off x="2340828" y="2525581"/>
              <a:ext cx="122622"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92" name="Shape 299"/>
            <p:cNvSpPr>
              <a:spLocks noChangeArrowheads="1"/>
            </p:cNvSpPr>
            <p:nvPr/>
          </p:nvSpPr>
          <p:spPr bwMode="auto">
            <a:xfrm>
              <a:off x="2340828" y="2676007"/>
              <a:ext cx="122622"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93" name="Shape 300"/>
            <p:cNvSpPr>
              <a:spLocks noChangeArrowheads="1"/>
            </p:cNvSpPr>
            <p:nvPr/>
          </p:nvSpPr>
          <p:spPr bwMode="auto">
            <a:xfrm>
              <a:off x="2340828" y="2826433"/>
              <a:ext cx="122622"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94" name="Shape 301"/>
            <p:cNvSpPr>
              <a:spLocks noChangeArrowheads="1"/>
            </p:cNvSpPr>
            <p:nvPr/>
          </p:nvSpPr>
          <p:spPr bwMode="auto">
            <a:xfrm>
              <a:off x="2340828" y="2976859"/>
              <a:ext cx="122622"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95" name="Shape 302"/>
            <p:cNvSpPr>
              <a:spLocks noChangeArrowheads="1"/>
            </p:cNvSpPr>
            <p:nvPr/>
          </p:nvSpPr>
          <p:spPr bwMode="auto">
            <a:xfrm>
              <a:off x="2340828" y="3127285"/>
              <a:ext cx="122622"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96" name="Shape 303"/>
            <p:cNvSpPr>
              <a:spLocks noChangeArrowheads="1"/>
            </p:cNvSpPr>
            <p:nvPr/>
          </p:nvSpPr>
          <p:spPr bwMode="auto">
            <a:xfrm>
              <a:off x="2340828" y="3277711"/>
              <a:ext cx="122622"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97" name="Shape 304"/>
            <p:cNvSpPr>
              <a:spLocks noChangeArrowheads="1"/>
            </p:cNvSpPr>
            <p:nvPr/>
          </p:nvSpPr>
          <p:spPr bwMode="auto">
            <a:xfrm>
              <a:off x="2340828" y="3428137"/>
              <a:ext cx="122622"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98" name="Shape 305"/>
            <p:cNvSpPr>
              <a:spLocks noChangeArrowheads="1"/>
            </p:cNvSpPr>
            <p:nvPr/>
          </p:nvSpPr>
          <p:spPr bwMode="auto">
            <a:xfrm>
              <a:off x="2340828" y="3578563"/>
              <a:ext cx="122622"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299" name="Shape 306"/>
            <p:cNvSpPr>
              <a:spLocks noChangeArrowheads="1"/>
            </p:cNvSpPr>
            <p:nvPr/>
          </p:nvSpPr>
          <p:spPr bwMode="auto">
            <a:xfrm>
              <a:off x="2340828" y="3879415"/>
              <a:ext cx="122622"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00" name="Shape 307"/>
            <p:cNvSpPr>
              <a:spLocks noChangeArrowheads="1"/>
            </p:cNvSpPr>
            <p:nvPr/>
          </p:nvSpPr>
          <p:spPr bwMode="auto">
            <a:xfrm>
              <a:off x="2340828" y="4209699"/>
              <a:ext cx="122622" cy="122630"/>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01" name="Shape 308"/>
            <p:cNvSpPr>
              <a:spLocks noChangeArrowheads="1"/>
            </p:cNvSpPr>
            <p:nvPr/>
          </p:nvSpPr>
          <p:spPr bwMode="auto">
            <a:xfrm>
              <a:off x="2340828" y="4360125"/>
              <a:ext cx="122622" cy="122630"/>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02" name="Shape 309"/>
            <p:cNvSpPr>
              <a:spLocks noChangeArrowheads="1"/>
            </p:cNvSpPr>
            <p:nvPr/>
          </p:nvSpPr>
          <p:spPr bwMode="auto">
            <a:xfrm>
              <a:off x="2340828" y="4510551"/>
              <a:ext cx="122622" cy="122630"/>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03" name="Shape 310"/>
            <p:cNvSpPr>
              <a:spLocks noChangeArrowheads="1"/>
            </p:cNvSpPr>
            <p:nvPr/>
          </p:nvSpPr>
          <p:spPr bwMode="auto">
            <a:xfrm>
              <a:off x="2340828" y="4660977"/>
              <a:ext cx="122622" cy="122630"/>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04" name="Shape 311"/>
            <p:cNvSpPr>
              <a:spLocks noChangeArrowheads="1"/>
            </p:cNvSpPr>
            <p:nvPr/>
          </p:nvSpPr>
          <p:spPr bwMode="auto">
            <a:xfrm>
              <a:off x="2340828" y="4934033"/>
              <a:ext cx="122622"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05" name="Shape 312"/>
            <p:cNvSpPr>
              <a:spLocks noChangeArrowheads="1"/>
            </p:cNvSpPr>
            <p:nvPr/>
          </p:nvSpPr>
          <p:spPr bwMode="auto">
            <a:xfrm>
              <a:off x="2340828" y="5084459"/>
              <a:ext cx="122622"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06" name="Shape 313"/>
            <p:cNvSpPr>
              <a:spLocks noChangeArrowheads="1"/>
            </p:cNvSpPr>
            <p:nvPr/>
          </p:nvSpPr>
          <p:spPr bwMode="auto">
            <a:xfrm>
              <a:off x="2340828" y="5234885"/>
              <a:ext cx="122622"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07" name="Shape 314"/>
            <p:cNvSpPr>
              <a:spLocks noChangeArrowheads="1"/>
            </p:cNvSpPr>
            <p:nvPr/>
          </p:nvSpPr>
          <p:spPr bwMode="auto">
            <a:xfrm>
              <a:off x="2340828" y="5385311"/>
              <a:ext cx="122622"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08" name="Shape 315"/>
            <p:cNvSpPr>
              <a:spLocks noChangeArrowheads="1"/>
            </p:cNvSpPr>
            <p:nvPr/>
          </p:nvSpPr>
          <p:spPr bwMode="auto">
            <a:xfrm>
              <a:off x="2491244" y="417982"/>
              <a:ext cx="122622" cy="120995"/>
            </a:xfrm>
            <a:custGeom>
              <a:avLst/>
              <a:gdLst>
                <a:gd name="T0" fmla="*/ 0 w 4856"/>
                <a:gd name="T1" fmla="*/ 0 h 4856"/>
                <a:gd name="T2" fmla="*/ 4856 w 4856"/>
                <a:gd name="T3" fmla="*/ 4856 h 4856"/>
              </a:gdLst>
              <a:ahLst/>
              <a:cxnLst/>
              <a:rect l="T0" t="T1" r="T2" b="T3"/>
              <a:pathLst>
                <a:path w="4856"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09" name="Shape 316"/>
            <p:cNvSpPr>
              <a:spLocks noChangeArrowheads="1"/>
            </p:cNvSpPr>
            <p:nvPr/>
          </p:nvSpPr>
          <p:spPr bwMode="auto">
            <a:xfrm>
              <a:off x="2491244" y="718834"/>
              <a:ext cx="122622"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10" name="Shape 317"/>
            <p:cNvSpPr>
              <a:spLocks noChangeArrowheads="1"/>
            </p:cNvSpPr>
            <p:nvPr/>
          </p:nvSpPr>
          <p:spPr bwMode="auto">
            <a:xfrm>
              <a:off x="2491244" y="869260"/>
              <a:ext cx="122622"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11" name="Shape 318"/>
            <p:cNvSpPr>
              <a:spLocks noChangeArrowheads="1"/>
            </p:cNvSpPr>
            <p:nvPr/>
          </p:nvSpPr>
          <p:spPr bwMode="auto">
            <a:xfrm>
              <a:off x="2491244" y="1049118"/>
              <a:ext cx="122622" cy="122629"/>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12" name="Shape 319"/>
            <p:cNvSpPr>
              <a:spLocks noChangeArrowheads="1"/>
            </p:cNvSpPr>
            <p:nvPr/>
          </p:nvSpPr>
          <p:spPr bwMode="auto">
            <a:xfrm>
              <a:off x="2491244" y="1199544"/>
              <a:ext cx="122622" cy="122629"/>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13" name="Shape 320"/>
            <p:cNvSpPr>
              <a:spLocks noChangeArrowheads="1"/>
            </p:cNvSpPr>
            <p:nvPr/>
          </p:nvSpPr>
          <p:spPr bwMode="auto">
            <a:xfrm>
              <a:off x="2491244" y="1500396"/>
              <a:ext cx="122622" cy="122629"/>
            </a:xfrm>
            <a:custGeom>
              <a:avLst/>
              <a:gdLst>
                <a:gd name="T0" fmla="*/ 0 w 4856"/>
                <a:gd name="T1" fmla="*/ 0 h 4856"/>
                <a:gd name="T2" fmla="*/ 4856 w 4856"/>
                <a:gd name="T3" fmla="*/ 4856 h 4856"/>
              </a:gdLst>
              <a:ahLst/>
              <a:cxnLst/>
              <a:rect l="T0" t="T1" r="T2" b="T3"/>
              <a:pathLst>
                <a:path w="4856"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14" name="Shape 321"/>
            <p:cNvSpPr>
              <a:spLocks noChangeArrowheads="1"/>
            </p:cNvSpPr>
            <p:nvPr/>
          </p:nvSpPr>
          <p:spPr bwMode="auto">
            <a:xfrm>
              <a:off x="2491244" y="1773451"/>
              <a:ext cx="122622" cy="120995"/>
            </a:xfrm>
            <a:custGeom>
              <a:avLst/>
              <a:gdLst>
                <a:gd name="T0" fmla="*/ 0 w 4856"/>
                <a:gd name="T1" fmla="*/ 0 h 4856"/>
                <a:gd name="T2" fmla="*/ 4856 w 4856"/>
                <a:gd name="T3" fmla="*/ 4856 h 4856"/>
              </a:gdLst>
              <a:ahLst/>
              <a:cxnLst/>
              <a:rect l="T0" t="T1" r="T2" b="T3"/>
              <a:pathLst>
                <a:path w="4856"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15" name="Shape 322"/>
            <p:cNvSpPr>
              <a:spLocks noChangeArrowheads="1"/>
            </p:cNvSpPr>
            <p:nvPr/>
          </p:nvSpPr>
          <p:spPr bwMode="auto">
            <a:xfrm>
              <a:off x="2491244" y="1923877"/>
              <a:ext cx="122622"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16" name="Shape 323"/>
            <p:cNvSpPr>
              <a:spLocks noChangeArrowheads="1"/>
            </p:cNvSpPr>
            <p:nvPr/>
          </p:nvSpPr>
          <p:spPr bwMode="auto">
            <a:xfrm>
              <a:off x="2491244" y="2074303"/>
              <a:ext cx="122622"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17" name="Shape 324"/>
            <p:cNvSpPr>
              <a:spLocks noChangeArrowheads="1"/>
            </p:cNvSpPr>
            <p:nvPr/>
          </p:nvSpPr>
          <p:spPr bwMode="auto">
            <a:xfrm>
              <a:off x="2491244" y="2375155"/>
              <a:ext cx="122622"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18" name="Shape 325"/>
            <p:cNvSpPr>
              <a:spLocks noChangeArrowheads="1"/>
            </p:cNvSpPr>
            <p:nvPr/>
          </p:nvSpPr>
          <p:spPr bwMode="auto">
            <a:xfrm>
              <a:off x="2491244" y="2525581"/>
              <a:ext cx="122622"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19" name="Shape 326"/>
            <p:cNvSpPr>
              <a:spLocks noChangeArrowheads="1"/>
            </p:cNvSpPr>
            <p:nvPr/>
          </p:nvSpPr>
          <p:spPr bwMode="auto">
            <a:xfrm>
              <a:off x="2491244" y="2676007"/>
              <a:ext cx="122622" cy="120995"/>
            </a:xfrm>
            <a:custGeom>
              <a:avLst/>
              <a:gdLst>
                <a:gd name="T0" fmla="*/ 0 w 4856"/>
                <a:gd name="T1" fmla="*/ 0 h 4857"/>
                <a:gd name="T2" fmla="*/ 4856 w 4856"/>
                <a:gd name="T3" fmla="*/ 4857 h 4857"/>
              </a:gdLst>
              <a:ahLst/>
              <a:cxnLst/>
              <a:rect l="T0" t="T1" r="T2" b="T3"/>
              <a:pathLst>
                <a:path w="4856" h="4857"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20" name="Shape 327"/>
            <p:cNvSpPr>
              <a:spLocks noChangeArrowheads="1"/>
            </p:cNvSpPr>
            <p:nvPr/>
          </p:nvSpPr>
          <p:spPr bwMode="auto">
            <a:xfrm>
              <a:off x="2491244" y="2826433"/>
              <a:ext cx="122622" cy="120995"/>
            </a:xfrm>
            <a:custGeom>
              <a:avLst/>
              <a:gdLst>
                <a:gd name="T0" fmla="*/ 0 w 4856"/>
                <a:gd name="T1" fmla="*/ 0 h 4856"/>
                <a:gd name="T2" fmla="*/ 4856 w 4856"/>
                <a:gd name="T3" fmla="*/ 4856 h 4856"/>
              </a:gdLst>
              <a:ahLst/>
              <a:cxnLst/>
              <a:rect l="T0" t="T1" r="T2" b="T3"/>
              <a:pathLst>
                <a:path w="4856"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21" name="Shape 328"/>
            <p:cNvSpPr>
              <a:spLocks noChangeArrowheads="1"/>
            </p:cNvSpPr>
            <p:nvPr/>
          </p:nvSpPr>
          <p:spPr bwMode="auto">
            <a:xfrm>
              <a:off x="2491244" y="2976859"/>
              <a:ext cx="122622" cy="120995"/>
            </a:xfrm>
            <a:custGeom>
              <a:avLst/>
              <a:gdLst>
                <a:gd name="T0" fmla="*/ 0 w 4856"/>
                <a:gd name="T1" fmla="*/ 0 h 4857"/>
                <a:gd name="T2" fmla="*/ 4856 w 4856"/>
                <a:gd name="T3" fmla="*/ 4857 h 4857"/>
              </a:gdLst>
              <a:ahLst/>
              <a:cxnLst/>
              <a:rect l="T0" t="T1" r="T2" b="T3"/>
              <a:pathLst>
                <a:path w="4856" h="4857"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22" name="Shape 329"/>
            <p:cNvSpPr>
              <a:spLocks noChangeArrowheads="1"/>
            </p:cNvSpPr>
            <p:nvPr/>
          </p:nvSpPr>
          <p:spPr bwMode="auto">
            <a:xfrm>
              <a:off x="2491244" y="3127285"/>
              <a:ext cx="122622"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23" name="Shape 330"/>
            <p:cNvSpPr>
              <a:spLocks noChangeArrowheads="1"/>
            </p:cNvSpPr>
            <p:nvPr/>
          </p:nvSpPr>
          <p:spPr bwMode="auto">
            <a:xfrm>
              <a:off x="2491244" y="3277711"/>
              <a:ext cx="122622"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24" name="Shape 331"/>
            <p:cNvSpPr>
              <a:spLocks noChangeArrowheads="1"/>
            </p:cNvSpPr>
            <p:nvPr/>
          </p:nvSpPr>
          <p:spPr bwMode="auto">
            <a:xfrm>
              <a:off x="2491244" y="3578563"/>
              <a:ext cx="122622"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25" name="Shape 332"/>
            <p:cNvSpPr>
              <a:spLocks noChangeArrowheads="1"/>
            </p:cNvSpPr>
            <p:nvPr/>
          </p:nvSpPr>
          <p:spPr bwMode="auto">
            <a:xfrm>
              <a:off x="2491244" y="3879415"/>
              <a:ext cx="122622" cy="120995"/>
            </a:xfrm>
            <a:custGeom>
              <a:avLst/>
              <a:gdLst>
                <a:gd name="T0" fmla="*/ 0 w 4856"/>
                <a:gd name="T1" fmla="*/ 0 h 4856"/>
                <a:gd name="T2" fmla="*/ 4856 w 4856"/>
                <a:gd name="T3" fmla="*/ 4856 h 4856"/>
              </a:gdLst>
              <a:ahLst/>
              <a:cxnLst/>
              <a:rect l="T0" t="T1" r="T2" b="T3"/>
              <a:pathLst>
                <a:path w="4856"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26" name="Shape 333"/>
            <p:cNvSpPr>
              <a:spLocks noChangeArrowheads="1"/>
            </p:cNvSpPr>
            <p:nvPr/>
          </p:nvSpPr>
          <p:spPr bwMode="auto">
            <a:xfrm>
              <a:off x="2491244" y="4059273"/>
              <a:ext cx="122622" cy="122630"/>
            </a:xfrm>
            <a:custGeom>
              <a:avLst/>
              <a:gdLst>
                <a:gd name="T0" fmla="*/ 0 w 4856"/>
                <a:gd name="T1" fmla="*/ 0 h 4857"/>
                <a:gd name="T2" fmla="*/ 4856 w 4856"/>
                <a:gd name="T3" fmla="*/ 4857 h 4857"/>
              </a:gdLst>
              <a:ahLst/>
              <a:cxnLst/>
              <a:rect l="T0" t="T1" r="T2" b="T3"/>
              <a:pathLst>
                <a:path w="4856" h="4857"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27" name="Shape 334"/>
            <p:cNvSpPr>
              <a:spLocks noChangeArrowheads="1"/>
            </p:cNvSpPr>
            <p:nvPr/>
          </p:nvSpPr>
          <p:spPr bwMode="auto">
            <a:xfrm>
              <a:off x="2491244" y="4209699"/>
              <a:ext cx="122622" cy="122630"/>
            </a:xfrm>
            <a:custGeom>
              <a:avLst/>
              <a:gdLst>
                <a:gd name="T0" fmla="*/ 0 w 4856"/>
                <a:gd name="T1" fmla="*/ 0 h 4856"/>
                <a:gd name="T2" fmla="*/ 4856 w 4856"/>
                <a:gd name="T3" fmla="*/ 4856 h 4856"/>
              </a:gdLst>
              <a:ahLst/>
              <a:cxnLst/>
              <a:rect l="T0" t="T1" r="T2" b="T3"/>
              <a:pathLst>
                <a:path w="4856"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28" name="Shape 335"/>
            <p:cNvSpPr>
              <a:spLocks noChangeArrowheads="1"/>
            </p:cNvSpPr>
            <p:nvPr/>
          </p:nvSpPr>
          <p:spPr bwMode="auto">
            <a:xfrm>
              <a:off x="2491244" y="4360125"/>
              <a:ext cx="122622" cy="122630"/>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29" name="Shape 336"/>
            <p:cNvSpPr>
              <a:spLocks noChangeArrowheads="1"/>
            </p:cNvSpPr>
            <p:nvPr/>
          </p:nvSpPr>
          <p:spPr bwMode="auto">
            <a:xfrm>
              <a:off x="2491244" y="4660977"/>
              <a:ext cx="122622" cy="122630"/>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30" name="Shape 337"/>
            <p:cNvSpPr>
              <a:spLocks noChangeArrowheads="1"/>
            </p:cNvSpPr>
            <p:nvPr/>
          </p:nvSpPr>
          <p:spPr bwMode="auto">
            <a:xfrm>
              <a:off x="2491244" y="4783607"/>
              <a:ext cx="122622"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31" name="Shape 338"/>
            <p:cNvSpPr>
              <a:spLocks noChangeArrowheads="1"/>
            </p:cNvSpPr>
            <p:nvPr/>
          </p:nvSpPr>
          <p:spPr bwMode="auto">
            <a:xfrm>
              <a:off x="2491244" y="5084459"/>
              <a:ext cx="122622" cy="120995"/>
            </a:xfrm>
            <a:custGeom>
              <a:avLst/>
              <a:gdLst>
                <a:gd name="T0" fmla="*/ 0 w 4856"/>
                <a:gd name="T1" fmla="*/ 0 h 4857"/>
                <a:gd name="T2" fmla="*/ 4856 w 4856"/>
                <a:gd name="T3" fmla="*/ 4857 h 4857"/>
              </a:gdLst>
              <a:ahLst/>
              <a:cxnLst/>
              <a:rect l="T0" t="T1" r="T2" b="T3"/>
              <a:pathLst>
                <a:path w="4856" h="4857"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32" name="Shape 339"/>
            <p:cNvSpPr>
              <a:spLocks noChangeArrowheads="1"/>
            </p:cNvSpPr>
            <p:nvPr/>
          </p:nvSpPr>
          <p:spPr bwMode="auto">
            <a:xfrm>
              <a:off x="2491244" y="5385311"/>
              <a:ext cx="122622"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33" name="Shape 340"/>
            <p:cNvSpPr>
              <a:spLocks noChangeArrowheads="1"/>
            </p:cNvSpPr>
            <p:nvPr/>
          </p:nvSpPr>
          <p:spPr bwMode="auto">
            <a:xfrm>
              <a:off x="2641659" y="568408"/>
              <a:ext cx="122622"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34" name="Shape 341"/>
            <p:cNvSpPr>
              <a:spLocks noChangeArrowheads="1"/>
            </p:cNvSpPr>
            <p:nvPr/>
          </p:nvSpPr>
          <p:spPr bwMode="auto">
            <a:xfrm>
              <a:off x="2641659" y="1049118"/>
              <a:ext cx="122622" cy="122629"/>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35" name="Shape 342"/>
            <p:cNvSpPr>
              <a:spLocks noChangeArrowheads="1"/>
            </p:cNvSpPr>
            <p:nvPr/>
          </p:nvSpPr>
          <p:spPr bwMode="auto">
            <a:xfrm>
              <a:off x="2641659" y="1199544"/>
              <a:ext cx="122622" cy="122629"/>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36" name="Shape 343"/>
            <p:cNvSpPr>
              <a:spLocks noChangeArrowheads="1"/>
            </p:cNvSpPr>
            <p:nvPr/>
          </p:nvSpPr>
          <p:spPr bwMode="auto">
            <a:xfrm>
              <a:off x="2641659" y="1349970"/>
              <a:ext cx="122622" cy="122629"/>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37" name="Shape 344"/>
            <p:cNvSpPr>
              <a:spLocks noChangeArrowheads="1"/>
            </p:cNvSpPr>
            <p:nvPr/>
          </p:nvSpPr>
          <p:spPr bwMode="auto">
            <a:xfrm>
              <a:off x="2641659" y="1650822"/>
              <a:ext cx="122622" cy="122629"/>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38" name="Shape 345"/>
            <p:cNvSpPr>
              <a:spLocks noChangeArrowheads="1"/>
            </p:cNvSpPr>
            <p:nvPr/>
          </p:nvSpPr>
          <p:spPr bwMode="auto">
            <a:xfrm>
              <a:off x="2641659" y="1923877"/>
              <a:ext cx="122622"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39" name="Shape 346"/>
            <p:cNvSpPr>
              <a:spLocks noChangeArrowheads="1"/>
            </p:cNvSpPr>
            <p:nvPr/>
          </p:nvSpPr>
          <p:spPr bwMode="auto">
            <a:xfrm>
              <a:off x="2641659" y="2074303"/>
              <a:ext cx="122622"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40" name="Shape 347"/>
            <p:cNvSpPr>
              <a:spLocks noChangeArrowheads="1"/>
            </p:cNvSpPr>
            <p:nvPr/>
          </p:nvSpPr>
          <p:spPr bwMode="auto">
            <a:xfrm>
              <a:off x="2641659" y="2224729"/>
              <a:ext cx="122622"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41" name="Shape 348"/>
            <p:cNvSpPr>
              <a:spLocks noChangeArrowheads="1"/>
            </p:cNvSpPr>
            <p:nvPr/>
          </p:nvSpPr>
          <p:spPr bwMode="auto">
            <a:xfrm>
              <a:off x="2641659" y="2525581"/>
              <a:ext cx="122622"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42" name="Shape 349"/>
            <p:cNvSpPr>
              <a:spLocks noChangeArrowheads="1"/>
            </p:cNvSpPr>
            <p:nvPr/>
          </p:nvSpPr>
          <p:spPr bwMode="auto">
            <a:xfrm>
              <a:off x="2641659" y="2826433"/>
              <a:ext cx="122622"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43" name="Shape 350"/>
            <p:cNvSpPr>
              <a:spLocks noChangeArrowheads="1"/>
            </p:cNvSpPr>
            <p:nvPr/>
          </p:nvSpPr>
          <p:spPr bwMode="auto">
            <a:xfrm>
              <a:off x="2641659" y="3127285"/>
              <a:ext cx="122622"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44" name="Shape 351"/>
            <p:cNvSpPr>
              <a:spLocks noChangeArrowheads="1"/>
            </p:cNvSpPr>
            <p:nvPr/>
          </p:nvSpPr>
          <p:spPr bwMode="auto">
            <a:xfrm>
              <a:off x="2641659" y="3428137"/>
              <a:ext cx="122622"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45" name="Shape 352"/>
            <p:cNvSpPr>
              <a:spLocks noChangeArrowheads="1"/>
            </p:cNvSpPr>
            <p:nvPr/>
          </p:nvSpPr>
          <p:spPr bwMode="auto">
            <a:xfrm>
              <a:off x="2641659" y="3578563"/>
              <a:ext cx="122622"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46" name="Shape 353"/>
            <p:cNvSpPr>
              <a:spLocks noChangeArrowheads="1"/>
            </p:cNvSpPr>
            <p:nvPr/>
          </p:nvSpPr>
          <p:spPr bwMode="auto">
            <a:xfrm>
              <a:off x="2641659" y="4059273"/>
              <a:ext cx="122622" cy="122630"/>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47" name="Shape 354"/>
            <p:cNvSpPr>
              <a:spLocks noChangeArrowheads="1"/>
            </p:cNvSpPr>
            <p:nvPr/>
          </p:nvSpPr>
          <p:spPr bwMode="auto">
            <a:xfrm>
              <a:off x="2641659" y="4209699"/>
              <a:ext cx="122622" cy="122630"/>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48" name="Shape 355"/>
            <p:cNvSpPr>
              <a:spLocks noChangeArrowheads="1"/>
            </p:cNvSpPr>
            <p:nvPr/>
          </p:nvSpPr>
          <p:spPr bwMode="auto">
            <a:xfrm>
              <a:off x="2641659" y="4360125"/>
              <a:ext cx="122622" cy="122630"/>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49" name="Shape 356"/>
            <p:cNvSpPr>
              <a:spLocks noChangeArrowheads="1"/>
            </p:cNvSpPr>
            <p:nvPr/>
          </p:nvSpPr>
          <p:spPr bwMode="auto">
            <a:xfrm>
              <a:off x="2641659" y="4510551"/>
              <a:ext cx="122622" cy="122630"/>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50" name="Shape 357"/>
            <p:cNvSpPr>
              <a:spLocks noChangeArrowheads="1"/>
            </p:cNvSpPr>
            <p:nvPr/>
          </p:nvSpPr>
          <p:spPr bwMode="auto">
            <a:xfrm>
              <a:off x="2641659" y="4660977"/>
              <a:ext cx="122622" cy="122630"/>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51" name="Shape 358"/>
            <p:cNvSpPr>
              <a:spLocks noChangeArrowheads="1"/>
            </p:cNvSpPr>
            <p:nvPr/>
          </p:nvSpPr>
          <p:spPr bwMode="auto">
            <a:xfrm>
              <a:off x="2641659" y="4934033"/>
              <a:ext cx="122622"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52" name="Shape 359"/>
            <p:cNvSpPr>
              <a:spLocks noChangeArrowheads="1"/>
            </p:cNvSpPr>
            <p:nvPr/>
          </p:nvSpPr>
          <p:spPr bwMode="auto">
            <a:xfrm>
              <a:off x="2641659" y="5084459"/>
              <a:ext cx="122622"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53" name="Shape 360"/>
            <p:cNvSpPr>
              <a:spLocks noChangeArrowheads="1"/>
            </p:cNvSpPr>
            <p:nvPr/>
          </p:nvSpPr>
          <p:spPr bwMode="auto">
            <a:xfrm>
              <a:off x="2792075" y="267556"/>
              <a:ext cx="122622"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54" name="Shape 361"/>
            <p:cNvSpPr>
              <a:spLocks noChangeArrowheads="1"/>
            </p:cNvSpPr>
            <p:nvPr/>
          </p:nvSpPr>
          <p:spPr bwMode="auto">
            <a:xfrm>
              <a:off x="2792075" y="718834"/>
              <a:ext cx="122622"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55" name="Shape 362"/>
            <p:cNvSpPr>
              <a:spLocks noChangeArrowheads="1"/>
            </p:cNvSpPr>
            <p:nvPr/>
          </p:nvSpPr>
          <p:spPr bwMode="auto">
            <a:xfrm>
              <a:off x="2792075" y="1049118"/>
              <a:ext cx="122622" cy="122629"/>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56" name="Shape 363"/>
            <p:cNvSpPr>
              <a:spLocks noChangeArrowheads="1"/>
            </p:cNvSpPr>
            <p:nvPr/>
          </p:nvSpPr>
          <p:spPr bwMode="auto">
            <a:xfrm>
              <a:off x="2792075" y="1500396"/>
              <a:ext cx="122622" cy="122629"/>
            </a:xfrm>
            <a:custGeom>
              <a:avLst/>
              <a:gdLst>
                <a:gd name="T0" fmla="*/ 0 w 4856"/>
                <a:gd name="T1" fmla="*/ 0 h 4856"/>
                <a:gd name="T2" fmla="*/ 4856 w 4856"/>
                <a:gd name="T3" fmla="*/ 4856 h 4856"/>
              </a:gdLst>
              <a:ahLst/>
              <a:cxnLst/>
              <a:rect l="T0" t="T1" r="T2" b="T3"/>
              <a:pathLst>
                <a:path w="4856"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57" name="Shape 364"/>
            <p:cNvSpPr>
              <a:spLocks noChangeArrowheads="1"/>
            </p:cNvSpPr>
            <p:nvPr/>
          </p:nvSpPr>
          <p:spPr bwMode="auto">
            <a:xfrm>
              <a:off x="2792075" y="1650822"/>
              <a:ext cx="122622" cy="122629"/>
            </a:xfrm>
            <a:custGeom>
              <a:avLst/>
              <a:gdLst>
                <a:gd name="T0" fmla="*/ 0 w 4856"/>
                <a:gd name="T1" fmla="*/ 0 h 4857"/>
                <a:gd name="T2" fmla="*/ 4856 w 4856"/>
                <a:gd name="T3" fmla="*/ 4857 h 4857"/>
              </a:gdLst>
              <a:ahLst/>
              <a:cxnLst/>
              <a:rect l="T0" t="T1" r="T2" b="T3"/>
              <a:pathLst>
                <a:path w="4856" h="4857"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58" name="Shape 365"/>
            <p:cNvSpPr>
              <a:spLocks noChangeArrowheads="1"/>
            </p:cNvSpPr>
            <p:nvPr/>
          </p:nvSpPr>
          <p:spPr bwMode="auto">
            <a:xfrm>
              <a:off x="2792075" y="2224729"/>
              <a:ext cx="122622"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59" name="Shape 366"/>
            <p:cNvSpPr>
              <a:spLocks noChangeArrowheads="1"/>
            </p:cNvSpPr>
            <p:nvPr/>
          </p:nvSpPr>
          <p:spPr bwMode="auto">
            <a:xfrm>
              <a:off x="2792075" y="2375155"/>
              <a:ext cx="122622"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60" name="Shape 367"/>
            <p:cNvSpPr>
              <a:spLocks noChangeArrowheads="1"/>
            </p:cNvSpPr>
            <p:nvPr/>
          </p:nvSpPr>
          <p:spPr bwMode="auto">
            <a:xfrm>
              <a:off x="2792075" y="2676007"/>
              <a:ext cx="122622" cy="120995"/>
            </a:xfrm>
            <a:custGeom>
              <a:avLst/>
              <a:gdLst>
                <a:gd name="T0" fmla="*/ 0 w 4856"/>
                <a:gd name="T1" fmla="*/ 0 h 4857"/>
                <a:gd name="T2" fmla="*/ 4856 w 4856"/>
                <a:gd name="T3" fmla="*/ 4857 h 4857"/>
              </a:gdLst>
              <a:ahLst/>
              <a:cxnLst/>
              <a:rect l="T0" t="T1" r="T2" b="T3"/>
              <a:pathLst>
                <a:path w="4856" h="4857"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61" name="Shape 368"/>
            <p:cNvSpPr>
              <a:spLocks noChangeArrowheads="1"/>
            </p:cNvSpPr>
            <p:nvPr/>
          </p:nvSpPr>
          <p:spPr bwMode="auto">
            <a:xfrm>
              <a:off x="2792075" y="2826433"/>
              <a:ext cx="122622" cy="120995"/>
            </a:xfrm>
            <a:custGeom>
              <a:avLst/>
              <a:gdLst>
                <a:gd name="T0" fmla="*/ 0 w 4856"/>
                <a:gd name="T1" fmla="*/ 0 h 4856"/>
                <a:gd name="T2" fmla="*/ 4856 w 4856"/>
                <a:gd name="T3" fmla="*/ 4856 h 4856"/>
              </a:gdLst>
              <a:ahLst/>
              <a:cxnLst/>
              <a:rect l="T0" t="T1" r="T2" b="T3"/>
              <a:pathLst>
                <a:path w="4856"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62" name="Shape 369"/>
            <p:cNvSpPr>
              <a:spLocks noChangeArrowheads="1"/>
            </p:cNvSpPr>
            <p:nvPr/>
          </p:nvSpPr>
          <p:spPr bwMode="auto">
            <a:xfrm>
              <a:off x="2792075" y="2976859"/>
              <a:ext cx="122622" cy="120995"/>
            </a:xfrm>
            <a:custGeom>
              <a:avLst/>
              <a:gdLst>
                <a:gd name="T0" fmla="*/ 0 w 4856"/>
                <a:gd name="T1" fmla="*/ 0 h 4857"/>
                <a:gd name="T2" fmla="*/ 4856 w 4856"/>
                <a:gd name="T3" fmla="*/ 4857 h 4857"/>
              </a:gdLst>
              <a:ahLst/>
              <a:cxnLst/>
              <a:rect l="T0" t="T1" r="T2" b="T3"/>
              <a:pathLst>
                <a:path w="4856" h="4857"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63" name="Shape 370"/>
            <p:cNvSpPr>
              <a:spLocks noChangeArrowheads="1"/>
            </p:cNvSpPr>
            <p:nvPr/>
          </p:nvSpPr>
          <p:spPr bwMode="auto">
            <a:xfrm>
              <a:off x="2792075" y="3127285"/>
              <a:ext cx="122622"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64" name="Shape 371"/>
            <p:cNvSpPr>
              <a:spLocks noChangeArrowheads="1"/>
            </p:cNvSpPr>
            <p:nvPr/>
          </p:nvSpPr>
          <p:spPr bwMode="auto">
            <a:xfrm>
              <a:off x="2792075" y="3578563"/>
              <a:ext cx="122622"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65" name="Shape 372"/>
            <p:cNvSpPr>
              <a:spLocks noChangeArrowheads="1"/>
            </p:cNvSpPr>
            <p:nvPr/>
          </p:nvSpPr>
          <p:spPr bwMode="auto">
            <a:xfrm>
              <a:off x="2792075" y="3728989"/>
              <a:ext cx="122622"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66" name="Shape 373"/>
            <p:cNvSpPr>
              <a:spLocks noChangeArrowheads="1"/>
            </p:cNvSpPr>
            <p:nvPr/>
          </p:nvSpPr>
          <p:spPr bwMode="auto">
            <a:xfrm>
              <a:off x="2792075" y="3879415"/>
              <a:ext cx="122622" cy="120995"/>
            </a:xfrm>
            <a:custGeom>
              <a:avLst/>
              <a:gdLst>
                <a:gd name="T0" fmla="*/ 0 w 4856"/>
                <a:gd name="T1" fmla="*/ 0 h 4856"/>
                <a:gd name="T2" fmla="*/ 4856 w 4856"/>
                <a:gd name="T3" fmla="*/ 4856 h 4856"/>
              </a:gdLst>
              <a:ahLst/>
              <a:cxnLst/>
              <a:rect l="T0" t="T1" r="T2" b="T3"/>
              <a:pathLst>
                <a:path w="4856"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67" name="Shape 374"/>
            <p:cNvSpPr>
              <a:spLocks noChangeArrowheads="1"/>
            </p:cNvSpPr>
            <p:nvPr/>
          </p:nvSpPr>
          <p:spPr bwMode="auto">
            <a:xfrm>
              <a:off x="2792075" y="4209699"/>
              <a:ext cx="122622" cy="122630"/>
            </a:xfrm>
            <a:custGeom>
              <a:avLst/>
              <a:gdLst>
                <a:gd name="T0" fmla="*/ 0 w 4856"/>
                <a:gd name="T1" fmla="*/ 0 h 4856"/>
                <a:gd name="T2" fmla="*/ 4856 w 4856"/>
                <a:gd name="T3" fmla="*/ 4856 h 4856"/>
              </a:gdLst>
              <a:ahLst/>
              <a:cxnLst/>
              <a:rect l="T0" t="T1" r="T2" b="T3"/>
              <a:pathLst>
                <a:path w="4856"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68" name="Shape 375"/>
            <p:cNvSpPr>
              <a:spLocks noChangeArrowheads="1"/>
            </p:cNvSpPr>
            <p:nvPr/>
          </p:nvSpPr>
          <p:spPr bwMode="auto">
            <a:xfrm>
              <a:off x="2792075" y="4934033"/>
              <a:ext cx="122622"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69" name="Shape 376"/>
            <p:cNvSpPr>
              <a:spLocks noChangeArrowheads="1"/>
            </p:cNvSpPr>
            <p:nvPr/>
          </p:nvSpPr>
          <p:spPr bwMode="auto">
            <a:xfrm>
              <a:off x="2792075" y="5234885"/>
              <a:ext cx="122622" cy="120995"/>
            </a:xfrm>
            <a:custGeom>
              <a:avLst/>
              <a:gdLst>
                <a:gd name="T0" fmla="*/ 0 w 4856"/>
                <a:gd name="T1" fmla="*/ 0 h 4856"/>
                <a:gd name="T2" fmla="*/ 4856 w 4856"/>
                <a:gd name="T3" fmla="*/ 4856 h 4856"/>
              </a:gdLst>
              <a:ahLst/>
              <a:cxnLst/>
              <a:rect l="T0" t="T1" r="T2" b="T3"/>
              <a:pathLst>
                <a:path w="4856"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70" name="Shape 377"/>
            <p:cNvSpPr>
              <a:spLocks noChangeArrowheads="1"/>
            </p:cNvSpPr>
            <p:nvPr/>
          </p:nvSpPr>
          <p:spPr bwMode="auto">
            <a:xfrm>
              <a:off x="2792075" y="5385311"/>
              <a:ext cx="122622"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71" name="Shape 378"/>
            <p:cNvSpPr>
              <a:spLocks noChangeArrowheads="1"/>
            </p:cNvSpPr>
            <p:nvPr/>
          </p:nvSpPr>
          <p:spPr bwMode="auto">
            <a:xfrm>
              <a:off x="2914697" y="417982"/>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72" name="Shape 379"/>
            <p:cNvSpPr>
              <a:spLocks noChangeArrowheads="1"/>
            </p:cNvSpPr>
            <p:nvPr/>
          </p:nvSpPr>
          <p:spPr bwMode="auto">
            <a:xfrm>
              <a:off x="2914697" y="568408"/>
              <a:ext cx="120986" cy="120995"/>
            </a:xfrm>
            <a:custGeom>
              <a:avLst/>
              <a:gdLst>
                <a:gd name="T0" fmla="*/ 0 w 4857"/>
                <a:gd name="T1" fmla="*/ 0 h 4857"/>
                <a:gd name="T2" fmla="*/ 4857 w 4857"/>
                <a:gd name="T3" fmla="*/ 4857 h 4857"/>
              </a:gdLst>
              <a:ahLst/>
              <a:cxnLst/>
              <a:rect l="T0" t="T1" r="T2" b="T3"/>
              <a:pathLst>
                <a:path w="4857" h="4857"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73" name="Shape 380"/>
            <p:cNvSpPr>
              <a:spLocks noChangeArrowheads="1"/>
            </p:cNvSpPr>
            <p:nvPr/>
          </p:nvSpPr>
          <p:spPr bwMode="auto">
            <a:xfrm>
              <a:off x="2914697" y="1049118"/>
              <a:ext cx="120986" cy="122629"/>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74" name="Shape 381"/>
            <p:cNvSpPr>
              <a:spLocks noChangeArrowheads="1"/>
            </p:cNvSpPr>
            <p:nvPr/>
          </p:nvSpPr>
          <p:spPr bwMode="auto">
            <a:xfrm>
              <a:off x="2914697" y="1349970"/>
              <a:ext cx="120986" cy="122629"/>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75" name="Shape 382"/>
            <p:cNvSpPr>
              <a:spLocks noChangeArrowheads="1"/>
            </p:cNvSpPr>
            <p:nvPr/>
          </p:nvSpPr>
          <p:spPr bwMode="auto">
            <a:xfrm>
              <a:off x="2914697" y="1650822"/>
              <a:ext cx="120986" cy="122629"/>
            </a:xfrm>
            <a:custGeom>
              <a:avLst/>
              <a:gdLst>
                <a:gd name="T0" fmla="*/ 0 w 4857"/>
                <a:gd name="T1" fmla="*/ 0 h 4857"/>
                <a:gd name="T2" fmla="*/ 4857 w 4857"/>
                <a:gd name="T3" fmla="*/ 4857 h 4857"/>
              </a:gdLst>
              <a:ahLst/>
              <a:cxnLst/>
              <a:rect l="T0" t="T1" r="T2" b="T3"/>
              <a:pathLst>
                <a:path w="4857" h="4857"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76" name="Shape 383"/>
            <p:cNvSpPr>
              <a:spLocks noChangeArrowheads="1"/>
            </p:cNvSpPr>
            <p:nvPr/>
          </p:nvSpPr>
          <p:spPr bwMode="auto">
            <a:xfrm>
              <a:off x="2914697" y="2074303"/>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77" name="Shape 384"/>
            <p:cNvSpPr>
              <a:spLocks noChangeArrowheads="1"/>
            </p:cNvSpPr>
            <p:nvPr/>
          </p:nvSpPr>
          <p:spPr bwMode="auto">
            <a:xfrm>
              <a:off x="2914697" y="2375155"/>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78" name="Shape 385"/>
            <p:cNvSpPr>
              <a:spLocks noChangeArrowheads="1"/>
            </p:cNvSpPr>
            <p:nvPr/>
          </p:nvSpPr>
          <p:spPr bwMode="auto">
            <a:xfrm>
              <a:off x="2914697" y="2826433"/>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79" name="Shape 386"/>
            <p:cNvSpPr>
              <a:spLocks noChangeArrowheads="1"/>
            </p:cNvSpPr>
            <p:nvPr/>
          </p:nvSpPr>
          <p:spPr bwMode="auto">
            <a:xfrm>
              <a:off x="2914697" y="3127285"/>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80" name="Shape 387"/>
            <p:cNvSpPr>
              <a:spLocks noChangeArrowheads="1"/>
            </p:cNvSpPr>
            <p:nvPr/>
          </p:nvSpPr>
          <p:spPr bwMode="auto">
            <a:xfrm>
              <a:off x="2914697" y="3277711"/>
              <a:ext cx="120986" cy="120995"/>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81" name="Shape 388"/>
            <p:cNvSpPr>
              <a:spLocks noChangeArrowheads="1"/>
            </p:cNvSpPr>
            <p:nvPr/>
          </p:nvSpPr>
          <p:spPr bwMode="auto">
            <a:xfrm>
              <a:off x="2914697" y="3578563"/>
              <a:ext cx="120986" cy="120995"/>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82" name="Shape 389"/>
            <p:cNvSpPr>
              <a:spLocks noChangeArrowheads="1"/>
            </p:cNvSpPr>
            <p:nvPr/>
          </p:nvSpPr>
          <p:spPr bwMode="auto">
            <a:xfrm>
              <a:off x="2914697" y="3728989"/>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83" name="Shape 390"/>
            <p:cNvSpPr>
              <a:spLocks noChangeArrowheads="1"/>
            </p:cNvSpPr>
            <p:nvPr/>
          </p:nvSpPr>
          <p:spPr bwMode="auto">
            <a:xfrm>
              <a:off x="2914697" y="3879415"/>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84" name="Shape 391"/>
            <p:cNvSpPr>
              <a:spLocks noChangeArrowheads="1"/>
            </p:cNvSpPr>
            <p:nvPr/>
          </p:nvSpPr>
          <p:spPr bwMode="auto">
            <a:xfrm>
              <a:off x="2914697" y="4209699"/>
              <a:ext cx="120986" cy="122630"/>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85" name="Shape 392"/>
            <p:cNvSpPr>
              <a:spLocks noChangeArrowheads="1"/>
            </p:cNvSpPr>
            <p:nvPr/>
          </p:nvSpPr>
          <p:spPr bwMode="auto">
            <a:xfrm>
              <a:off x="2914697" y="4360125"/>
              <a:ext cx="120986" cy="122630"/>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86" name="Shape 393"/>
            <p:cNvSpPr>
              <a:spLocks noChangeArrowheads="1"/>
            </p:cNvSpPr>
            <p:nvPr/>
          </p:nvSpPr>
          <p:spPr bwMode="auto">
            <a:xfrm>
              <a:off x="2914697" y="4783607"/>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87" name="Shape 394"/>
            <p:cNvSpPr>
              <a:spLocks noChangeArrowheads="1"/>
            </p:cNvSpPr>
            <p:nvPr/>
          </p:nvSpPr>
          <p:spPr bwMode="auto">
            <a:xfrm>
              <a:off x="2914697" y="5084459"/>
              <a:ext cx="120986" cy="120995"/>
            </a:xfrm>
            <a:custGeom>
              <a:avLst/>
              <a:gdLst>
                <a:gd name="T0" fmla="*/ 0 w 4857"/>
                <a:gd name="T1" fmla="*/ 0 h 4857"/>
                <a:gd name="T2" fmla="*/ 4857 w 4857"/>
                <a:gd name="T3" fmla="*/ 4857 h 4857"/>
              </a:gdLst>
              <a:ahLst/>
              <a:cxnLst/>
              <a:rect l="T0" t="T1" r="T2" b="T3"/>
              <a:pathLst>
                <a:path w="4857" h="4857"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88" name="Shape 395"/>
            <p:cNvSpPr>
              <a:spLocks noChangeArrowheads="1"/>
            </p:cNvSpPr>
            <p:nvPr/>
          </p:nvSpPr>
          <p:spPr bwMode="auto">
            <a:xfrm>
              <a:off x="2914697" y="5234885"/>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89" name="Shape 396"/>
            <p:cNvSpPr>
              <a:spLocks noChangeArrowheads="1"/>
            </p:cNvSpPr>
            <p:nvPr/>
          </p:nvSpPr>
          <p:spPr bwMode="auto">
            <a:xfrm>
              <a:off x="3065113" y="267556"/>
              <a:ext cx="120986"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90" name="Shape 397"/>
            <p:cNvSpPr>
              <a:spLocks noChangeArrowheads="1"/>
            </p:cNvSpPr>
            <p:nvPr/>
          </p:nvSpPr>
          <p:spPr bwMode="auto">
            <a:xfrm>
              <a:off x="3065113" y="718834"/>
              <a:ext cx="120986"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91" name="Shape 398"/>
            <p:cNvSpPr>
              <a:spLocks noChangeArrowheads="1"/>
            </p:cNvSpPr>
            <p:nvPr/>
          </p:nvSpPr>
          <p:spPr bwMode="auto">
            <a:xfrm>
              <a:off x="3065113" y="1199544"/>
              <a:ext cx="120986" cy="122629"/>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92" name="Shape 399"/>
            <p:cNvSpPr>
              <a:spLocks noChangeArrowheads="1"/>
            </p:cNvSpPr>
            <p:nvPr/>
          </p:nvSpPr>
          <p:spPr bwMode="auto">
            <a:xfrm>
              <a:off x="3065113" y="1773451"/>
              <a:ext cx="120986"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93" name="Shape 400"/>
            <p:cNvSpPr>
              <a:spLocks noChangeArrowheads="1"/>
            </p:cNvSpPr>
            <p:nvPr/>
          </p:nvSpPr>
          <p:spPr bwMode="auto">
            <a:xfrm>
              <a:off x="3065113" y="2375155"/>
              <a:ext cx="120986"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94" name="Shape 401"/>
            <p:cNvSpPr>
              <a:spLocks noChangeArrowheads="1"/>
            </p:cNvSpPr>
            <p:nvPr/>
          </p:nvSpPr>
          <p:spPr bwMode="auto">
            <a:xfrm>
              <a:off x="3065113" y="3127285"/>
              <a:ext cx="120986"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95" name="Shape 402"/>
            <p:cNvSpPr>
              <a:spLocks noChangeArrowheads="1"/>
            </p:cNvSpPr>
            <p:nvPr/>
          </p:nvSpPr>
          <p:spPr bwMode="auto">
            <a:xfrm>
              <a:off x="3065113" y="4360125"/>
              <a:ext cx="120986" cy="122630"/>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96" name="Shape 403"/>
            <p:cNvSpPr>
              <a:spLocks noChangeArrowheads="1"/>
            </p:cNvSpPr>
            <p:nvPr/>
          </p:nvSpPr>
          <p:spPr bwMode="auto">
            <a:xfrm>
              <a:off x="3065113" y="4510551"/>
              <a:ext cx="120986" cy="122630"/>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97" name="Shape 404"/>
            <p:cNvSpPr>
              <a:spLocks noChangeArrowheads="1"/>
            </p:cNvSpPr>
            <p:nvPr/>
          </p:nvSpPr>
          <p:spPr bwMode="auto">
            <a:xfrm>
              <a:off x="3065113" y="5385311"/>
              <a:ext cx="120986"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98" name="Shape 405"/>
            <p:cNvSpPr>
              <a:spLocks noChangeArrowheads="1"/>
            </p:cNvSpPr>
            <p:nvPr/>
          </p:nvSpPr>
          <p:spPr bwMode="auto">
            <a:xfrm>
              <a:off x="3215528" y="417982"/>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399" name="Shape 406"/>
            <p:cNvSpPr>
              <a:spLocks noChangeArrowheads="1"/>
            </p:cNvSpPr>
            <p:nvPr/>
          </p:nvSpPr>
          <p:spPr bwMode="auto">
            <a:xfrm>
              <a:off x="3215528" y="1349970"/>
              <a:ext cx="120986" cy="122629"/>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00" name="Shape 407"/>
            <p:cNvSpPr>
              <a:spLocks noChangeArrowheads="1"/>
            </p:cNvSpPr>
            <p:nvPr/>
          </p:nvSpPr>
          <p:spPr bwMode="auto">
            <a:xfrm>
              <a:off x="3215528" y="2074303"/>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01" name="Shape 408"/>
            <p:cNvSpPr>
              <a:spLocks noChangeArrowheads="1"/>
            </p:cNvSpPr>
            <p:nvPr/>
          </p:nvSpPr>
          <p:spPr bwMode="auto">
            <a:xfrm>
              <a:off x="3215528" y="2826433"/>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02" name="Shape 409"/>
            <p:cNvSpPr>
              <a:spLocks noChangeArrowheads="1"/>
            </p:cNvSpPr>
            <p:nvPr/>
          </p:nvSpPr>
          <p:spPr bwMode="auto">
            <a:xfrm>
              <a:off x="3215528" y="3728989"/>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03" name="Shape 410"/>
            <p:cNvSpPr>
              <a:spLocks noChangeArrowheads="1"/>
            </p:cNvSpPr>
            <p:nvPr/>
          </p:nvSpPr>
          <p:spPr bwMode="auto">
            <a:xfrm>
              <a:off x="3215528" y="4510551"/>
              <a:ext cx="120986" cy="122630"/>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04" name="Shape 411"/>
            <p:cNvSpPr>
              <a:spLocks noChangeArrowheads="1"/>
            </p:cNvSpPr>
            <p:nvPr/>
          </p:nvSpPr>
          <p:spPr bwMode="auto">
            <a:xfrm>
              <a:off x="3215528" y="4660977"/>
              <a:ext cx="120986" cy="122630"/>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05" name="Shape 412"/>
            <p:cNvSpPr>
              <a:spLocks noChangeArrowheads="1"/>
            </p:cNvSpPr>
            <p:nvPr/>
          </p:nvSpPr>
          <p:spPr bwMode="auto">
            <a:xfrm>
              <a:off x="3215528" y="5234885"/>
              <a:ext cx="120986" cy="120995"/>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06" name="Shape 413"/>
            <p:cNvSpPr>
              <a:spLocks noChangeArrowheads="1"/>
            </p:cNvSpPr>
            <p:nvPr/>
          </p:nvSpPr>
          <p:spPr bwMode="auto">
            <a:xfrm>
              <a:off x="3365944" y="267556"/>
              <a:ext cx="120986"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07" name="Shape 414"/>
            <p:cNvSpPr>
              <a:spLocks noChangeArrowheads="1"/>
            </p:cNvSpPr>
            <p:nvPr/>
          </p:nvSpPr>
          <p:spPr bwMode="auto">
            <a:xfrm>
              <a:off x="3365944" y="1349970"/>
              <a:ext cx="120986" cy="122629"/>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08" name="Shape 415"/>
            <p:cNvSpPr>
              <a:spLocks noChangeArrowheads="1"/>
            </p:cNvSpPr>
            <p:nvPr/>
          </p:nvSpPr>
          <p:spPr bwMode="auto">
            <a:xfrm>
              <a:off x="3365944" y="3277711"/>
              <a:ext cx="120986"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09" name="Shape 416"/>
            <p:cNvSpPr>
              <a:spLocks noChangeArrowheads="1"/>
            </p:cNvSpPr>
            <p:nvPr/>
          </p:nvSpPr>
          <p:spPr bwMode="auto">
            <a:xfrm>
              <a:off x="3365944" y="3879415"/>
              <a:ext cx="120986"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10" name="Shape 417"/>
            <p:cNvSpPr>
              <a:spLocks noChangeArrowheads="1"/>
            </p:cNvSpPr>
            <p:nvPr/>
          </p:nvSpPr>
          <p:spPr bwMode="auto">
            <a:xfrm>
              <a:off x="3365944" y="4510551"/>
              <a:ext cx="120986" cy="122630"/>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11" name="Shape 418"/>
            <p:cNvSpPr>
              <a:spLocks noChangeArrowheads="1"/>
            </p:cNvSpPr>
            <p:nvPr/>
          </p:nvSpPr>
          <p:spPr bwMode="auto">
            <a:xfrm>
              <a:off x="3365944" y="5234885"/>
              <a:ext cx="120986"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12" name="Shape 419"/>
            <p:cNvSpPr>
              <a:spLocks noChangeArrowheads="1"/>
            </p:cNvSpPr>
            <p:nvPr/>
          </p:nvSpPr>
          <p:spPr bwMode="auto">
            <a:xfrm>
              <a:off x="3516359" y="718834"/>
              <a:ext cx="120986"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13" name="Shape 420"/>
            <p:cNvSpPr>
              <a:spLocks noChangeArrowheads="1"/>
            </p:cNvSpPr>
            <p:nvPr/>
          </p:nvSpPr>
          <p:spPr bwMode="auto">
            <a:xfrm>
              <a:off x="3516359" y="1650822"/>
              <a:ext cx="120986" cy="122629"/>
            </a:xfrm>
            <a:custGeom>
              <a:avLst/>
              <a:gdLst>
                <a:gd name="T0" fmla="*/ 0 w 4856"/>
                <a:gd name="T1" fmla="*/ 0 h 4857"/>
                <a:gd name="T2" fmla="*/ 4856 w 4856"/>
                <a:gd name="T3" fmla="*/ 4857 h 4857"/>
              </a:gdLst>
              <a:ahLst/>
              <a:cxnLst/>
              <a:rect l="T0" t="T1" r="T2" b="T3"/>
              <a:pathLst>
                <a:path w="4856" h="4857"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14" name="Shape 421"/>
            <p:cNvSpPr>
              <a:spLocks noChangeArrowheads="1"/>
            </p:cNvSpPr>
            <p:nvPr/>
          </p:nvSpPr>
          <p:spPr bwMode="auto">
            <a:xfrm>
              <a:off x="3516359" y="2676007"/>
              <a:ext cx="120986" cy="120995"/>
            </a:xfrm>
            <a:custGeom>
              <a:avLst/>
              <a:gdLst>
                <a:gd name="T0" fmla="*/ 0 w 4856"/>
                <a:gd name="T1" fmla="*/ 0 h 4857"/>
                <a:gd name="T2" fmla="*/ 4856 w 4856"/>
                <a:gd name="T3" fmla="*/ 4857 h 4857"/>
              </a:gdLst>
              <a:ahLst/>
              <a:cxnLst/>
              <a:rect l="T0" t="T1" r="T2" b="T3"/>
              <a:pathLst>
                <a:path w="4856" h="4857" extrusionOk="0">
                  <a:moveTo>
                    <a:pt x="1" y="1"/>
                  </a:moveTo>
                  <a:lnTo>
                    <a:pt x="1" y="4856"/>
                  </a:lnTo>
                  <a:lnTo>
                    <a:pt x="4856" y="4856"/>
                  </a:lnTo>
                  <a:lnTo>
                    <a:pt x="4856" y="1"/>
                  </a:lnTo>
                  <a:close/>
                </a:path>
              </a:pathLst>
            </a:custGeom>
            <a:solidFill>
              <a:srgbClr val="01597F"/>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grpSp>
      <p:grpSp>
        <p:nvGrpSpPr>
          <p:cNvPr id="415" name="Shape 422"/>
          <p:cNvGrpSpPr>
            <a:grpSpLocks/>
          </p:cNvGrpSpPr>
          <p:nvPr/>
        </p:nvGrpSpPr>
        <p:grpSpPr bwMode="auto">
          <a:xfrm rot="10800000">
            <a:off x="6367463" y="28575"/>
            <a:ext cx="2309812" cy="5086350"/>
            <a:chOff x="1287725" y="238125"/>
            <a:chExt cx="2379050" cy="5238750"/>
          </a:xfrm>
        </p:grpSpPr>
        <p:sp>
          <p:nvSpPr>
            <p:cNvPr id="416" name="Shape 423"/>
            <p:cNvSpPr>
              <a:spLocks noChangeArrowheads="1"/>
            </p:cNvSpPr>
            <p:nvPr/>
          </p:nvSpPr>
          <p:spPr bwMode="auto">
            <a:xfrm>
              <a:off x="1258293" y="417982"/>
              <a:ext cx="120996"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17" name="Shape 424"/>
            <p:cNvSpPr>
              <a:spLocks noChangeArrowheads="1"/>
            </p:cNvSpPr>
            <p:nvPr/>
          </p:nvSpPr>
          <p:spPr bwMode="auto">
            <a:xfrm>
              <a:off x="1258293" y="718834"/>
              <a:ext cx="120996"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18" name="Shape 425"/>
            <p:cNvSpPr>
              <a:spLocks noChangeArrowheads="1"/>
            </p:cNvSpPr>
            <p:nvPr/>
          </p:nvSpPr>
          <p:spPr bwMode="auto">
            <a:xfrm>
              <a:off x="1258293" y="869260"/>
              <a:ext cx="120996"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19" name="Shape 426"/>
            <p:cNvSpPr>
              <a:spLocks noChangeArrowheads="1"/>
            </p:cNvSpPr>
            <p:nvPr/>
          </p:nvSpPr>
          <p:spPr bwMode="auto">
            <a:xfrm>
              <a:off x="1258293" y="1349970"/>
              <a:ext cx="120996" cy="122629"/>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20" name="Shape 427"/>
            <p:cNvSpPr>
              <a:spLocks noChangeArrowheads="1"/>
            </p:cNvSpPr>
            <p:nvPr/>
          </p:nvSpPr>
          <p:spPr bwMode="auto">
            <a:xfrm>
              <a:off x="1258293" y="1773451"/>
              <a:ext cx="120996"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21" name="Shape 428"/>
            <p:cNvSpPr>
              <a:spLocks noChangeArrowheads="1"/>
            </p:cNvSpPr>
            <p:nvPr/>
          </p:nvSpPr>
          <p:spPr bwMode="auto">
            <a:xfrm>
              <a:off x="1258293" y="1923877"/>
              <a:ext cx="120996"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22" name="Shape 429"/>
            <p:cNvSpPr>
              <a:spLocks noChangeArrowheads="1"/>
            </p:cNvSpPr>
            <p:nvPr/>
          </p:nvSpPr>
          <p:spPr bwMode="auto">
            <a:xfrm>
              <a:off x="1258293" y="2074303"/>
              <a:ext cx="120996"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23" name="Shape 430"/>
            <p:cNvSpPr>
              <a:spLocks noChangeArrowheads="1"/>
            </p:cNvSpPr>
            <p:nvPr/>
          </p:nvSpPr>
          <p:spPr bwMode="auto">
            <a:xfrm>
              <a:off x="1258293" y="2525581"/>
              <a:ext cx="120996"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24" name="Shape 431"/>
            <p:cNvSpPr>
              <a:spLocks noChangeArrowheads="1"/>
            </p:cNvSpPr>
            <p:nvPr/>
          </p:nvSpPr>
          <p:spPr bwMode="auto">
            <a:xfrm>
              <a:off x="1258293" y="2976859"/>
              <a:ext cx="120996"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25" name="Shape 432"/>
            <p:cNvSpPr>
              <a:spLocks noChangeArrowheads="1"/>
            </p:cNvSpPr>
            <p:nvPr/>
          </p:nvSpPr>
          <p:spPr bwMode="auto">
            <a:xfrm>
              <a:off x="1258293" y="3728989"/>
              <a:ext cx="120996"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26" name="Shape 433"/>
            <p:cNvSpPr>
              <a:spLocks noChangeArrowheads="1"/>
            </p:cNvSpPr>
            <p:nvPr/>
          </p:nvSpPr>
          <p:spPr bwMode="auto">
            <a:xfrm>
              <a:off x="1258293" y="3879415"/>
              <a:ext cx="120996"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27" name="Shape 434"/>
            <p:cNvSpPr>
              <a:spLocks noChangeArrowheads="1"/>
            </p:cNvSpPr>
            <p:nvPr/>
          </p:nvSpPr>
          <p:spPr bwMode="auto">
            <a:xfrm>
              <a:off x="1258293" y="4510551"/>
              <a:ext cx="120996" cy="122630"/>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28" name="Shape 435"/>
            <p:cNvSpPr>
              <a:spLocks noChangeArrowheads="1"/>
            </p:cNvSpPr>
            <p:nvPr/>
          </p:nvSpPr>
          <p:spPr bwMode="auto">
            <a:xfrm>
              <a:off x="1258293" y="4783607"/>
              <a:ext cx="120996"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29" name="Shape 436"/>
            <p:cNvSpPr>
              <a:spLocks noChangeArrowheads="1"/>
            </p:cNvSpPr>
            <p:nvPr/>
          </p:nvSpPr>
          <p:spPr bwMode="auto">
            <a:xfrm>
              <a:off x="1258293" y="5084459"/>
              <a:ext cx="120996"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30" name="Shape 437"/>
            <p:cNvSpPr>
              <a:spLocks noChangeArrowheads="1"/>
            </p:cNvSpPr>
            <p:nvPr/>
          </p:nvSpPr>
          <p:spPr bwMode="auto">
            <a:xfrm>
              <a:off x="1258293" y="5234885"/>
              <a:ext cx="120996"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31" name="Shape 438"/>
            <p:cNvSpPr>
              <a:spLocks noChangeArrowheads="1"/>
            </p:cNvSpPr>
            <p:nvPr/>
          </p:nvSpPr>
          <p:spPr bwMode="auto">
            <a:xfrm>
              <a:off x="1408721" y="417982"/>
              <a:ext cx="120996" cy="120995"/>
            </a:xfrm>
            <a:custGeom>
              <a:avLst/>
              <a:gdLst>
                <a:gd name="T0" fmla="*/ 0 w 4856"/>
                <a:gd name="T1" fmla="*/ 0 h 4856"/>
                <a:gd name="T2" fmla="*/ 4856 w 4856"/>
                <a:gd name="T3" fmla="*/ 4856 h 4856"/>
              </a:gdLst>
              <a:ahLst/>
              <a:cxnLst/>
              <a:rect l="T0" t="T1" r="T2" b="T3"/>
              <a:pathLst>
                <a:path w="4856" h="4856" extrusionOk="0">
                  <a:moveTo>
                    <a:pt x="1" y="0"/>
                  </a:moveTo>
                  <a:lnTo>
                    <a:pt x="1" y="4856"/>
                  </a:lnTo>
                  <a:lnTo>
                    <a:pt x="4856" y="4856"/>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32" name="Shape 439"/>
            <p:cNvSpPr>
              <a:spLocks noChangeArrowheads="1"/>
            </p:cNvSpPr>
            <p:nvPr/>
          </p:nvSpPr>
          <p:spPr bwMode="auto">
            <a:xfrm>
              <a:off x="1408721" y="2375155"/>
              <a:ext cx="120996"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33" name="Shape 440"/>
            <p:cNvSpPr>
              <a:spLocks noChangeArrowheads="1"/>
            </p:cNvSpPr>
            <p:nvPr/>
          </p:nvSpPr>
          <p:spPr bwMode="auto">
            <a:xfrm>
              <a:off x="1408721" y="2826433"/>
              <a:ext cx="120996" cy="120995"/>
            </a:xfrm>
            <a:custGeom>
              <a:avLst/>
              <a:gdLst>
                <a:gd name="T0" fmla="*/ 0 w 4856"/>
                <a:gd name="T1" fmla="*/ 0 h 4856"/>
                <a:gd name="T2" fmla="*/ 4856 w 4856"/>
                <a:gd name="T3" fmla="*/ 4856 h 4856"/>
              </a:gdLst>
              <a:ahLst/>
              <a:cxnLst/>
              <a:rect l="T0" t="T1" r="T2" b="T3"/>
              <a:pathLst>
                <a:path w="4856" h="4856" extrusionOk="0">
                  <a:moveTo>
                    <a:pt x="1" y="0"/>
                  </a:moveTo>
                  <a:lnTo>
                    <a:pt x="1" y="4856"/>
                  </a:lnTo>
                  <a:lnTo>
                    <a:pt x="4856" y="4856"/>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34" name="Shape 441"/>
            <p:cNvSpPr>
              <a:spLocks noChangeArrowheads="1"/>
            </p:cNvSpPr>
            <p:nvPr/>
          </p:nvSpPr>
          <p:spPr bwMode="auto">
            <a:xfrm>
              <a:off x="1408721" y="4209699"/>
              <a:ext cx="120996" cy="122630"/>
            </a:xfrm>
            <a:custGeom>
              <a:avLst/>
              <a:gdLst>
                <a:gd name="T0" fmla="*/ 0 w 4856"/>
                <a:gd name="T1" fmla="*/ 0 h 4856"/>
                <a:gd name="T2" fmla="*/ 4856 w 4856"/>
                <a:gd name="T3" fmla="*/ 4856 h 4856"/>
              </a:gdLst>
              <a:ahLst/>
              <a:cxnLst/>
              <a:rect l="T0" t="T1" r="T2" b="T3"/>
              <a:pathLst>
                <a:path w="4856" h="4856" extrusionOk="0">
                  <a:moveTo>
                    <a:pt x="1" y="0"/>
                  </a:moveTo>
                  <a:lnTo>
                    <a:pt x="1" y="4856"/>
                  </a:lnTo>
                  <a:lnTo>
                    <a:pt x="4856" y="4856"/>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35" name="Shape 442"/>
            <p:cNvSpPr>
              <a:spLocks noChangeArrowheads="1"/>
            </p:cNvSpPr>
            <p:nvPr/>
          </p:nvSpPr>
          <p:spPr bwMode="auto">
            <a:xfrm>
              <a:off x="1559149" y="417982"/>
              <a:ext cx="120996"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36" name="Shape 443"/>
            <p:cNvSpPr>
              <a:spLocks noChangeArrowheads="1"/>
            </p:cNvSpPr>
            <p:nvPr/>
          </p:nvSpPr>
          <p:spPr bwMode="auto">
            <a:xfrm>
              <a:off x="1559149" y="568408"/>
              <a:ext cx="120996"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37" name="Shape 444"/>
            <p:cNvSpPr>
              <a:spLocks noChangeArrowheads="1"/>
            </p:cNvSpPr>
            <p:nvPr/>
          </p:nvSpPr>
          <p:spPr bwMode="auto">
            <a:xfrm>
              <a:off x="1559149" y="718834"/>
              <a:ext cx="120996"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38" name="Shape 445"/>
            <p:cNvSpPr>
              <a:spLocks noChangeArrowheads="1"/>
            </p:cNvSpPr>
            <p:nvPr/>
          </p:nvSpPr>
          <p:spPr bwMode="auto">
            <a:xfrm>
              <a:off x="1559149" y="1199544"/>
              <a:ext cx="120996" cy="122629"/>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39" name="Shape 446"/>
            <p:cNvSpPr>
              <a:spLocks noChangeArrowheads="1"/>
            </p:cNvSpPr>
            <p:nvPr/>
          </p:nvSpPr>
          <p:spPr bwMode="auto">
            <a:xfrm>
              <a:off x="1559149" y="1923877"/>
              <a:ext cx="120996"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40" name="Shape 447"/>
            <p:cNvSpPr>
              <a:spLocks noChangeArrowheads="1"/>
            </p:cNvSpPr>
            <p:nvPr/>
          </p:nvSpPr>
          <p:spPr bwMode="auto">
            <a:xfrm>
              <a:off x="1559149" y="2074303"/>
              <a:ext cx="120996"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41" name="Shape 448"/>
            <p:cNvSpPr>
              <a:spLocks noChangeArrowheads="1"/>
            </p:cNvSpPr>
            <p:nvPr/>
          </p:nvSpPr>
          <p:spPr bwMode="auto">
            <a:xfrm>
              <a:off x="1559149" y="2375155"/>
              <a:ext cx="120996"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42" name="Shape 449"/>
            <p:cNvSpPr>
              <a:spLocks noChangeArrowheads="1"/>
            </p:cNvSpPr>
            <p:nvPr/>
          </p:nvSpPr>
          <p:spPr bwMode="auto">
            <a:xfrm>
              <a:off x="1559149" y="3127285"/>
              <a:ext cx="120996"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43" name="Shape 450"/>
            <p:cNvSpPr>
              <a:spLocks noChangeArrowheads="1"/>
            </p:cNvSpPr>
            <p:nvPr/>
          </p:nvSpPr>
          <p:spPr bwMode="auto">
            <a:xfrm>
              <a:off x="1559149" y="3578563"/>
              <a:ext cx="120996"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44" name="Shape 451"/>
            <p:cNvSpPr>
              <a:spLocks noChangeArrowheads="1"/>
            </p:cNvSpPr>
            <p:nvPr/>
          </p:nvSpPr>
          <p:spPr bwMode="auto">
            <a:xfrm>
              <a:off x="1559149" y="5385311"/>
              <a:ext cx="120996"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45" name="Shape 452"/>
            <p:cNvSpPr>
              <a:spLocks noChangeArrowheads="1"/>
            </p:cNvSpPr>
            <p:nvPr/>
          </p:nvSpPr>
          <p:spPr bwMode="auto">
            <a:xfrm>
              <a:off x="1709577" y="417982"/>
              <a:ext cx="120996" cy="120995"/>
            </a:xfrm>
            <a:custGeom>
              <a:avLst/>
              <a:gdLst>
                <a:gd name="T0" fmla="*/ 0 w 4856"/>
                <a:gd name="T1" fmla="*/ 0 h 4856"/>
                <a:gd name="T2" fmla="*/ 4856 w 4856"/>
                <a:gd name="T3" fmla="*/ 4856 h 4856"/>
              </a:gdLst>
              <a:ahLst/>
              <a:cxnLst/>
              <a:rect l="T0" t="T1" r="T2" b="T3"/>
              <a:pathLst>
                <a:path w="4856" h="4856" extrusionOk="0">
                  <a:moveTo>
                    <a:pt x="1" y="0"/>
                  </a:moveTo>
                  <a:lnTo>
                    <a:pt x="1" y="4856"/>
                  </a:lnTo>
                  <a:lnTo>
                    <a:pt x="4856" y="4856"/>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46" name="Shape 453"/>
            <p:cNvSpPr>
              <a:spLocks noChangeArrowheads="1"/>
            </p:cNvSpPr>
            <p:nvPr/>
          </p:nvSpPr>
          <p:spPr bwMode="auto">
            <a:xfrm>
              <a:off x="1709577" y="718834"/>
              <a:ext cx="120996"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47" name="Shape 454"/>
            <p:cNvSpPr>
              <a:spLocks noChangeArrowheads="1"/>
            </p:cNvSpPr>
            <p:nvPr/>
          </p:nvSpPr>
          <p:spPr bwMode="auto">
            <a:xfrm>
              <a:off x="1709577" y="1049118"/>
              <a:ext cx="120996" cy="122629"/>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48" name="Shape 455"/>
            <p:cNvSpPr>
              <a:spLocks noChangeArrowheads="1"/>
            </p:cNvSpPr>
            <p:nvPr/>
          </p:nvSpPr>
          <p:spPr bwMode="auto">
            <a:xfrm>
              <a:off x="1709577" y="1650822"/>
              <a:ext cx="120996" cy="122629"/>
            </a:xfrm>
            <a:custGeom>
              <a:avLst/>
              <a:gdLst>
                <a:gd name="T0" fmla="*/ 0 w 4856"/>
                <a:gd name="T1" fmla="*/ 0 h 4857"/>
                <a:gd name="T2" fmla="*/ 4856 w 4856"/>
                <a:gd name="T3" fmla="*/ 4857 h 4857"/>
              </a:gdLst>
              <a:ahLst/>
              <a:cxnLst/>
              <a:rect l="T0" t="T1" r="T2" b="T3"/>
              <a:pathLst>
                <a:path w="4856" h="4857" extrusionOk="0">
                  <a:moveTo>
                    <a:pt x="1" y="1"/>
                  </a:moveTo>
                  <a:lnTo>
                    <a:pt x="1"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49" name="Shape 456"/>
            <p:cNvSpPr>
              <a:spLocks noChangeArrowheads="1"/>
            </p:cNvSpPr>
            <p:nvPr/>
          </p:nvSpPr>
          <p:spPr bwMode="auto">
            <a:xfrm>
              <a:off x="1709577" y="1773451"/>
              <a:ext cx="120996" cy="120995"/>
            </a:xfrm>
            <a:custGeom>
              <a:avLst/>
              <a:gdLst>
                <a:gd name="T0" fmla="*/ 0 w 4856"/>
                <a:gd name="T1" fmla="*/ 0 h 4856"/>
                <a:gd name="T2" fmla="*/ 4856 w 4856"/>
                <a:gd name="T3" fmla="*/ 4856 h 4856"/>
              </a:gdLst>
              <a:ahLst/>
              <a:cxnLst/>
              <a:rect l="T0" t="T1" r="T2" b="T3"/>
              <a:pathLst>
                <a:path w="4856" h="4856" extrusionOk="0">
                  <a:moveTo>
                    <a:pt x="1" y="0"/>
                  </a:moveTo>
                  <a:lnTo>
                    <a:pt x="1" y="4856"/>
                  </a:lnTo>
                  <a:lnTo>
                    <a:pt x="4856" y="4856"/>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50" name="Shape 457"/>
            <p:cNvSpPr>
              <a:spLocks noChangeArrowheads="1"/>
            </p:cNvSpPr>
            <p:nvPr/>
          </p:nvSpPr>
          <p:spPr bwMode="auto">
            <a:xfrm>
              <a:off x="1709577" y="2074303"/>
              <a:ext cx="120996"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51" name="Shape 458"/>
            <p:cNvSpPr>
              <a:spLocks noChangeArrowheads="1"/>
            </p:cNvSpPr>
            <p:nvPr/>
          </p:nvSpPr>
          <p:spPr bwMode="auto">
            <a:xfrm>
              <a:off x="1709577" y="2224729"/>
              <a:ext cx="120996"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52" name="Shape 459"/>
            <p:cNvSpPr>
              <a:spLocks noChangeArrowheads="1"/>
            </p:cNvSpPr>
            <p:nvPr/>
          </p:nvSpPr>
          <p:spPr bwMode="auto">
            <a:xfrm>
              <a:off x="1709577" y="2375155"/>
              <a:ext cx="120996"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53" name="Shape 460"/>
            <p:cNvSpPr>
              <a:spLocks noChangeArrowheads="1"/>
            </p:cNvSpPr>
            <p:nvPr/>
          </p:nvSpPr>
          <p:spPr bwMode="auto">
            <a:xfrm>
              <a:off x="1709577" y="2976859"/>
              <a:ext cx="120996" cy="120995"/>
            </a:xfrm>
            <a:custGeom>
              <a:avLst/>
              <a:gdLst>
                <a:gd name="T0" fmla="*/ 0 w 4856"/>
                <a:gd name="T1" fmla="*/ 0 h 4857"/>
                <a:gd name="T2" fmla="*/ 4856 w 4856"/>
                <a:gd name="T3" fmla="*/ 4857 h 4857"/>
              </a:gdLst>
              <a:ahLst/>
              <a:cxnLst/>
              <a:rect l="T0" t="T1" r="T2" b="T3"/>
              <a:pathLst>
                <a:path w="4856" h="4857" extrusionOk="0">
                  <a:moveTo>
                    <a:pt x="1" y="1"/>
                  </a:moveTo>
                  <a:lnTo>
                    <a:pt x="1"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54" name="Shape 461"/>
            <p:cNvSpPr>
              <a:spLocks noChangeArrowheads="1"/>
            </p:cNvSpPr>
            <p:nvPr/>
          </p:nvSpPr>
          <p:spPr bwMode="auto">
            <a:xfrm>
              <a:off x="1709577" y="3127285"/>
              <a:ext cx="120996"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55" name="Shape 462"/>
            <p:cNvSpPr>
              <a:spLocks noChangeArrowheads="1"/>
            </p:cNvSpPr>
            <p:nvPr/>
          </p:nvSpPr>
          <p:spPr bwMode="auto">
            <a:xfrm>
              <a:off x="1709577" y="3277711"/>
              <a:ext cx="120996"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56" name="Shape 463"/>
            <p:cNvSpPr>
              <a:spLocks noChangeArrowheads="1"/>
            </p:cNvSpPr>
            <p:nvPr/>
          </p:nvSpPr>
          <p:spPr bwMode="auto">
            <a:xfrm>
              <a:off x="1709577" y="3879415"/>
              <a:ext cx="120996" cy="120995"/>
            </a:xfrm>
            <a:custGeom>
              <a:avLst/>
              <a:gdLst>
                <a:gd name="T0" fmla="*/ 0 w 4856"/>
                <a:gd name="T1" fmla="*/ 0 h 4856"/>
                <a:gd name="T2" fmla="*/ 4856 w 4856"/>
                <a:gd name="T3" fmla="*/ 4856 h 4856"/>
              </a:gdLst>
              <a:ahLst/>
              <a:cxnLst/>
              <a:rect l="T0" t="T1" r="T2" b="T3"/>
              <a:pathLst>
                <a:path w="4856" h="4856" extrusionOk="0">
                  <a:moveTo>
                    <a:pt x="1" y="0"/>
                  </a:moveTo>
                  <a:lnTo>
                    <a:pt x="1" y="4856"/>
                  </a:lnTo>
                  <a:lnTo>
                    <a:pt x="4856" y="4856"/>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57" name="Shape 464"/>
            <p:cNvSpPr>
              <a:spLocks noChangeArrowheads="1"/>
            </p:cNvSpPr>
            <p:nvPr/>
          </p:nvSpPr>
          <p:spPr bwMode="auto">
            <a:xfrm>
              <a:off x="1709577" y="4059273"/>
              <a:ext cx="120996" cy="122630"/>
            </a:xfrm>
            <a:custGeom>
              <a:avLst/>
              <a:gdLst>
                <a:gd name="T0" fmla="*/ 0 w 4856"/>
                <a:gd name="T1" fmla="*/ 0 h 4857"/>
                <a:gd name="T2" fmla="*/ 4856 w 4856"/>
                <a:gd name="T3" fmla="*/ 4857 h 4857"/>
              </a:gdLst>
              <a:ahLst/>
              <a:cxnLst/>
              <a:rect l="T0" t="T1" r="T2" b="T3"/>
              <a:pathLst>
                <a:path w="4856" h="4857" extrusionOk="0">
                  <a:moveTo>
                    <a:pt x="1" y="1"/>
                  </a:moveTo>
                  <a:lnTo>
                    <a:pt x="1"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58" name="Shape 465"/>
            <p:cNvSpPr>
              <a:spLocks noChangeArrowheads="1"/>
            </p:cNvSpPr>
            <p:nvPr/>
          </p:nvSpPr>
          <p:spPr bwMode="auto">
            <a:xfrm>
              <a:off x="1709577" y="4510551"/>
              <a:ext cx="120996" cy="122630"/>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59" name="Shape 466"/>
            <p:cNvSpPr>
              <a:spLocks noChangeArrowheads="1"/>
            </p:cNvSpPr>
            <p:nvPr/>
          </p:nvSpPr>
          <p:spPr bwMode="auto">
            <a:xfrm>
              <a:off x="1709577" y="4660977"/>
              <a:ext cx="120996" cy="122630"/>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60" name="Shape 467"/>
            <p:cNvSpPr>
              <a:spLocks noChangeArrowheads="1"/>
            </p:cNvSpPr>
            <p:nvPr/>
          </p:nvSpPr>
          <p:spPr bwMode="auto">
            <a:xfrm>
              <a:off x="1709577" y="4783607"/>
              <a:ext cx="120996"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61" name="Shape 468"/>
            <p:cNvSpPr>
              <a:spLocks noChangeArrowheads="1"/>
            </p:cNvSpPr>
            <p:nvPr/>
          </p:nvSpPr>
          <p:spPr bwMode="auto">
            <a:xfrm>
              <a:off x="1709577" y="5084459"/>
              <a:ext cx="120996" cy="120995"/>
            </a:xfrm>
            <a:custGeom>
              <a:avLst/>
              <a:gdLst>
                <a:gd name="T0" fmla="*/ 0 w 4856"/>
                <a:gd name="T1" fmla="*/ 0 h 4857"/>
                <a:gd name="T2" fmla="*/ 4856 w 4856"/>
                <a:gd name="T3" fmla="*/ 4857 h 4857"/>
              </a:gdLst>
              <a:ahLst/>
              <a:cxnLst/>
              <a:rect l="T0" t="T1" r="T2" b="T3"/>
              <a:pathLst>
                <a:path w="4856" h="4857" extrusionOk="0">
                  <a:moveTo>
                    <a:pt x="1" y="1"/>
                  </a:moveTo>
                  <a:lnTo>
                    <a:pt x="1"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62" name="Shape 469"/>
            <p:cNvSpPr>
              <a:spLocks noChangeArrowheads="1"/>
            </p:cNvSpPr>
            <p:nvPr/>
          </p:nvSpPr>
          <p:spPr bwMode="auto">
            <a:xfrm>
              <a:off x="1860005" y="568408"/>
              <a:ext cx="120996" cy="120995"/>
            </a:xfrm>
            <a:custGeom>
              <a:avLst/>
              <a:gdLst>
                <a:gd name="T0" fmla="*/ 0 w 4857"/>
                <a:gd name="T1" fmla="*/ 0 h 4857"/>
                <a:gd name="T2" fmla="*/ 4857 w 4857"/>
                <a:gd name="T3" fmla="*/ 4857 h 4857"/>
              </a:gdLst>
              <a:ahLst/>
              <a:cxnLst/>
              <a:rect l="T0" t="T1" r="T2" b="T3"/>
              <a:pathLst>
                <a:path w="4857" h="4857" extrusionOk="0">
                  <a:moveTo>
                    <a:pt x="1" y="1"/>
                  </a:moveTo>
                  <a:lnTo>
                    <a:pt x="1"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63" name="Shape 470"/>
            <p:cNvSpPr>
              <a:spLocks noChangeArrowheads="1"/>
            </p:cNvSpPr>
            <p:nvPr/>
          </p:nvSpPr>
          <p:spPr bwMode="auto">
            <a:xfrm>
              <a:off x="1860005" y="718834"/>
              <a:ext cx="120996"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64" name="Shape 471"/>
            <p:cNvSpPr>
              <a:spLocks noChangeArrowheads="1"/>
            </p:cNvSpPr>
            <p:nvPr/>
          </p:nvSpPr>
          <p:spPr bwMode="auto">
            <a:xfrm>
              <a:off x="1860005" y="1049118"/>
              <a:ext cx="120996" cy="122629"/>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65" name="Shape 472"/>
            <p:cNvSpPr>
              <a:spLocks noChangeArrowheads="1"/>
            </p:cNvSpPr>
            <p:nvPr/>
          </p:nvSpPr>
          <p:spPr bwMode="auto">
            <a:xfrm>
              <a:off x="1860005" y="1199544"/>
              <a:ext cx="120996" cy="122629"/>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66" name="Shape 473"/>
            <p:cNvSpPr>
              <a:spLocks noChangeArrowheads="1"/>
            </p:cNvSpPr>
            <p:nvPr/>
          </p:nvSpPr>
          <p:spPr bwMode="auto">
            <a:xfrm>
              <a:off x="1860005" y="1349970"/>
              <a:ext cx="120996" cy="122629"/>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67" name="Shape 474"/>
            <p:cNvSpPr>
              <a:spLocks noChangeArrowheads="1"/>
            </p:cNvSpPr>
            <p:nvPr/>
          </p:nvSpPr>
          <p:spPr bwMode="auto">
            <a:xfrm>
              <a:off x="1860005" y="1650822"/>
              <a:ext cx="120996" cy="122629"/>
            </a:xfrm>
            <a:custGeom>
              <a:avLst/>
              <a:gdLst>
                <a:gd name="T0" fmla="*/ 0 w 4857"/>
                <a:gd name="T1" fmla="*/ 0 h 4857"/>
                <a:gd name="T2" fmla="*/ 4857 w 4857"/>
                <a:gd name="T3" fmla="*/ 4857 h 4857"/>
              </a:gdLst>
              <a:ahLst/>
              <a:cxnLst/>
              <a:rect l="T0" t="T1" r="T2" b="T3"/>
              <a:pathLst>
                <a:path w="4857" h="4857" extrusionOk="0">
                  <a:moveTo>
                    <a:pt x="1" y="1"/>
                  </a:moveTo>
                  <a:lnTo>
                    <a:pt x="1"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68" name="Shape 475"/>
            <p:cNvSpPr>
              <a:spLocks noChangeArrowheads="1"/>
            </p:cNvSpPr>
            <p:nvPr/>
          </p:nvSpPr>
          <p:spPr bwMode="auto">
            <a:xfrm>
              <a:off x="1860005" y="3277711"/>
              <a:ext cx="120996" cy="120995"/>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69" name="Shape 476"/>
            <p:cNvSpPr>
              <a:spLocks noChangeArrowheads="1"/>
            </p:cNvSpPr>
            <p:nvPr/>
          </p:nvSpPr>
          <p:spPr bwMode="auto">
            <a:xfrm>
              <a:off x="1860005" y="3578563"/>
              <a:ext cx="120996" cy="120995"/>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70" name="Shape 477"/>
            <p:cNvSpPr>
              <a:spLocks noChangeArrowheads="1"/>
            </p:cNvSpPr>
            <p:nvPr/>
          </p:nvSpPr>
          <p:spPr bwMode="auto">
            <a:xfrm>
              <a:off x="1860005" y="3728989"/>
              <a:ext cx="120996" cy="120995"/>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71" name="Shape 478"/>
            <p:cNvSpPr>
              <a:spLocks noChangeArrowheads="1"/>
            </p:cNvSpPr>
            <p:nvPr/>
          </p:nvSpPr>
          <p:spPr bwMode="auto">
            <a:xfrm>
              <a:off x="1860005" y="5084459"/>
              <a:ext cx="120996" cy="120995"/>
            </a:xfrm>
            <a:custGeom>
              <a:avLst/>
              <a:gdLst>
                <a:gd name="T0" fmla="*/ 0 w 4857"/>
                <a:gd name="T1" fmla="*/ 0 h 4857"/>
                <a:gd name="T2" fmla="*/ 4857 w 4857"/>
                <a:gd name="T3" fmla="*/ 4857 h 4857"/>
              </a:gdLst>
              <a:ahLst/>
              <a:cxnLst/>
              <a:rect l="T0" t="T1" r="T2" b="T3"/>
              <a:pathLst>
                <a:path w="4857" h="4857" extrusionOk="0">
                  <a:moveTo>
                    <a:pt x="1" y="1"/>
                  </a:moveTo>
                  <a:lnTo>
                    <a:pt x="1"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72" name="Shape 479"/>
            <p:cNvSpPr>
              <a:spLocks noChangeArrowheads="1"/>
            </p:cNvSpPr>
            <p:nvPr/>
          </p:nvSpPr>
          <p:spPr bwMode="auto">
            <a:xfrm>
              <a:off x="1860005" y="5385311"/>
              <a:ext cx="120996" cy="120995"/>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73" name="Shape 480"/>
            <p:cNvSpPr>
              <a:spLocks noChangeArrowheads="1"/>
            </p:cNvSpPr>
            <p:nvPr/>
          </p:nvSpPr>
          <p:spPr bwMode="auto">
            <a:xfrm>
              <a:off x="2010433" y="267556"/>
              <a:ext cx="120996"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6" y="4855"/>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74" name="Shape 481"/>
            <p:cNvSpPr>
              <a:spLocks noChangeArrowheads="1"/>
            </p:cNvSpPr>
            <p:nvPr/>
          </p:nvSpPr>
          <p:spPr bwMode="auto">
            <a:xfrm>
              <a:off x="2010433" y="568408"/>
              <a:ext cx="120996"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75" name="Shape 482"/>
            <p:cNvSpPr>
              <a:spLocks noChangeArrowheads="1"/>
            </p:cNvSpPr>
            <p:nvPr/>
          </p:nvSpPr>
          <p:spPr bwMode="auto">
            <a:xfrm>
              <a:off x="2010433" y="869260"/>
              <a:ext cx="120996"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76" name="Shape 483"/>
            <p:cNvSpPr>
              <a:spLocks noChangeArrowheads="1"/>
            </p:cNvSpPr>
            <p:nvPr/>
          </p:nvSpPr>
          <p:spPr bwMode="auto">
            <a:xfrm>
              <a:off x="2010433" y="1049118"/>
              <a:ext cx="120996" cy="122629"/>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6" y="4855"/>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77" name="Shape 484"/>
            <p:cNvSpPr>
              <a:spLocks noChangeArrowheads="1"/>
            </p:cNvSpPr>
            <p:nvPr/>
          </p:nvSpPr>
          <p:spPr bwMode="auto">
            <a:xfrm>
              <a:off x="2010433" y="1650822"/>
              <a:ext cx="120996" cy="122629"/>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78" name="Shape 485"/>
            <p:cNvSpPr>
              <a:spLocks noChangeArrowheads="1"/>
            </p:cNvSpPr>
            <p:nvPr/>
          </p:nvSpPr>
          <p:spPr bwMode="auto">
            <a:xfrm>
              <a:off x="2010433" y="2224729"/>
              <a:ext cx="120996"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79" name="Shape 486"/>
            <p:cNvSpPr>
              <a:spLocks noChangeArrowheads="1"/>
            </p:cNvSpPr>
            <p:nvPr/>
          </p:nvSpPr>
          <p:spPr bwMode="auto">
            <a:xfrm>
              <a:off x="2010433" y="2375155"/>
              <a:ext cx="120996"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6" y="4855"/>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80" name="Shape 487"/>
            <p:cNvSpPr>
              <a:spLocks noChangeArrowheads="1"/>
            </p:cNvSpPr>
            <p:nvPr/>
          </p:nvSpPr>
          <p:spPr bwMode="auto">
            <a:xfrm>
              <a:off x="2010433" y="2525581"/>
              <a:ext cx="120996"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81" name="Shape 488"/>
            <p:cNvSpPr>
              <a:spLocks noChangeArrowheads="1"/>
            </p:cNvSpPr>
            <p:nvPr/>
          </p:nvSpPr>
          <p:spPr bwMode="auto">
            <a:xfrm>
              <a:off x="2010433" y="3428137"/>
              <a:ext cx="120996"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6" y="4855"/>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82" name="Shape 489"/>
            <p:cNvSpPr>
              <a:spLocks noChangeArrowheads="1"/>
            </p:cNvSpPr>
            <p:nvPr/>
          </p:nvSpPr>
          <p:spPr bwMode="auto">
            <a:xfrm>
              <a:off x="2010433" y="4209699"/>
              <a:ext cx="120996" cy="122630"/>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6" y="4856"/>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83" name="Shape 490"/>
            <p:cNvSpPr>
              <a:spLocks noChangeArrowheads="1"/>
            </p:cNvSpPr>
            <p:nvPr/>
          </p:nvSpPr>
          <p:spPr bwMode="auto">
            <a:xfrm>
              <a:off x="2010433" y="4660977"/>
              <a:ext cx="120996" cy="122630"/>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84" name="Shape 491"/>
            <p:cNvSpPr>
              <a:spLocks noChangeArrowheads="1"/>
            </p:cNvSpPr>
            <p:nvPr/>
          </p:nvSpPr>
          <p:spPr bwMode="auto">
            <a:xfrm>
              <a:off x="2010433" y="4783607"/>
              <a:ext cx="120996"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6" y="4855"/>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85" name="Shape 492"/>
            <p:cNvSpPr>
              <a:spLocks noChangeArrowheads="1"/>
            </p:cNvSpPr>
            <p:nvPr/>
          </p:nvSpPr>
          <p:spPr bwMode="auto">
            <a:xfrm>
              <a:off x="2010433" y="5385311"/>
              <a:ext cx="120996"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86" name="Shape 493"/>
            <p:cNvSpPr>
              <a:spLocks noChangeArrowheads="1"/>
            </p:cNvSpPr>
            <p:nvPr/>
          </p:nvSpPr>
          <p:spPr bwMode="auto">
            <a:xfrm>
              <a:off x="2190293" y="417982"/>
              <a:ext cx="122631" cy="120995"/>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87" name="Shape 494"/>
            <p:cNvSpPr>
              <a:spLocks noChangeArrowheads="1"/>
            </p:cNvSpPr>
            <p:nvPr/>
          </p:nvSpPr>
          <p:spPr bwMode="auto">
            <a:xfrm>
              <a:off x="2190293" y="568408"/>
              <a:ext cx="122631" cy="120995"/>
            </a:xfrm>
            <a:custGeom>
              <a:avLst/>
              <a:gdLst>
                <a:gd name="T0" fmla="*/ 0 w 4857"/>
                <a:gd name="T1" fmla="*/ 0 h 4857"/>
                <a:gd name="T2" fmla="*/ 4857 w 4857"/>
                <a:gd name="T3" fmla="*/ 4857 h 4857"/>
              </a:gdLst>
              <a:ahLst/>
              <a:cxnLst/>
              <a:rect l="T0" t="T1" r="T2" b="T3"/>
              <a:pathLst>
                <a:path w="4857" h="4857" extrusionOk="0">
                  <a:moveTo>
                    <a:pt x="1" y="1"/>
                  </a:moveTo>
                  <a:lnTo>
                    <a:pt x="1"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88" name="Shape 495"/>
            <p:cNvSpPr>
              <a:spLocks noChangeArrowheads="1"/>
            </p:cNvSpPr>
            <p:nvPr/>
          </p:nvSpPr>
          <p:spPr bwMode="auto">
            <a:xfrm>
              <a:off x="2190293" y="1049118"/>
              <a:ext cx="122631" cy="122629"/>
            </a:xfrm>
            <a:custGeom>
              <a:avLst/>
              <a:gdLst>
                <a:gd name="T0" fmla="*/ 0 w 4857"/>
                <a:gd name="T1" fmla="*/ 0 h 4856"/>
                <a:gd name="T2" fmla="*/ 4857 w 4857"/>
                <a:gd name="T3" fmla="*/ 4856 h 4856"/>
              </a:gdLst>
              <a:ahLst/>
              <a:cxnLst/>
              <a:rect l="T0" t="T1" r="T2" b="T3"/>
              <a:pathLst>
                <a:path w="4857" h="4856" extrusionOk="0">
                  <a:moveTo>
                    <a:pt x="1" y="0"/>
                  </a:moveTo>
                  <a:lnTo>
                    <a:pt x="1" y="4855"/>
                  </a:lnTo>
                  <a:lnTo>
                    <a:pt x="4856" y="4855"/>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89" name="Shape 496"/>
            <p:cNvSpPr>
              <a:spLocks noChangeArrowheads="1"/>
            </p:cNvSpPr>
            <p:nvPr/>
          </p:nvSpPr>
          <p:spPr bwMode="auto">
            <a:xfrm>
              <a:off x="2190293" y="1500396"/>
              <a:ext cx="122631" cy="122629"/>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90" name="Shape 497"/>
            <p:cNvSpPr>
              <a:spLocks noChangeArrowheads="1"/>
            </p:cNvSpPr>
            <p:nvPr/>
          </p:nvSpPr>
          <p:spPr bwMode="auto">
            <a:xfrm>
              <a:off x="2190293" y="2676007"/>
              <a:ext cx="122631" cy="120995"/>
            </a:xfrm>
            <a:custGeom>
              <a:avLst/>
              <a:gdLst>
                <a:gd name="T0" fmla="*/ 0 w 4857"/>
                <a:gd name="T1" fmla="*/ 0 h 4857"/>
                <a:gd name="T2" fmla="*/ 4857 w 4857"/>
                <a:gd name="T3" fmla="*/ 4857 h 4857"/>
              </a:gdLst>
              <a:ahLst/>
              <a:cxnLst/>
              <a:rect l="T0" t="T1" r="T2" b="T3"/>
              <a:pathLst>
                <a:path w="4857" h="4857" extrusionOk="0">
                  <a:moveTo>
                    <a:pt x="1" y="1"/>
                  </a:moveTo>
                  <a:lnTo>
                    <a:pt x="1"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91" name="Shape 498"/>
            <p:cNvSpPr>
              <a:spLocks noChangeArrowheads="1"/>
            </p:cNvSpPr>
            <p:nvPr/>
          </p:nvSpPr>
          <p:spPr bwMode="auto">
            <a:xfrm>
              <a:off x="2190293" y="2976859"/>
              <a:ext cx="122631" cy="120995"/>
            </a:xfrm>
            <a:custGeom>
              <a:avLst/>
              <a:gdLst>
                <a:gd name="T0" fmla="*/ 0 w 4857"/>
                <a:gd name="T1" fmla="*/ 0 h 4857"/>
                <a:gd name="T2" fmla="*/ 4857 w 4857"/>
                <a:gd name="T3" fmla="*/ 4857 h 4857"/>
              </a:gdLst>
              <a:ahLst/>
              <a:cxnLst/>
              <a:rect l="T0" t="T1" r="T2" b="T3"/>
              <a:pathLst>
                <a:path w="4857" h="4857" extrusionOk="0">
                  <a:moveTo>
                    <a:pt x="1" y="1"/>
                  </a:moveTo>
                  <a:lnTo>
                    <a:pt x="1"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92" name="Shape 499"/>
            <p:cNvSpPr>
              <a:spLocks noChangeArrowheads="1"/>
            </p:cNvSpPr>
            <p:nvPr/>
          </p:nvSpPr>
          <p:spPr bwMode="auto">
            <a:xfrm>
              <a:off x="2190293" y="3879415"/>
              <a:ext cx="122631" cy="120995"/>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93" name="Shape 500"/>
            <p:cNvSpPr>
              <a:spLocks noChangeArrowheads="1"/>
            </p:cNvSpPr>
            <p:nvPr/>
          </p:nvSpPr>
          <p:spPr bwMode="auto">
            <a:xfrm>
              <a:off x="2190293" y="4360125"/>
              <a:ext cx="122631" cy="122630"/>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94" name="Shape 501"/>
            <p:cNvSpPr>
              <a:spLocks noChangeArrowheads="1"/>
            </p:cNvSpPr>
            <p:nvPr/>
          </p:nvSpPr>
          <p:spPr bwMode="auto">
            <a:xfrm>
              <a:off x="2190293" y="4934033"/>
              <a:ext cx="122631" cy="120995"/>
            </a:xfrm>
            <a:custGeom>
              <a:avLst/>
              <a:gdLst>
                <a:gd name="T0" fmla="*/ 0 w 4857"/>
                <a:gd name="T1" fmla="*/ 0 h 4856"/>
                <a:gd name="T2" fmla="*/ 4857 w 4857"/>
                <a:gd name="T3" fmla="*/ 4856 h 4856"/>
              </a:gdLst>
              <a:ahLst/>
              <a:cxnLst/>
              <a:rect l="T0" t="T1" r="T2" b="T3"/>
              <a:pathLst>
                <a:path w="4857" h="4856" extrusionOk="0">
                  <a:moveTo>
                    <a:pt x="1" y="1"/>
                  </a:moveTo>
                  <a:lnTo>
                    <a:pt x="1"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95" name="Shape 502"/>
            <p:cNvSpPr>
              <a:spLocks noChangeArrowheads="1"/>
            </p:cNvSpPr>
            <p:nvPr/>
          </p:nvSpPr>
          <p:spPr bwMode="auto">
            <a:xfrm>
              <a:off x="2340721" y="267556"/>
              <a:ext cx="122631"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96" name="Shape 503"/>
            <p:cNvSpPr>
              <a:spLocks noChangeArrowheads="1"/>
            </p:cNvSpPr>
            <p:nvPr/>
          </p:nvSpPr>
          <p:spPr bwMode="auto">
            <a:xfrm>
              <a:off x="2340721" y="417982"/>
              <a:ext cx="122631" cy="120995"/>
            </a:xfrm>
            <a:custGeom>
              <a:avLst/>
              <a:gdLst>
                <a:gd name="T0" fmla="*/ 0 w 4856"/>
                <a:gd name="T1" fmla="*/ 0 h 4856"/>
                <a:gd name="T2" fmla="*/ 4856 w 4856"/>
                <a:gd name="T3" fmla="*/ 4856 h 4856"/>
              </a:gdLst>
              <a:ahLst/>
              <a:cxnLst/>
              <a:rect l="T0" t="T1" r="T2" b="T3"/>
              <a:pathLst>
                <a:path w="4856" h="4856" extrusionOk="0">
                  <a:moveTo>
                    <a:pt x="0" y="0"/>
                  </a:moveTo>
                  <a:lnTo>
                    <a:pt x="0" y="4856"/>
                  </a:lnTo>
                  <a:lnTo>
                    <a:pt x="4855" y="4856"/>
                  </a:lnTo>
                  <a:lnTo>
                    <a:pt x="4855"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97" name="Shape 504"/>
            <p:cNvSpPr>
              <a:spLocks noChangeArrowheads="1"/>
            </p:cNvSpPr>
            <p:nvPr/>
          </p:nvSpPr>
          <p:spPr bwMode="auto">
            <a:xfrm>
              <a:off x="2340721" y="869260"/>
              <a:ext cx="122631"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98" name="Shape 505"/>
            <p:cNvSpPr>
              <a:spLocks noChangeArrowheads="1"/>
            </p:cNvSpPr>
            <p:nvPr/>
          </p:nvSpPr>
          <p:spPr bwMode="auto">
            <a:xfrm>
              <a:off x="2340721" y="1199544"/>
              <a:ext cx="122631" cy="122629"/>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499" name="Shape 506"/>
            <p:cNvSpPr>
              <a:spLocks noChangeArrowheads="1"/>
            </p:cNvSpPr>
            <p:nvPr/>
          </p:nvSpPr>
          <p:spPr bwMode="auto">
            <a:xfrm>
              <a:off x="2340721" y="1923877"/>
              <a:ext cx="122631"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00" name="Shape 507"/>
            <p:cNvSpPr>
              <a:spLocks noChangeArrowheads="1"/>
            </p:cNvSpPr>
            <p:nvPr/>
          </p:nvSpPr>
          <p:spPr bwMode="auto">
            <a:xfrm>
              <a:off x="2340721" y="2074303"/>
              <a:ext cx="122631"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01" name="Shape 508"/>
            <p:cNvSpPr>
              <a:spLocks noChangeArrowheads="1"/>
            </p:cNvSpPr>
            <p:nvPr/>
          </p:nvSpPr>
          <p:spPr bwMode="auto">
            <a:xfrm>
              <a:off x="2340721" y="3728989"/>
              <a:ext cx="122631"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02" name="Shape 509"/>
            <p:cNvSpPr>
              <a:spLocks noChangeArrowheads="1"/>
            </p:cNvSpPr>
            <p:nvPr/>
          </p:nvSpPr>
          <p:spPr bwMode="auto">
            <a:xfrm>
              <a:off x="2340721" y="4059273"/>
              <a:ext cx="122631" cy="122630"/>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5" y="4856"/>
                  </a:lnTo>
                  <a:lnTo>
                    <a:pt x="4855"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03" name="Shape 510"/>
            <p:cNvSpPr>
              <a:spLocks noChangeArrowheads="1"/>
            </p:cNvSpPr>
            <p:nvPr/>
          </p:nvSpPr>
          <p:spPr bwMode="auto">
            <a:xfrm>
              <a:off x="2491148" y="267556"/>
              <a:ext cx="122631"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04" name="Shape 511"/>
            <p:cNvSpPr>
              <a:spLocks noChangeArrowheads="1"/>
            </p:cNvSpPr>
            <p:nvPr/>
          </p:nvSpPr>
          <p:spPr bwMode="auto">
            <a:xfrm>
              <a:off x="2491148" y="1349970"/>
              <a:ext cx="122631" cy="122629"/>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05" name="Shape 512"/>
            <p:cNvSpPr>
              <a:spLocks noChangeArrowheads="1"/>
            </p:cNvSpPr>
            <p:nvPr/>
          </p:nvSpPr>
          <p:spPr bwMode="auto">
            <a:xfrm>
              <a:off x="2491148" y="2224729"/>
              <a:ext cx="122631"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06" name="Shape 513"/>
            <p:cNvSpPr>
              <a:spLocks noChangeArrowheads="1"/>
            </p:cNvSpPr>
            <p:nvPr/>
          </p:nvSpPr>
          <p:spPr bwMode="auto">
            <a:xfrm>
              <a:off x="2491148" y="3728989"/>
              <a:ext cx="122631" cy="120995"/>
            </a:xfrm>
            <a:custGeom>
              <a:avLst/>
              <a:gdLst>
                <a:gd name="T0" fmla="*/ 0 w 4856"/>
                <a:gd name="T1" fmla="*/ 0 h 4856"/>
                <a:gd name="T2" fmla="*/ 4856 w 4856"/>
                <a:gd name="T3" fmla="*/ 4856 h 4856"/>
              </a:gdLst>
              <a:ahLst/>
              <a:cxnLst/>
              <a:rect l="T0" t="T1" r="T2" b="T3"/>
              <a:pathLst>
                <a:path w="4856" h="4856" extrusionOk="0">
                  <a:moveTo>
                    <a:pt x="1" y="0"/>
                  </a:moveTo>
                  <a:lnTo>
                    <a:pt x="1" y="4855"/>
                  </a:lnTo>
                  <a:lnTo>
                    <a:pt x="4856" y="4855"/>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07" name="Shape 514"/>
            <p:cNvSpPr>
              <a:spLocks noChangeArrowheads="1"/>
            </p:cNvSpPr>
            <p:nvPr/>
          </p:nvSpPr>
          <p:spPr bwMode="auto">
            <a:xfrm>
              <a:off x="2491148" y="4934033"/>
              <a:ext cx="122631"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08" name="Shape 515"/>
            <p:cNvSpPr>
              <a:spLocks noChangeArrowheads="1"/>
            </p:cNvSpPr>
            <p:nvPr/>
          </p:nvSpPr>
          <p:spPr bwMode="auto">
            <a:xfrm>
              <a:off x="2641576" y="267556"/>
              <a:ext cx="122631"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09" name="Shape 516"/>
            <p:cNvSpPr>
              <a:spLocks noChangeArrowheads="1"/>
            </p:cNvSpPr>
            <p:nvPr/>
          </p:nvSpPr>
          <p:spPr bwMode="auto">
            <a:xfrm>
              <a:off x="2641576" y="718834"/>
              <a:ext cx="122631"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10" name="Shape 517"/>
            <p:cNvSpPr>
              <a:spLocks noChangeArrowheads="1"/>
            </p:cNvSpPr>
            <p:nvPr/>
          </p:nvSpPr>
          <p:spPr bwMode="auto">
            <a:xfrm>
              <a:off x="2641576" y="2375155"/>
              <a:ext cx="122631"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11" name="Shape 518"/>
            <p:cNvSpPr>
              <a:spLocks noChangeArrowheads="1"/>
            </p:cNvSpPr>
            <p:nvPr/>
          </p:nvSpPr>
          <p:spPr bwMode="auto">
            <a:xfrm>
              <a:off x="2641576" y="3277711"/>
              <a:ext cx="122631"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12" name="Shape 519"/>
            <p:cNvSpPr>
              <a:spLocks noChangeArrowheads="1"/>
            </p:cNvSpPr>
            <p:nvPr/>
          </p:nvSpPr>
          <p:spPr bwMode="auto">
            <a:xfrm>
              <a:off x="2641576" y="3728989"/>
              <a:ext cx="122631" cy="120995"/>
            </a:xfrm>
            <a:custGeom>
              <a:avLst/>
              <a:gdLst>
                <a:gd name="T0" fmla="*/ 0 w 4856"/>
                <a:gd name="T1" fmla="*/ 0 h 4856"/>
                <a:gd name="T2" fmla="*/ 4856 w 4856"/>
                <a:gd name="T3" fmla="*/ 4856 h 4856"/>
              </a:gdLst>
              <a:ahLst/>
              <a:cxnLst/>
              <a:rect l="T0" t="T1" r="T2" b="T3"/>
              <a:pathLst>
                <a:path w="4856" h="4856" extrusionOk="0">
                  <a:moveTo>
                    <a:pt x="0" y="0"/>
                  </a:moveTo>
                  <a:lnTo>
                    <a:pt x="0" y="4855"/>
                  </a:lnTo>
                  <a:lnTo>
                    <a:pt x="4855" y="4855"/>
                  </a:lnTo>
                  <a:lnTo>
                    <a:pt x="4855"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13" name="Shape 520"/>
            <p:cNvSpPr>
              <a:spLocks noChangeArrowheads="1"/>
            </p:cNvSpPr>
            <p:nvPr/>
          </p:nvSpPr>
          <p:spPr bwMode="auto">
            <a:xfrm>
              <a:off x="2764207" y="4360125"/>
              <a:ext cx="120996" cy="122630"/>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14" name="Shape 521"/>
            <p:cNvSpPr>
              <a:spLocks noChangeArrowheads="1"/>
            </p:cNvSpPr>
            <p:nvPr/>
          </p:nvSpPr>
          <p:spPr bwMode="auto">
            <a:xfrm>
              <a:off x="2914635" y="1500396"/>
              <a:ext cx="120996" cy="122629"/>
            </a:xfrm>
            <a:custGeom>
              <a:avLst/>
              <a:gdLst>
                <a:gd name="T0" fmla="*/ 0 w 4857"/>
                <a:gd name="T1" fmla="*/ 0 h 4856"/>
                <a:gd name="T2" fmla="*/ 4857 w 4857"/>
                <a:gd name="T3" fmla="*/ 4856 h 4856"/>
              </a:gdLst>
              <a:ahLst/>
              <a:cxnLst/>
              <a:rect l="T0" t="T1" r="T2" b="T3"/>
              <a:pathLst>
                <a:path w="4857" h="4856" extrusionOk="0">
                  <a:moveTo>
                    <a:pt x="1" y="0"/>
                  </a:moveTo>
                  <a:lnTo>
                    <a:pt x="1" y="4856"/>
                  </a:lnTo>
                  <a:lnTo>
                    <a:pt x="4856" y="4856"/>
                  </a:lnTo>
                  <a:lnTo>
                    <a:pt x="4856" y="0"/>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15" name="Shape 522"/>
            <p:cNvSpPr>
              <a:spLocks noChangeArrowheads="1"/>
            </p:cNvSpPr>
            <p:nvPr/>
          </p:nvSpPr>
          <p:spPr bwMode="auto">
            <a:xfrm>
              <a:off x="2914635" y="2676007"/>
              <a:ext cx="120996" cy="120995"/>
            </a:xfrm>
            <a:custGeom>
              <a:avLst/>
              <a:gdLst>
                <a:gd name="T0" fmla="*/ 0 w 4857"/>
                <a:gd name="T1" fmla="*/ 0 h 4857"/>
                <a:gd name="T2" fmla="*/ 4857 w 4857"/>
                <a:gd name="T3" fmla="*/ 4857 h 4857"/>
              </a:gdLst>
              <a:ahLst/>
              <a:cxnLst/>
              <a:rect l="T0" t="T1" r="T2" b="T3"/>
              <a:pathLst>
                <a:path w="4857" h="4857" extrusionOk="0">
                  <a:moveTo>
                    <a:pt x="1" y="1"/>
                  </a:moveTo>
                  <a:lnTo>
                    <a:pt x="1"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16" name="Shape 523"/>
            <p:cNvSpPr>
              <a:spLocks noChangeArrowheads="1"/>
            </p:cNvSpPr>
            <p:nvPr/>
          </p:nvSpPr>
          <p:spPr bwMode="auto">
            <a:xfrm>
              <a:off x="3065063" y="5084459"/>
              <a:ext cx="120996" cy="120995"/>
            </a:xfrm>
            <a:custGeom>
              <a:avLst/>
              <a:gdLst>
                <a:gd name="T0" fmla="*/ 0 w 4856"/>
                <a:gd name="T1" fmla="*/ 0 h 4857"/>
                <a:gd name="T2" fmla="*/ 4856 w 4856"/>
                <a:gd name="T3" fmla="*/ 4857 h 4857"/>
              </a:gdLst>
              <a:ahLst/>
              <a:cxnLst/>
              <a:rect l="T0" t="T1" r="T2" b="T3"/>
              <a:pathLst>
                <a:path w="4856" h="4857" extrusionOk="0">
                  <a:moveTo>
                    <a:pt x="0" y="1"/>
                  </a:moveTo>
                  <a:lnTo>
                    <a:pt x="0"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17" name="Shape 524"/>
            <p:cNvSpPr>
              <a:spLocks noChangeArrowheads="1"/>
            </p:cNvSpPr>
            <p:nvPr/>
          </p:nvSpPr>
          <p:spPr bwMode="auto">
            <a:xfrm>
              <a:off x="3365919" y="2525581"/>
              <a:ext cx="120996" cy="120995"/>
            </a:xfrm>
            <a:custGeom>
              <a:avLst/>
              <a:gdLst>
                <a:gd name="T0" fmla="*/ 0 w 4856"/>
                <a:gd name="T1" fmla="*/ 0 h 4856"/>
                <a:gd name="T2" fmla="*/ 4856 w 4856"/>
                <a:gd name="T3" fmla="*/ 4856 h 4856"/>
              </a:gdLst>
              <a:ahLst/>
              <a:cxnLst/>
              <a:rect l="T0" t="T1" r="T2" b="T3"/>
              <a:pathLst>
                <a:path w="4856" h="4856" extrusionOk="0">
                  <a:moveTo>
                    <a:pt x="0" y="1"/>
                  </a:moveTo>
                  <a:lnTo>
                    <a:pt x="0" y="4856"/>
                  </a:lnTo>
                  <a:lnTo>
                    <a:pt x="4855" y="4856"/>
                  </a:lnTo>
                  <a:lnTo>
                    <a:pt x="4855"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sp>
          <p:nvSpPr>
            <p:cNvPr id="518" name="Shape 525"/>
            <p:cNvSpPr>
              <a:spLocks noChangeArrowheads="1"/>
            </p:cNvSpPr>
            <p:nvPr/>
          </p:nvSpPr>
          <p:spPr bwMode="auto">
            <a:xfrm>
              <a:off x="3545779" y="4934033"/>
              <a:ext cx="120996" cy="120995"/>
            </a:xfrm>
            <a:custGeom>
              <a:avLst/>
              <a:gdLst>
                <a:gd name="T0" fmla="*/ 0 w 4856"/>
                <a:gd name="T1" fmla="*/ 0 h 4856"/>
                <a:gd name="T2" fmla="*/ 4856 w 4856"/>
                <a:gd name="T3" fmla="*/ 4856 h 4856"/>
              </a:gdLst>
              <a:ahLst/>
              <a:cxnLst/>
              <a:rect l="T0" t="T1" r="T2" b="T3"/>
              <a:pathLst>
                <a:path w="4856" h="4856" extrusionOk="0">
                  <a:moveTo>
                    <a:pt x="1" y="1"/>
                  </a:moveTo>
                  <a:lnTo>
                    <a:pt x="1" y="4856"/>
                  </a:lnTo>
                  <a:lnTo>
                    <a:pt x="4856" y="4856"/>
                  </a:lnTo>
                  <a:lnTo>
                    <a:pt x="4856" y="1"/>
                  </a:lnTo>
                  <a:close/>
                </a:path>
              </a:pathLst>
            </a:custGeom>
            <a:solidFill>
              <a:srgbClr val="0B87A1"/>
            </a:solidFill>
            <a:ln w="9525">
              <a:noFill/>
              <a:miter lim="800000"/>
              <a:headEnd/>
              <a:tailEnd/>
            </a:ln>
          </p:spPr>
          <p:txBody>
            <a:bodyPr rot="10800000" lIns="91425" tIns="91425" rIns="91425" bIns="91425" anchor="ctr"/>
            <a:lstStyle/>
            <a:p>
              <a:pPr>
                <a:buClr>
                  <a:srgbClr val="000000"/>
                </a:buClr>
                <a:buFont typeface="Arial" charset="0"/>
                <a:buNone/>
                <a:defRPr/>
              </a:pPr>
              <a:endParaRPr lang="el-GR" b="0">
                <a:solidFill>
                  <a:srgbClr val="000000"/>
                </a:solidFill>
              </a:endParaRPr>
            </a:p>
          </p:txBody>
        </p:sp>
      </p:grpSp>
      <p:pic>
        <p:nvPicPr>
          <p:cNvPr id="519" name="Picture 31" descr="Rokas LOGO 300 dpi"/>
          <p:cNvPicPr>
            <a:picLocks noChangeAspect="1" noChangeArrowheads="1"/>
          </p:cNvPicPr>
          <p:nvPr userDrawn="1"/>
        </p:nvPicPr>
        <p:blipFill>
          <a:blip r:embed="rId2"/>
          <a:srcRect/>
          <a:stretch>
            <a:fillRect/>
          </a:stretch>
        </p:blipFill>
        <p:spPr bwMode="auto">
          <a:xfrm>
            <a:off x="0" y="4732338"/>
            <a:ext cx="936625" cy="411162"/>
          </a:xfrm>
          <a:prstGeom prst="rect">
            <a:avLst/>
          </a:prstGeom>
          <a:noFill/>
          <a:ln w="9525">
            <a:noFill/>
            <a:miter lim="800000"/>
            <a:headEnd/>
            <a:tailEnd/>
          </a:ln>
        </p:spPr>
      </p:pic>
      <p:sp>
        <p:nvSpPr>
          <p:cNvPr id="520" name="Text Box 521"/>
          <p:cNvSpPr txBox="1">
            <a:spLocks noChangeArrowheads="1"/>
          </p:cNvSpPr>
          <p:nvPr userDrawn="1"/>
        </p:nvSpPr>
        <p:spPr bwMode="auto">
          <a:xfrm>
            <a:off x="1295400" y="4705350"/>
            <a:ext cx="5257800" cy="336550"/>
          </a:xfrm>
          <a:prstGeom prst="rect">
            <a:avLst/>
          </a:prstGeom>
          <a:noFill/>
          <a:ln w="9525">
            <a:noFill/>
            <a:miter lim="800000"/>
            <a:headEnd/>
            <a:tailEnd/>
          </a:ln>
          <a:effectLst/>
        </p:spPr>
        <p:txBody>
          <a:bodyPr>
            <a:spAutoFit/>
          </a:bodyPr>
          <a:lstStyle/>
          <a:p>
            <a:r>
              <a:rPr lang="en-US" sz="800" b="0">
                <a:solidFill>
                  <a:srgbClr val="80BFB7"/>
                </a:solidFill>
                <a:latin typeface="Century Gothic" pitchFamily="34" charset="0"/>
              </a:rPr>
              <a:t>AIDA Morocco Conference, Marrakech, 23-25 April 2019- “Natural Hazards and Catastrophes" </a:t>
            </a:r>
          </a:p>
          <a:p>
            <a:r>
              <a:rPr lang="en-US" sz="800" b="0">
                <a:solidFill>
                  <a:srgbClr val="80BFB7"/>
                </a:solidFill>
                <a:latin typeface="Century Gothic" pitchFamily="34" charset="0"/>
              </a:rPr>
              <a:t>Joint WP Session: Principles of Insurance Law / Distribution of Insurance Products / Motor Insurance</a:t>
            </a:r>
          </a:p>
        </p:txBody>
      </p:sp>
      <p:sp>
        <p:nvSpPr>
          <p:cNvPr id="10" name="Shape 10"/>
          <p:cNvSpPr txBox="1">
            <a:spLocks noGrp="1"/>
          </p:cNvSpPr>
          <p:nvPr>
            <p:ph type="ctrTitle"/>
          </p:nvPr>
        </p:nvSpPr>
        <p:spPr>
          <a:xfrm>
            <a:off x="762000" y="696425"/>
            <a:ext cx="5396700" cy="1159800"/>
          </a:xfrm>
          <a:prstGeom prst="rect">
            <a:avLst/>
          </a:prstGeom>
        </p:spPr>
        <p:txBody>
          <a:bodyPr spcFirstLastPara="1" anchor="t"/>
          <a:lstStyle>
            <a:lvl1pPr lvl="0">
              <a:spcBef>
                <a:spcPts val="0"/>
              </a:spcBef>
              <a:spcAft>
                <a:spcPts val="0"/>
              </a:spcAft>
              <a:buClr>
                <a:srgbClr val="80BFB7"/>
              </a:buClr>
              <a:buSzPts val="6000"/>
              <a:buNone/>
              <a:defRPr sz="6000">
                <a:solidFill>
                  <a:srgbClr val="80BFB7"/>
                </a:solidFill>
              </a:defRPr>
            </a:lvl1pPr>
            <a:lvl2pPr lvl="1">
              <a:spcBef>
                <a:spcPts val="0"/>
              </a:spcBef>
              <a:spcAft>
                <a:spcPts val="0"/>
              </a:spcAft>
              <a:buClr>
                <a:srgbClr val="80BFB7"/>
              </a:buClr>
              <a:buSzPts val="6000"/>
              <a:buNone/>
              <a:defRPr sz="6000">
                <a:solidFill>
                  <a:srgbClr val="80BFB7"/>
                </a:solidFill>
              </a:defRPr>
            </a:lvl2pPr>
            <a:lvl3pPr lvl="2">
              <a:spcBef>
                <a:spcPts val="0"/>
              </a:spcBef>
              <a:spcAft>
                <a:spcPts val="0"/>
              </a:spcAft>
              <a:buClr>
                <a:srgbClr val="80BFB7"/>
              </a:buClr>
              <a:buSzPts val="6000"/>
              <a:buNone/>
              <a:defRPr sz="6000">
                <a:solidFill>
                  <a:srgbClr val="80BFB7"/>
                </a:solidFill>
              </a:defRPr>
            </a:lvl3pPr>
            <a:lvl4pPr lvl="3">
              <a:spcBef>
                <a:spcPts val="0"/>
              </a:spcBef>
              <a:spcAft>
                <a:spcPts val="0"/>
              </a:spcAft>
              <a:buClr>
                <a:srgbClr val="80BFB7"/>
              </a:buClr>
              <a:buSzPts val="6000"/>
              <a:buNone/>
              <a:defRPr sz="6000">
                <a:solidFill>
                  <a:srgbClr val="80BFB7"/>
                </a:solidFill>
              </a:defRPr>
            </a:lvl4pPr>
            <a:lvl5pPr lvl="4">
              <a:spcBef>
                <a:spcPts val="0"/>
              </a:spcBef>
              <a:spcAft>
                <a:spcPts val="0"/>
              </a:spcAft>
              <a:buClr>
                <a:srgbClr val="80BFB7"/>
              </a:buClr>
              <a:buSzPts val="6000"/>
              <a:buNone/>
              <a:defRPr sz="6000">
                <a:solidFill>
                  <a:srgbClr val="80BFB7"/>
                </a:solidFill>
              </a:defRPr>
            </a:lvl5pPr>
            <a:lvl6pPr lvl="5">
              <a:spcBef>
                <a:spcPts val="0"/>
              </a:spcBef>
              <a:spcAft>
                <a:spcPts val="0"/>
              </a:spcAft>
              <a:buClr>
                <a:srgbClr val="80BFB7"/>
              </a:buClr>
              <a:buSzPts val="6000"/>
              <a:buNone/>
              <a:defRPr sz="6000">
                <a:solidFill>
                  <a:srgbClr val="80BFB7"/>
                </a:solidFill>
              </a:defRPr>
            </a:lvl6pPr>
            <a:lvl7pPr lvl="6">
              <a:spcBef>
                <a:spcPts val="0"/>
              </a:spcBef>
              <a:spcAft>
                <a:spcPts val="0"/>
              </a:spcAft>
              <a:buClr>
                <a:srgbClr val="80BFB7"/>
              </a:buClr>
              <a:buSzPts val="6000"/>
              <a:buNone/>
              <a:defRPr sz="6000">
                <a:solidFill>
                  <a:srgbClr val="80BFB7"/>
                </a:solidFill>
              </a:defRPr>
            </a:lvl7pPr>
            <a:lvl8pPr lvl="7">
              <a:spcBef>
                <a:spcPts val="0"/>
              </a:spcBef>
              <a:spcAft>
                <a:spcPts val="0"/>
              </a:spcAft>
              <a:buClr>
                <a:srgbClr val="80BFB7"/>
              </a:buClr>
              <a:buSzPts val="6000"/>
              <a:buNone/>
              <a:defRPr sz="6000">
                <a:solidFill>
                  <a:srgbClr val="80BFB7"/>
                </a:solidFill>
              </a:defRPr>
            </a:lvl8pPr>
            <a:lvl9pPr lvl="8">
              <a:spcBef>
                <a:spcPts val="0"/>
              </a:spcBef>
              <a:spcAft>
                <a:spcPts val="0"/>
              </a:spcAft>
              <a:buClr>
                <a:srgbClr val="80BFB7"/>
              </a:buClr>
              <a:buSzPts val="6000"/>
              <a:buNone/>
              <a:defRPr sz="6000">
                <a:solidFill>
                  <a:srgbClr val="80BFB7"/>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1563"/>
        <p:cNvGrpSpPr/>
        <p:nvPr/>
      </p:nvGrpSpPr>
      <p:grpSpPr>
        <a:xfrm>
          <a:off x="0" y="0"/>
          <a:ext cx="0" cy="0"/>
          <a:chOff x="0" y="0"/>
          <a:chExt cx="0" cy="0"/>
        </a:xfrm>
      </p:grpSpPr>
      <p:pic>
        <p:nvPicPr>
          <p:cNvPr id="4" name="Picture 31" descr="Rokas LOGO 300 dpi"/>
          <p:cNvPicPr>
            <a:picLocks noChangeAspect="1" noChangeArrowheads="1"/>
          </p:cNvPicPr>
          <p:nvPr userDrawn="1"/>
        </p:nvPicPr>
        <p:blipFill>
          <a:blip r:embed="rId2"/>
          <a:srcRect/>
          <a:stretch>
            <a:fillRect/>
          </a:stretch>
        </p:blipFill>
        <p:spPr bwMode="auto">
          <a:xfrm>
            <a:off x="0" y="4732338"/>
            <a:ext cx="936625" cy="411162"/>
          </a:xfrm>
          <a:prstGeom prst="rect">
            <a:avLst/>
          </a:prstGeom>
          <a:noFill/>
          <a:ln w="9525">
            <a:noFill/>
            <a:miter lim="800000"/>
            <a:headEnd/>
            <a:tailEnd/>
          </a:ln>
        </p:spPr>
      </p:pic>
      <p:sp>
        <p:nvSpPr>
          <p:cNvPr id="5" name="Text Box 280"/>
          <p:cNvSpPr txBox="1">
            <a:spLocks noChangeArrowheads="1"/>
          </p:cNvSpPr>
          <p:nvPr userDrawn="1"/>
        </p:nvSpPr>
        <p:spPr bwMode="auto">
          <a:xfrm>
            <a:off x="1295400" y="4705350"/>
            <a:ext cx="6172200" cy="336550"/>
          </a:xfrm>
          <a:prstGeom prst="rect">
            <a:avLst/>
          </a:prstGeom>
          <a:noFill/>
          <a:ln w="9525">
            <a:noFill/>
            <a:miter lim="800000"/>
            <a:headEnd/>
            <a:tailEnd/>
          </a:ln>
          <a:effectLst/>
        </p:spPr>
        <p:txBody>
          <a:bodyPr>
            <a:spAutoFit/>
          </a:bodyPr>
          <a:lstStyle/>
          <a:p>
            <a:r>
              <a:rPr lang="en-US" sz="800" b="0">
                <a:latin typeface="Century Gothic" pitchFamily="34" charset="0"/>
              </a:rPr>
              <a:t>AIDA Morocco Conference, Marrakech,</a:t>
            </a:r>
            <a:r>
              <a:rPr lang="el-GR" sz="800" b="0">
                <a:latin typeface="Century Gothic" pitchFamily="34" charset="0"/>
              </a:rPr>
              <a:t> </a:t>
            </a:r>
            <a:r>
              <a:rPr lang="en-US" sz="800" b="0">
                <a:latin typeface="Century Gothic" pitchFamily="34" charset="0"/>
              </a:rPr>
              <a:t>23-25</a:t>
            </a:r>
            <a:r>
              <a:rPr lang="el-GR" sz="800" b="0">
                <a:latin typeface="Century Gothic" pitchFamily="34" charset="0"/>
              </a:rPr>
              <a:t> April 201</a:t>
            </a:r>
            <a:r>
              <a:rPr lang="en-US" sz="800" b="0">
                <a:latin typeface="Century Gothic" pitchFamily="34" charset="0"/>
              </a:rPr>
              <a:t>9- “Natural Hazards and Catastrophes"</a:t>
            </a:r>
            <a:r>
              <a:rPr lang="el-GR" sz="800" b="0">
                <a:latin typeface="Century Gothic" pitchFamily="34" charset="0"/>
              </a:rPr>
              <a:t> </a:t>
            </a:r>
            <a:endParaRPr lang="en-US" sz="800" b="0">
              <a:latin typeface="Century Gothic" pitchFamily="34" charset="0"/>
            </a:endParaRPr>
          </a:p>
          <a:p>
            <a:r>
              <a:rPr lang="en-US" sz="800" b="0">
                <a:latin typeface="Century Gothic" pitchFamily="34" charset="0"/>
              </a:rPr>
              <a:t>Joint WP Session: Principles of Insurance Law / Distribution of Insurance Products / Motor Insurance</a:t>
            </a:r>
            <a:endParaRPr lang="el-GR" sz="800" b="0">
              <a:latin typeface="Century Gothic" pitchFamily="34" charset="0"/>
            </a:endParaRPr>
          </a:p>
        </p:txBody>
      </p:sp>
      <p:sp>
        <p:nvSpPr>
          <p:cNvPr id="1564" name="Shape 1564"/>
          <p:cNvSpPr txBox="1">
            <a:spLocks noGrp="1"/>
          </p:cNvSpPr>
          <p:nvPr>
            <p:ph type="title"/>
          </p:nvPr>
        </p:nvSpPr>
        <p:spPr>
          <a:xfrm>
            <a:off x="718300" y="739375"/>
            <a:ext cx="6761100" cy="857400"/>
          </a:xfrm>
          <a:prstGeom prst="rect">
            <a:avLst/>
          </a:prstGeom>
        </p:spPr>
        <p:txBody>
          <a:bodyPr spcFirstLastPara="1"/>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565" name="Shape 1565"/>
          <p:cNvSpPr txBox="1">
            <a:spLocks noGrp="1"/>
          </p:cNvSpPr>
          <p:nvPr>
            <p:ph type="body" idx="1"/>
          </p:nvPr>
        </p:nvSpPr>
        <p:spPr>
          <a:xfrm>
            <a:off x="718300" y="1733550"/>
            <a:ext cx="6761100" cy="2980500"/>
          </a:xfrm>
          <a:prstGeom prst="rect">
            <a:avLst/>
          </a:prstGeom>
        </p:spPr>
        <p:txBody>
          <a:bodyPr spcFirstLastPara="1"/>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6" name="Shape 1840"/>
          <p:cNvSpPr txBox="1">
            <a:spLocks noGrp="1"/>
          </p:cNvSpPr>
          <p:nvPr>
            <p:ph type="sldNum" idx="10"/>
          </p:nvPr>
        </p:nvSpPr>
        <p:spPr/>
        <p:txBody>
          <a:bodyPr/>
          <a:lstStyle>
            <a:lvl1pPr>
              <a:defRPr/>
            </a:lvl1pPr>
          </a:lstStyle>
          <a:p>
            <a:pPr>
              <a:defRPr/>
            </a:pPr>
            <a:fld id="{B640F858-FA56-443F-899B-F10DF5938CC0}" type="slidenum">
              <a:rPr lang="en-US"/>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Shape 6"/>
          <p:cNvSpPr txBox="1">
            <a:spLocks noGrp="1"/>
          </p:cNvSpPr>
          <p:nvPr>
            <p:ph type="title"/>
          </p:nvPr>
        </p:nvSpPr>
        <p:spPr bwMode="auto">
          <a:xfrm>
            <a:off x="717550" y="739775"/>
            <a:ext cx="6761163" cy="857250"/>
          </a:xfrm>
          <a:prstGeom prst="rect">
            <a:avLst/>
          </a:prstGeom>
          <a:noFill/>
          <a:ln w="9525">
            <a:noFill/>
            <a:miter lim="800000"/>
            <a:headEnd/>
            <a:tailEnd/>
          </a:ln>
        </p:spPr>
        <p:txBody>
          <a:bodyPr vert="horz" wrap="square" lIns="91425" tIns="91425" rIns="91425" bIns="91425" numCol="1" anchor="b" anchorCtr="0" compatLnSpc="1">
            <a:prstTxWarp prst="textNoShape">
              <a:avLst/>
            </a:prstTxWarp>
          </a:bodyPr>
          <a:lstStyle/>
          <a:p>
            <a:pPr lvl="0"/>
            <a:endParaRPr lang="el-GR" smtClean="0">
              <a:sym typeface="Arial" charset="0"/>
            </a:endParaRPr>
          </a:p>
        </p:txBody>
      </p:sp>
      <p:sp>
        <p:nvSpPr>
          <p:cNvPr id="1027" name="Shape 7"/>
          <p:cNvSpPr txBox="1">
            <a:spLocks noGrp="1"/>
          </p:cNvSpPr>
          <p:nvPr>
            <p:ph type="body" idx="1"/>
          </p:nvPr>
        </p:nvSpPr>
        <p:spPr bwMode="auto">
          <a:xfrm>
            <a:off x="685800" y="1733550"/>
            <a:ext cx="6761163" cy="2979738"/>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el-GR" smtClean="0">
              <a:sym typeface="Arial" charset="0"/>
            </a:endParaRPr>
          </a:p>
        </p:txBody>
      </p:sp>
      <p:sp>
        <p:nvSpPr>
          <p:cNvPr id="7" name="Shape 1840"/>
          <p:cNvSpPr txBox="1">
            <a:spLocks noGrp="1"/>
          </p:cNvSpPr>
          <p:nvPr>
            <p:ph type="sldNum" idx="4"/>
          </p:nvPr>
        </p:nvSpPr>
        <p:spPr bwMode="auto">
          <a:xfrm>
            <a:off x="92075" y="4719638"/>
            <a:ext cx="547688"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buClr>
                <a:srgbClr val="000000"/>
              </a:buClr>
              <a:buFont typeface="Arial" charset="0"/>
              <a:buNone/>
              <a:defRPr sz="1200" b="0">
                <a:solidFill>
                  <a:srgbClr val="0B87A1"/>
                </a:solidFill>
                <a:latin typeface="Dosis Light"/>
                <a:ea typeface="Dosis Light"/>
                <a:cs typeface="Dosis Light"/>
                <a:sym typeface="Dosis Light"/>
              </a:defRPr>
            </a:lvl1pPr>
          </a:lstStyle>
          <a:p>
            <a:pPr>
              <a:defRPr/>
            </a:pPr>
            <a:fld id="{14714F54-FD5C-4474-A1AF-176259B2640B}" type="slidenum">
              <a:rPr lang="en-US"/>
              <a:pPr>
                <a:defRPr/>
              </a:pPr>
              <a:t>‹#›</a:t>
            </a:fld>
            <a:endParaRPr lang="el-GR"/>
          </a:p>
        </p:txBody>
      </p:sp>
    </p:spTree>
  </p:cSld>
  <p:clrMap bg1="lt1" tx1="dk1" bg2="dk2" tx2="lt2" accent1="accent1" accent2="accent2" accent3="accent3" accent4="accent4" accent5="accent5" accent6="accent6" hlink="hlink" folHlink="folHlink"/>
  <p:sldLayoutIdLst>
    <p:sldLayoutId id="2147483671" r:id="rId1"/>
    <p:sldLayoutId id="2147483672" r:id="rId2"/>
  </p:sldLayoutIdLst>
  <p:transition/>
  <p:hf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charset="0"/>
          <a:ea typeface="+mj-ea"/>
          <a:cs typeface="+mj-cs"/>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342900" indent="-342900" algn="l" rtl="0" eaLnBrk="0" fontAlgn="base" hangingPunct="0">
        <a:spcBef>
          <a:spcPct val="0"/>
        </a:spcBef>
        <a:spcAft>
          <a:spcPct val="0"/>
        </a:spcAft>
        <a:buClr>
          <a:srgbClr val="000000"/>
        </a:buClr>
        <a:buFont typeface="Arial" charset="0"/>
        <a:buChar char="•"/>
        <a:defRPr sz="1400">
          <a:solidFill>
            <a:srgbClr val="000000"/>
          </a:solidFill>
          <a:latin typeface="Arial" charset="0"/>
          <a:ea typeface="+mn-ea"/>
          <a:cs typeface="+mn-cs"/>
          <a:sym typeface="Arial" charset="0"/>
        </a:defRPr>
      </a:lvl1pPr>
      <a:lvl2pPr marL="742950" lvl="1" indent="-285750" algn="l" rtl="0" eaLnBrk="0" fontAlgn="base" hangingPunct="0">
        <a:spcBef>
          <a:spcPct val="0"/>
        </a:spcBef>
        <a:spcAft>
          <a:spcPct val="0"/>
        </a:spcAft>
        <a:buClr>
          <a:srgbClr val="000000"/>
        </a:buClr>
        <a:buFont typeface="Arial" charset="0"/>
        <a:buChar char="–"/>
        <a:defRPr sz="1400">
          <a:solidFill>
            <a:srgbClr val="000000"/>
          </a:solidFill>
          <a:latin typeface="Arial" charset="0"/>
          <a:ea typeface="+mn-ea"/>
          <a:cs typeface="+mn-cs"/>
          <a:sym typeface="Arial" charset="0"/>
        </a:defRPr>
      </a:lvl2pPr>
      <a:lvl3pPr marL="1143000" lvl="2" indent="-228600" algn="l" rtl="0" eaLnBrk="0" fontAlgn="base" hangingPunct="0">
        <a:spcBef>
          <a:spcPct val="0"/>
        </a:spcBef>
        <a:spcAft>
          <a:spcPct val="0"/>
        </a:spcAft>
        <a:buClr>
          <a:srgbClr val="000000"/>
        </a:buClr>
        <a:buFont typeface="Arial" charset="0"/>
        <a:buChar char="•"/>
        <a:defRPr sz="1400">
          <a:solidFill>
            <a:srgbClr val="000000"/>
          </a:solidFill>
          <a:latin typeface="Arial" charset="0"/>
          <a:ea typeface="+mn-ea"/>
          <a:cs typeface="+mn-cs"/>
          <a:sym typeface="Arial" charset="0"/>
        </a:defRPr>
      </a:lvl3pPr>
      <a:lvl4pPr marL="1600200" lvl="3" indent="-228600" algn="l" rtl="0" eaLnBrk="0" fontAlgn="base" hangingPunct="0">
        <a:spcBef>
          <a:spcPct val="0"/>
        </a:spcBef>
        <a:spcAft>
          <a:spcPct val="0"/>
        </a:spcAft>
        <a:buClr>
          <a:srgbClr val="000000"/>
        </a:buClr>
        <a:buFont typeface="Arial" charset="0"/>
        <a:buChar char="–"/>
        <a:defRPr sz="1400">
          <a:solidFill>
            <a:srgbClr val="000000"/>
          </a:solidFill>
          <a:latin typeface="Arial" charset="0"/>
          <a:ea typeface="+mn-ea"/>
          <a:cs typeface="+mn-cs"/>
          <a:sym typeface="Arial" charset="0"/>
        </a:defRPr>
      </a:lvl4pPr>
      <a:lvl5pPr marL="2057400" lvl="4" indent="-228600" algn="l" rtl="0" eaLnBrk="0" fontAlgn="base" hangingPunct="0">
        <a:spcBef>
          <a:spcPct val="0"/>
        </a:spcBef>
        <a:spcAft>
          <a:spcPct val="0"/>
        </a:spcAft>
        <a:buClr>
          <a:srgbClr val="000000"/>
        </a:buClr>
        <a:buFont typeface="Arial" charset="0"/>
        <a:buChar char="»"/>
        <a:defRPr sz="1400">
          <a:solidFill>
            <a:srgbClr val="000000"/>
          </a:solidFill>
          <a:latin typeface="Arial" charset="0"/>
          <a:ea typeface="+mn-ea"/>
          <a:cs typeface="+mn-cs"/>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mn-lt"/>
          <a:ea typeface="+mn-ea"/>
          <a:cs typeface="+mn-cs"/>
          <a:sym typeface="Arial"/>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v.chatzara@rokas.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hape 3836"/>
          <p:cNvSpPr txBox="1">
            <a:spLocks noGrp="1"/>
          </p:cNvSpPr>
          <p:nvPr>
            <p:ph type="ctrTitle"/>
          </p:nvPr>
        </p:nvSpPr>
        <p:spPr>
          <a:xfrm>
            <a:off x="304800" y="666750"/>
            <a:ext cx="6858000" cy="1158875"/>
          </a:xfrm>
        </p:spPr>
        <p:txBody>
          <a:bodyPr/>
          <a:lstStyle/>
          <a:p>
            <a:pPr eaLnBrk="1" hangingPunct="1">
              <a:spcBef>
                <a:spcPct val="0"/>
              </a:spcBef>
              <a:spcAft>
                <a:spcPct val="0"/>
              </a:spcAft>
              <a:buFont typeface="Dosis Light"/>
              <a:buNone/>
            </a:pPr>
            <a:r>
              <a:rPr lang="en-US" sz="4500" dirty="0" err="1" smtClean="0">
                <a:latin typeface="Century Gothic" pitchFamily="34" charset="0"/>
                <a:ea typeface="Dosis Light"/>
                <a:cs typeface="Dosis Light"/>
                <a:sym typeface="Dosis Light"/>
              </a:rPr>
              <a:t>FinTech</a:t>
            </a:r>
            <a:r>
              <a:rPr lang="en-US" sz="4500" dirty="0" smtClean="0">
                <a:latin typeface="Century Gothic" pitchFamily="34" charset="0"/>
                <a:ea typeface="Dosis Light"/>
                <a:cs typeface="Dosis Light"/>
                <a:sym typeface="Dosis Light"/>
              </a:rPr>
              <a:t>, </a:t>
            </a:r>
            <a:br>
              <a:rPr lang="en-US" sz="4500" dirty="0" smtClean="0">
                <a:latin typeface="Century Gothic" pitchFamily="34" charset="0"/>
                <a:ea typeface="Dosis Light"/>
                <a:cs typeface="Dosis Light"/>
                <a:sym typeface="Dosis Light"/>
              </a:rPr>
            </a:br>
            <a:r>
              <a:rPr lang="en-US" sz="4500" dirty="0" err="1" smtClean="0">
                <a:latin typeface="Century Gothic" pitchFamily="34" charset="0"/>
                <a:ea typeface="Dosis Light"/>
                <a:cs typeface="Dosis Light"/>
                <a:sym typeface="Dosis Light"/>
              </a:rPr>
              <a:t>InsurTech</a:t>
            </a:r>
            <a:r>
              <a:rPr lang="en-US" sz="4500" dirty="0" smtClean="0">
                <a:latin typeface="Century Gothic" pitchFamily="34" charset="0"/>
                <a:ea typeface="Dosis Light"/>
                <a:cs typeface="Dosis Light"/>
                <a:sym typeface="Dosis Light"/>
              </a:rPr>
              <a:t> </a:t>
            </a:r>
            <a:br>
              <a:rPr lang="en-US" sz="4500" dirty="0" smtClean="0">
                <a:latin typeface="Century Gothic" pitchFamily="34" charset="0"/>
                <a:ea typeface="Dosis Light"/>
                <a:cs typeface="Dosis Light"/>
                <a:sym typeface="Dosis Light"/>
              </a:rPr>
            </a:br>
            <a:r>
              <a:rPr lang="en-US" sz="4500" dirty="0" smtClean="0">
                <a:latin typeface="Century Gothic" pitchFamily="34" charset="0"/>
                <a:ea typeface="Dosis Light"/>
                <a:cs typeface="Dosis Light"/>
                <a:sym typeface="Dosis Light"/>
              </a:rPr>
              <a:t>and the Regulators </a:t>
            </a:r>
            <a:endParaRPr lang="el-GR" sz="4500" dirty="0" smtClean="0">
              <a:latin typeface="Century Gothic" pitchFamily="34" charset="0"/>
              <a:ea typeface="Dosis Light"/>
              <a:cs typeface="Dosis Light"/>
              <a:sym typeface="Dosis Light"/>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2"/>
          <p:cNvSpPr txBox="1">
            <a:spLocks noGrp="1"/>
          </p:cNvSpPr>
          <p:nvPr>
            <p:ph type="title"/>
          </p:nvPr>
        </p:nvSpPr>
        <p:spPr>
          <a:xfrm>
            <a:off x="457200" y="434975"/>
            <a:ext cx="8229600" cy="536575"/>
          </a:xfrm>
        </p:spPr>
        <p:txBody>
          <a:bodyPr/>
          <a:lstStyle/>
          <a:p>
            <a:pPr>
              <a:spcBef>
                <a:spcPct val="0"/>
              </a:spcBef>
              <a:spcAft>
                <a:spcPct val="0"/>
              </a:spcAft>
            </a:pPr>
            <a:r>
              <a:rPr lang="en-US" sz="2200" b="1" smtClean="0">
                <a:solidFill>
                  <a:srgbClr val="0B87A1"/>
                </a:solidFill>
                <a:latin typeface="Century Gothic" pitchFamily="34" charset="0"/>
                <a:ea typeface="SimHei" pitchFamily="49" charset="-122"/>
              </a:rPr>
              <a:t>The view of the International Association of Insurance Supervisors</a:t>
            </a:r>
            <a:endParaRPr lang="el-GR" sz="2200" b="1" smtClean="0">
              <a:solidFill>
                <a:srgbClr val="0B87A1"/>
              </a:solidFill>
              <a:latin typeface="Century Gothic" pitchFamily="34" charset="0"/>
              <a:ea typeface="SimHei" pitchFamily="49" charset="-122"/>
            </a:endParaRPr>
          </a:p>
        </p:txBody>
      </p:sp>
      <p:sp>
        <p:nvSpPr>
          <p:cNvPr id="17410" name="Text Box 3"/>
          <p:cNvSpPr txBox="1">
            <a:spLocks noGrp="1"/>
          </p:cNvSpPr>
          <p:nvPr>
            <p:ph type="body" idx="1"/>
          </p:nvPr>
        </p:nvSpPr>
        <p:spPr>
          <a:xfrm>
            <a:off x="457200" y="971550"/>
            <a:ext cx="8382000" cy="3589338"/>
          </a:xfrm>
        </p:spPr>
        <p:txBody>
          <a:bodyPr/>
          <a:lstStyle/>
          <a:p>
            <a:pPr>
              <a:spcAft>
                <a:spcPct val="45000"/>
              </a:spcAft>
              <a:buFont typeface="Wingdings" pitchFamily="2" charset="2"/>
              <a:buChar char="Ø"/>
            </a:pPr>
            <a:r>
              <a:rPr lang="en-US" smtClean="0">
                <a:solidFill>
                  <a:srgbClr val="003B55"/>
                </a:solidFill>
                <a:latin typeface="Century Gothic" pitchFamily="34" charset="0"/>
                <a:cs typeface="Arial" charset="0"/>
              </a:rPr>
              <a:t>Report in 2017: </a:t>
            </a:r>
            <a:r>
              <a:rPr lang="en-US" i="1" smtClean="0">
                <a:solidFill>
                  <a:srgbClr val="003B55"/>
                </a:solidFill>
                <a:latin typeface="Century Gothic" pitchFamily="34" charset="0"/>
                <a:cs typeface="Arial" charset="0"/>
              </a:rPr>
              <a:t>“FinTech Developments in the Insurance Industry”</a:t>
            </a:r>
            <a:r>
              <a:rPr lang="en-US" smtClean="0">
                <a:solidFill>
                  <a:srgbClr val="003B55"/>
                </a:solidFill>
                <a:latin typeface="Century Gothic" pitchFamily="34" charset="0"/>
                <a:cs typeface="Arial" charset="0"/>
              </a:rPr>
              <a:t> </a:t>
            </a:r>
          </a:p>
          <a:p>
            <a:pPr>
              <a:spcAft>
                <a:spcPct val="45000"/>
              </a:spcAft>
              <a:buFont typeface="Wingdings" pitchFamily="2" charset="2"/>
              <a:buChar char="Ø"/>
            </a:pPr>
            <a:r>
              <a:rPr lang="en-US" smtClean="0">
                <a:solidFill>
                  <a:srgbClr val="003B55"/>
                </a:solidFill>
                <a:latin typeface="Century Gothic" pitchFamily="34" charset="0"/>
                <a:cs typeface="Arial" charset="0"/>
              </a:rPr>
              <a:t>The IAIS resulted in some </a:t>
            </a:r>
            <a:r>
              <a:rPr lang="en-US" b="1" smtClean="0">
                <a:solidFill>
                  <a:srgbClr val="003B55"/>
                </a:solidFill>
                <a:latin typeface="Century Gothic" pitchFamily="34" charset="0"/>
                <a:cs typeface="Arial" charset="0"/>
              </a:rPr>
              <a:t>core themes and supervisory considerations</a:t>
            </a:r>
            <a:r>
              <a:rPr lang="en-US" smtClean="0">
                <a:solidFill>
                  <a:srgbClr val="003B55"/>
                </a:solidFill>
                <a:latin typeface="Century Gothic" pitchFamily="34" charset="0"/>
                <a:cs typeface="Arial" charset="0"/>
              </a:rPr>
              <a:t> that (will) need to be addressed, including the following: </a:t>
            </a:r>
          </a:p>
          <a:p>
            <a:pPr lvl="1">
              <a:spcBef>
                <a:spcPct val="0"/>
              </a:spcBef>
              <a:spcAft>
                <a:spcPct val="45000"/>
              </a:spcAft>
              <a:buFont typeface="Wingdings" pitchFamily="2" charset="2"/>
              <a:buChar char="Ø"/>
            </a:pPr>
            <a:r>
              <a:rPr lang="en-US" sz="1200" b="1" smtClean="0">
                <a:solidFill>
                  <a:srgbClr val="003B55"/>
                </a:solidFill>
                <a:latin typeface="Century Gothic" pitchFamily="34" charset="0"/>
                <a:cs typeface="Arial" charset="0"/>
              </a:rPr>
              <a:t>Competitiveness</a:t>
            </a:r>
            <a:r>
              <a:rPr lang="en-US" sz="1200" smtClean="0">
                <a:solidFill>
                  <a:srgbClr val="003B55"/>
                </a:solidFill>
                <a:latin typeface="Century Gothic" pitchFamily="34" charset="0"/>
                <a:cs typeface="Arial" charset="0"/>
              </a:rPr>
              <a:t> is expected to reduce longer-term. </a:t>
            </a:r>
          </a:p>
          <a:p>
            <a:pPr lvl="1">
              <a:spcBef>
                <a:spcPct val="0"/>
              </a:spcBef>
              <a:spcAft>
                <a:spcPct val="45000"/>
              </a:spcAft>
              <a:buFont typeface="Wingdings" pitchFamily="2" charset="2"/>
              <a:buChar char="Ø"/>
            </a:pPr>
            <a:r>
              <a:rPr lang="en-US" sz="1200" b="1" smtClean="0">
                <a:solidFill>
                  <a:srgbClr val="003B55"/>
                </a:solidFill>
                <a:latin typeface="Century Gothic" pitchFamily="34" charset="0"/>
                <a:cs typeface="Arial" charset="0"/>
              </a:rPr>
              <a:t>Consumer choice is also expected to reduce</a:t>
            </a:r>
            <a:r>
              <a:rPr lang="en-US" sz="1200" smtClean="0">
                <a:solidFill>
                  <a:srgbClr val="003B55"/>
                </a:solidFill>
                <a:latin typeface="Century Gothic" pitchFamily="34" charset="0"/>
                <a:cs typeface="Arial" charset="0"/>
              </a:rPr>
              <a:t>, because technology will lead to more customized products and existing insurers will benefit from increasing policyholder data. </a:t>
            </a:r>
          </a:p>
          <a:p>
            <a:pPr lvl="1">
              <a:spcBef>
                <a:spcPct val="0"/>
              </a:spcBef>
              <a:spcAft>
                <a:spcPct val="45000"/>
              </a:spcAft>
              <a:buFont typeface="Wingdings" pitchFamily="2" charset="2"/>
              <a:buChar char="Ø"/>
            </a:pPr>
            <a:r>
              <a:rPr lang="en-US" sz="1200" b="1" smtClean="0">
                <a:solidFill>
                  <a:srgbClr val="003B55"/>
                </a:solidFill>
                <a:latin typeface="Century Gothic" pitchFamily="34" charset="0"/>
                <a:cs typeface="Arial" charset="0"/>
              </a:rPr>
              <a:t>Increased risk of interconnectedness</a:t>
            </a:r>
            <a:r>
              <a:rPr lang="en-US" sz="1200" smtClean="0">
                <a:solidFill>
                  <a:srgbClr val="003B55"/>
                </a:solidFill>
                <a:latin typeface="Century Gothic" pitchFamily="34" charset="0"/>
                <a:cs typeface="Arial" charset="0"/>
              </a:rPr>
              <a:t>: supervisors will have to examine whether current reporting standards may need to be amended. </a:t>
            </a:r>
          </a:p>
          <a:p>
            <a:pPr lvl="1">
              <a:spcBef>
                <a:spcPct val="0"/>
              </a:spcBef>
              <a:spcAft>
                <a:spcPct val="45000"/>
              </a:spcAft>
              <a:buFont typeface="Wingdings" pitchFamily="2" charset="2"/>
              <a:buChar char="Ø"/>
            </a:pPr>
            <a:r>
              <a:rPr lang="en-US" sz="1200" b="1" smtClean="0">
                <a:solidFill>
                  <a:srgbClr val="003B55"/>
                </a:solidFill>
                <a:latin typeface="Century Gothic" pitchFamily="34" charset="0"/>
                <a:cs typeface="Arial" charset="0"/>
              </a:rPr>
              <a:t>Regulatory oversight</a:t>
            </a:r>
            <a:r>
              <a:rPr lang="en-US" sz="1200" smtClean="0">
                <a:solidFill>
                  <a:srgbClr val="003B55"/>
                </a:solidFill>
                <a:latin typeface="Century Gothic" pitchFamily="34" charset="0"/>
                <a:cs typeface="Arial" charset="0"/>
              </a:rPr>
              <a:t>: new players will be added </a:t>
            </a:r>
            <a:r>
              <a:rPr lang="en-US" sz="1200" smtClean="0">
                <a:solidFill>
                  <a:srgbClr val="DE2304"/>
                </a:solidFill>
                <a:latin typeface="Century Gothic" pitchFamily="34" charset="0"/>
                <a:cs typeface="Arial" charset="0"/>
              </a:rPr>
              <a:t>to</a:t>
            </a:r>
            <a:r>
              <a:rPr lang="en-US" sz="1200" smtClean="0">
                <a:solidFill>
                  <a:srgbClr val="003B55"/>
                </a:solidFill>
                <a:latin typeface="Century Gothic" pitchFamily="34" charset="0"/>
                <a:cs typeface="Arial" charset="0"/>
              </a:rPr>
              <a:t> the insurance value chain – the scope of the regulation will need to be reassessed. </a:t>
            </a:r>
          </a:p>
          <a:p>
            <a:pPr lvl="1">
              <a:spcBef>
                <a:spcPct val="0"/>
              </a:spcBef>
              <a:spcAft>
                <a:spcPct val="45000"/>
              </a:spcAft>
              <a:buFont typeface="Wingdings" pitchFamily="2" charset="2"/>
              <a:buChar char="Ø"/>
            </a:pPr>
            <a:r>
              <a:rPr lang="en-US" sz="1200" b="1" smtClean="0">
                <a:solidFill>
                  <a:srgbClr val="003B55"/>
                </a:solidFill>
                <a:latin typeface="Century Gothic" pitchFamily="34" charset="0"/>
                <a:cs typeface="Arial" charset="0"/>
              </a:rPr>
              <a:t>Business model viability and prudential capital requirements</a:t>
            </a:r>
            <a:r>
              <a:rPr lang="en-US" sz="1200" smtClean="0">
                <a:solidFill>
                  <a:srgbClr val="003B55"/>
                </a:solidFill>
                <a:latin typeface="Century Gothic" pitchFamily="34" charset="0"/>
                <a:cs typeface="Arial" charset="0"/>
              </a:rPr>
              <a:t>. </a:t>
            </a:r>
          </a:p>
          <a:p>
            <a:pPr lvl="1">
              <a:spcBef>
                <a:spcPct val="0"/>
              </a:spcBef>
              <a:spcAft>
                <a:spcPct val="45000"/>
              </a:spcAft>
              <a:buFont typeface="Wingdings" pitchFamily="2" charset="2"/>
              <a:buChar char="Ø"/>
            </a:pPr>
            <a:r>
              <a:rPr lang="en-US" sz="1200" b="1" smtClean="0">
                <a:solidFill>
                  <a:srgbClr val="003B55"/>
                </a:solidFill>
                <a:latin typeface="Century Gothic" pitchFamily="34" charset="0"/>
                <a:cs typeface="Arial" charset="0"/>
              </a:rPr>
              <a:t>Conduct of business</a:t>
            </a:r>
            <a:r>
              <a:rPr lang="en-US" sz="1200" smtClean="0">
                <a:solidFill>
                  <a:srgbClr val="003B55"/>
                </a:solidFill>
                <a:latin typeface="Century Gothic" pitchFamily="34" charset="0"/>
                <a:cs typeface="Arial" charset="0"/>
              </a:rPr>
              <a:t> – minimum level of transparency required? </a:t>
            </a:r>
          </a:p>
          <a:p>
            <a:pPr lvl="1">
              <a:spcBef>
                <a:spcPct val="0"/>
              </a:spcBef>
              <a:spcAft>
                <a:spcPct val="45000"/>
              </a:spcAft>
              <a:buFont typeface="Wingdings" pitchFamily="2" charset="2"/>
              <a:buChar char="Ø"/>
            </a:pPr>
            <a:r>
              <a:rPr lang="en-US" sz="1200" b="1" smtClean="0">
                <a:solidFill>
                  <a:srgbClr val="003B55"/>
                </a:solidFill>
                <a:latin typeface="Century Gothic" pitchFamily="34" charset="0"/>
                <a:cs typeface="Arial" charset="0"/>
              </a:rPr>
              <a:t>Data ownership issues</a:t>
            </a:r>
          </a:p>
          <a:p>
            <a:pPr>
              <a:spcAft>
                <a:spcPct val="45000"/>
              </a:spcAft>
              <a:buFont typeface="Wingdings" pitchFamily="2" charset="2"/>
              <a:buChar char="Ø"/>
            </a:pPr>
            <a:endParaRPr lang="el-GR" smtClean="0">
              <a:solidFill>
                <a:srgbClr val="003B55"/>
              </a:solidFill>
              <a:latin typeface="Century Gothic" pitchFamily="34" charset="0"/>
              <a:cs typeface="Arial"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hape 3858"/>
          <p:cNvSpPr txBox="1">
            <a:spLocks noGrp="1"/>
          </p:cNvSpPr>
          <p:nvPr>
            <p:ph type="ctrTitle" idx="4294967295"/>
          </p:nvPr>
        </p:nvSpPr>
        <p:spPr>
          <a:xfrm>
            <a:off x="1371600" y="2419350"/>
            <a:ext cx="5486400" cy="1160463"/>
          </a:xfrm>
        </p:spPr>
        <p:txBody>
          <a:bodyPr/>
          <a:lstStyle/>
          <a:p>
            <a:pPr eaLnBrk="1" hangingPunct="1">
              <a:buClr>
                <a:srgbClr val="0B87A1"/>
              </a:buClr>
              <a:buSzPts val="4800"/>
              <a:buFont typeface="Dosis Light"/>
              <a:buNone/>
            </a:pPr>
            <a:r>
              <a:rPr lang="en-US" sz="3600" smtClean="0">
                <a:solidFill>
                  <a:srgbClr val="003B55"/>
                </a:solidFill>
                <a:latin typeface="Century Gothic" pitchFamily="34" charset="0"/>
                <a:ea typeface="Dosis Light"/>
                <a:cs typeface="Dosis Light"/>
                <a:sym typeface="Dosis Light"/>
              </a:rPr>
              <a:t>3. Activities in the EU </a:t>
            </a:r>
            <a:endParaRPr lang="el-GR" sz="3600" smtClean="0">
              <a:solidFill>
                <a:srgbClr val="003B55"/>
              </a:solidFill>
              <a:latin typeface="Century Gothic" pitchFamily="34" charset="0"/>
              <a:ea typeface="Dosis Light"/>
              <a:cs typeface="Dosis Light"/>
              <a:sym typeface="Dosis Light"/>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2"/>
          <p:cNvSpPr txBox="1">
            <a:spLocks noGrp="1"/>
          </p:cNvSpPr>
          <p:nvPr>
            <p:ph type="title"/>
          </p:nvPr>
        </p:nvSpPr>
        <p:spPr>
          <a:xfrm>
            <a:off x="457200" y="207963"/>
            <a:ext cx="7924800" cy="536575"/>
          </a:xfrm>
        </p:spPr>
        <p:txBody>
          <a:bodyPr/>
          <a:lstStyle/>
          <a:p>
            <a:pPr>
              <a:spcBef>
                <a:spcPct val="0"/>
              </a:spcBef>
              <a:spcAft>
                <a:spcPct val="0"/>
              </a:spcAft>
            </a:pPr>
            <a:r>
              <a:rPr lang="en-US" sz="2200" b="1" smtClean="0">
                <a:solidFill>
                  <a:srgbClr val="0B87A1"/>
                </a:solidFill>
                <a:latin typeface="Century Gothic" pitchFamily="34" charset="0"/>
                <a:ea typeface="SimHei" pitchFamily="49" charset="-122"/>
              </a:rPr>
              <a:t>The European Commission’s standpoint on FinTech </a:t>
            </a:r>
            <a:endParaRPr lang="el-GR" sz="2200" b="1" smtClean="0">
              <a:solidFill>
                <a:srgbClr val="0B87A1"/>
              </a:solidFill>
              <a:latin typeface="Century Gothic" pitchFamily="34" charset="0"/>
              <a:ea typeface="SimHei" pitchFamily="49" charset="-122"/>
            </a:endParaRPr>
          </a:p>
        </p:txBody>
      </p:sp>
      <p:sp>
        <p:nvSpPr>
          <p:cNvPr id="20482" name="Text Box 3"/>
          <p:cNvSpPr txBox="1">
            <a:spLocks noGrp="1"/>
          </p:cNvSpPr>
          <p:nvPr>
            <p:ph type="body" idx="1"/>
          </p:nvPr>
        </p:nvSpPr>
        <p:spPr>
          <a:xfrm>
            <a:off x="457200" y="739775"/>
            <a:ext cx="8229600" cy="3662363"/>
          </a:xfrm>
        </p:spPr>
        <p:txBody>
          <a:bodyPr/>
          <a:lstStyle/>
          <a:p>
            <a:pPr>
              <a:lnSpc>
                <a:spcPct val="90000"/>
              </a:lnSpc>
              <a:spcAft>
                <a:spcPct val="45000"/>
              </a:spcAft>
              <a:buFont typeface="Wingdings" pitchFamily="2" charset="2"/>
              <a:buChar char="Ø"/>
            </a:pPr>
            <a:r>
              <a:rPr lang="en-US" smtClean="0">
                <a:solidFill>
                  <a:srgbClr val="003B55"/>
                </a:solidFill>
                <a:latin typeface="Century Gothic" pitchFamily="34" charset="0"/>
                <a:cs typeface="Arial" charset="0"/>
              </a:rPr>
              <a:t>European Commission Communication (08.03.2018): </a:t>
            </a:r>
            <a:r>
              <a:rPr lang="en-US" i="1" smtClean="0">
                <a:solidFill>
                  <a:srgbClr val="003B55"/>
                </a:solidFill>
                <a:latin typeface="Century Gothic" pitchFamily="34" charset="0"/>
                <a:cs typeface="Arial" charset="0"/>
              </a:rPr>
              <a:t>“FinTech Action Plan: For a more competitive and innovative European financial sector” </a:t>
            </a:r>
            <a:endParaRPr lang="en-US" smtClean="0">
              <a:solidFill>
                <a:srgbClr val="003B55"/>
              </a:solidFill>
              <a:latin typeface="Century Gothic" pitchFamily="34" charset="0"/>
              <a:cs typeface="Arial" charset="0"/>
            </a:endParaRPr>
          </a:p>
          <a:p>
            <a:pPr lvl="1">
              <a:lnSpc>
                <a:spcPct val="90000"/>
              </a:lnSpc>
              <a:spcBef>
                <a:spcPct val="0"/>
              </a:spcBef>
              <a:spcAft>
                <a:spcPct val="45000"/>
              </a:spcAft>
              <a:buFont typeface="Wingdings" pitchFamily="2" charset="2"/>
              <a:buChar char="Ø"/>
            </a:pPr>
            <a:r>
              <a:rPr lang="en-US" sz="1200" smtClean="0">
                <a:solidFill>
                  <a:srgbClr val="003B55"/>
                </a:solidFill>
                <a:latin typeface="Century Gothic" pitchFamily="34" charset="0"/>
                <a:cs typeface="Arial" charset="0"/>
              </a:rPr>
              <a:t>FinTech applications have the ability to provide </a:t>
            </a:r>
            <a:r>
              <a:rPr lang="en-US" sz="1200" b="1" smtClean="0">
                <a:solidFill>
                  <a:srgbClr val="003B55"/>
                </a:solidFill>
                <a:latin typeface="Century Gothic" pitchFamily="34" charset="0"/>
                <a:cs typeface="Arial" charset="0"/>
              </a:rPr>
              <a:t>better access to finance</a:t>
            </a:r>
            <a:r>
              <a:rPr lang="en-US" sz="1200" smtClean="0">
                <a:solidFill>
                  <a:srgbClr val="003B55"/>
                </a:solidFill>
                <a:latin typeface="Century Gothic" pitchFamily="34" charset="0"/>
                <a:cs typeface="Arial" charset="0"/>
              </a:rPr>
              <a:t> and improve financial inclusion, assist in the </a:t>
            </a:r>
            <a:r>
              <a:rPr lang="en-US" sz="1200" b="1" smtClean="0">
                <a:solidFill>
                  <a:srgbClr val="003B55"/>
                </a:solidFill>
                <a:latin typeface="Century Gothic" pitchFamily="34" charset="0"/>
                <a:cs typeface="Arial" charset="0"/>
              </a:rPr>
              <a:t>deepening and broadening of the EU capital markets</a:t>
            </a:r>
            <a:r>
              <a:rPr lang="en-US" sz="1200" smtClean="0">
                <a:solidFill>
                  <a:srgbClr val="003B55"/>
                </a:solidFill>
                <a:latin typeface="Century Gothic" pitchFamily="34" charset="0"/>
                <a:cs typeface="Arial" charset="0"/>
              </a:rPr>
              <a:t>, etc. </a:t>
            </a:r>
          </a:p>
          <a:p>
            <a:pPr lvl="1">
              <a:lnSpc>
                <a:spcPct val="90000"/>
              </a:lnSpc>
              <a:spcBef>
                <a:spcPct val="0"/>
              </a:spcBef>
              <a:spcAft>
                <a:spcPct val="45000"/>
              </a:spcAft>
              <a:buFont typeface="Wingdings" pitchFamily="2" charset="2"/>
              <a:buChar char="Ø"/>
            </a:pPr>
            <a:r>
              <a:rPr lang="en-US" sz="1200" smtClean="0">
                <a:solidFill>
                  <a:srgbClr val="003B55"/>
                </a:solidFill>
                <a:latin typeface="Century Gothic" pitchFamily="34" charset="0"/>
                <a:cs typeface="Arial" charset="0"/>
              </a:rPr>
              <a:t>At the same time they create </a:t>
            </a:r>
            <a:r>
              <a:rPr lang="en-US" sz="1200" b="1" smtClean="0">
                <a:solidFill>
                  <a:srgbClr val="003B55"/>
                </a:solidFill>
                <a:latin typeface="Century Gothic" pitchFamily="34" charset="0"/>
                <a:cs typeface="Arial" charset="0"/>
              </a:rPr>
              <a:t>new challenges</a:t>
            </a:r>
            <a:r>
              <a:rPr lang="en-US" sz="1200" smtClean="0">
                <a:solidFill>
                  <a:srgbClr val="003B55"/>
                </a:solidFill>
                <a:latin typeface="Century Gothic" pitchFamily="34" charset="0"/>
                <a:cs typeface="Arial" charset="0"/>
              </a:rPr>
              <a:t> to regulated entities and to regulatory authorities, and the markets at large. </a:t>
            </a:r>
          </a:p>
          <a:p>
            <a:pPr lvl="1">
              <a:lnSpc>
                <a:spcPct val="90000"/>
              </a:lnSpc>
              <a:spcBef>
                <a:spcPct val="0"/>
              </a:spcBef>
              <a:spcAft>
                <a:spcPct val="45000"/>
              </a:spcAft>
              <a:buFont typeface="Wingdings" pitchFamily="2" charset="2"/>
              <a:buChar char="Ø"/>
            </a:pPr>
            <a:r>
              <a:rPr lang="en-US" sz="1200" b="1" smtClean="0">
                <a:solidFill>
                  <a:srgbClr val="003B55"/>
                </a:solidFill>
                <a:latin typeface="Century Gothic" pitchFamily="34" charset="0"/>
                <a:cs typeface="Arial" charset="0"/>
              </a:rPr>
              <a:t>Licensing requirements</a:t>
            </a:r>
            <a:r>
              <a:rPr lang="en-US" sz="1200" smtClean="0">
                <a:solidFill>
                  <a:srgbClr val="003B55"/>
                </a:solidFill>
                <a:latin typeface="Century Gothic" pitchFamily="34" charset="0"/>
                <a:cs typeface="Arial" charset="0"/>
              </a:rPr>
              <a:t>: the Commission invited the European Supervisory Authorities (ESAs) to map the current authorizing and licensing approaches for FinTech models and issue, where appropriate, guidelines on such procedures. </a:t>
            </a:r>
          </a:p>
          <a:p>
            <a:pPr lvl="1">
              <a:lnSpc>
                <a:spcPct val="90000"/>
              </a:lnSpc>
              <a:spcBef>
                <a:spcPct val="0"/>
              </a:spcBef>
              <a:spcAft>
                <a:spcPct val="45000"/>
              </a:spcAft>
              <a:buFont typeface="Wingdings" pitchFamily="2" charset="2"/>
              <a:buChar char="Ø"/>
            </a:pPr>
            <a:r>
              <a:rPr lang="en-US" sz="1200" b="1" smtClean="0">
                <a:solidFill>
                  <a:srgbClr val="003B55"/>
                </a:solidFill>
                <a:latin typeface="Century Gothic" pitchFamily="34" charset="0"/>
                <a:cs typeface="Arial" charset="0"/>
              </a:rPr>
              <a:t>FinTech facilitators</a:t>
            </a:r>
            <a:r>
              <a:rPr lang="en-US" sz="1200" smtClean="0">
                <a:solidFill>
                  <a:srgbClr val="003B55"/>
                </a:solidFill>
                <a:latin typeface="Century Gothic" pitchFamily="34" charset="0"/>
                <a:cs typeface="Arial" charset="0"/>
              </a:rPr>
              <a:t>: the Commission is seen to encourage their adoption by all the competent national regulators. </a:t>
            </a:r>
          </a:p>
          <a:p>
            <a:pPr>
              <a:lnSpc>
                <a:spcPct val="90000"/>
              </a:lnSpc>
              <a:spcAft>
                <a:spcPct val="45000"/>
              </a:spcAft>
              <a:buFont typeface="Wingdings" pitchFamily="2" charset="2"/>
              <a:buChar char="Ø"/>
            </a:pPr>
            <a:r>
              <a:rPr lang="en-US" smtClean="0">
                <a:solidFill>
                  <a:srgbClr val="003B55"/>
                </a:solidFill>
                <a:latin typeface="Century Gothic" pitchFamily="34" charset="0"/>
                <a:cs typeface="Arial" charset="0"/>
              </a:rPr>
              <a:t>The Commission also launched the </a:t>
            </a:r>
            <a:r>
              <a:rPr lang="en-US" b="1" smtClean="0">
                <a:solidFill>
                  <a:srgbClr val="003B55"/>
                </a:solidFill>
                <a:latin typeface="Century Gothic" pitchFamily="34" charset="0"/>
                <a:cs typeface="Arial" charset="0"/>
              </a:rPr>
              <a:t>EU Blockchain Observatory and Forum</a:t>
            </a:r>
            <a:r>
              <a:rPr lang="en-US" smtClean="0">
                <a:solidFill>
                  <a:srgbClr val="003B55"/>
                </a:solidFill>
                <a:latin typeface="Century Gothic" pitchFamily="34" charset="0"/>
                <a:cs typeface="Arial" charset="0"/>
              </a:rPr>
              <a:t> =&gt; aim to accelerate blockchain innovation and development within the EU, recommends actions to be taken.</a:t>
            </a:r>
          </a:p>
          <a:p>
            <a:pPr>
              <a:lnSpc>
                <a:spcPct val="90000"/>
              </a:lnSpc>
              <a:spcAft>
                <a:spcPct val="45000"/>
              </a:spcAft>
              <a:buFont typeface="Wingdings" pitchFamily="2" charset="2"/>
              <a:buChar char="Ø"/>
            </a:pPr>
            <a:r>
              <a:rPr lang="en-US" b="1" smtClean="0">
                <a:solidFill>
                  <a:srgbClr val="003B55"/>
                </a:solidFill>
                <a:latin typeface="Century Gothic" pitchFamily="34" charset="0"/>
                <a:cs typeface="Arial" charset="0"/>
              </a:rPr>
              <a:t>EU FinTech Lab</a:t>
            </a:r>
            <a:r>
              <a:rPr lang="en-US" smtClean="0">
                <a:solidFill>
                  <a:srgbClr val="003B55"/>
                </a:solidFill>
                <a:latin typeface="Century Gothic" pitchFamily="34" charset="0"/>
                <a:cs typeface="Arial" charset="0"/>
              </a:rPr>
              <a:t>: aim to raise the level of capacity and knowledge on new technologies.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2"/>
          <p:cNvSpPr txBox="1">
            <a:spLocks noGrp="1"/>
          </p:cNvSpPr>
          <p:nvPr>
            <p:ph type="title"/>
          </p:nvPr>
        </p:nvSpPr>
        <p:spPr>
          <a:xfrm>
            <a:off x="519113" y="166688"/>
            <a:ext cx="6913562" cy="536575"/>
          </a:xfrm>
        </p:spPr>
        <p:txBody>
          <a:bodyPr/>
          <a:lstStyle/>
          <a:p>
            <a:pPr>
              <a:spcBef>
                <a:spcPct val="0"/>
              </a:spcBef>
              <a:spcAft>
                <a:spcPct val="0"/>
              </a:spcAft>
            </a:pPr>
            <a:r>
              <a:rPr lang="en-US" sz="2200" b="1" smtClean="0">
                <a:solidFill>
                  <a:srgbClr val="0B87A1"/>
                </a:solidFill>
                <a:latin typeface="Century Gothic" pitchFamily="34" charset="0"/>
                <a:ea typeface="SimHei" pitchFamily="49" charset="-122"/>
              </a:rPr>
              <a:t>EIOPA’s take on InsurTech </a:t>
            </a:r>
            <a:endParaRPr lang="el-GR" sz="2200" b="1" smtClean="0">
              <a:solidFill>
                <a:srgbClr val="0B87A1"/>
              </a:solidFill>
              <a:latin typeface="Century Gothic" pitchFamily="34" charset="0"/>
              <a:ea typeface="SimHei" pitchFamily="49" charset="-122"/>
            </a:endParaRPr>
          </a:p>
        </p:txBody>
      </p:sp>
      <p:sp>
        <p:nvSpPr>
          <p:cNvPr id="21506" name="Text Box 3"/>
          <p:cNvSpPr txBox="1">
            <a:spLocks noGrp="1"/>
          </p:cNvSpPr>
          <p:nvPr>
            <p:ph type="body" idx="1"/>
          </p:nvPr>
        </p:nvSpPr>
        <p:spPr>
          <a:xfrm>
            <a:off x="519113" y="776288"/>
            <a:ext cx="8229600" cy="3776662"/>
          </a:xfrm>
        </p:spPr>
        <p:txBody>
          <a:bodyPr/>
          <a:lstStyle/>
          <a:p>
            <a:pPr>
              <a:spcAft>
                <a:spcPct val="45000"/>
              </a:spcAft>
              <a:buFont typeface="Wingdings" pitchFamily="2" charset="2"/>
              <a:buChar char="Ø"/>
            </a:pPr>
            <a:r>
              <a:rPr lang="en-US" smtClean="0">
                <a:solidFill>
                  <a:srgbClr val="003B55"/>
                </a:solidFill>
                <a:latin typeface="Century Gothic" pitchFamily="34" charset="0"/>
                <a:cs typeface="Arial" charset="0"/>
              </a:rPr>
              <a:t>EIOPA acknowledges that InsurTech’s effects span across the value chain of the insurance market. </a:t>
            </a:r>
          </a:p>
          <a:p>
            <a:pPr lvl="1">
              <a:spcBef>
                <a:spcPct val="0"/>
              </a:spcBef>
              <a:spcAft>
                <a:spcPct val="45000"/>
              </a:spcAft>
              <a:buFont typeface="Wingdings" pitchFamily="2" charset="2"/>
              <a:buChar char="Ø"/>
            </a:pPr>
            <a:r>
              <a:rPr lang="en-US" sz="1200" smtClean="0">
                <a:solidFill>
                  <a:srgbClr val="003B55"/>
                </a:solidFill>
                <a:latin typeface="Century Gothic" pitchFamily="34" charset="0"/>
                <a:cs typeface="Arial" charset="0"/>
              </a:rPr>
              <a:t>InsurTech solutions create </a:t>
            </a:r>
            <a:r>
              <a:rPr lang="en-US" sz="1200" b="1" smtClean="0">
                <a:solidFill>
                  <a:srgbClr val="003B55"/>
                </a:solidFill>
                <a:latin typeface="Century Gothic" pitchFamily="34" charset="0"/>
                <a:cs typeface="Arial" charset="0"/>
              </a:rPr>
              <a:t>new opportunities</a:t>
            </a:r>
            <a:r>
              <a:rPr lang="en-US" sz="1200" smtClean="0">
                <a:solidFill>
                  <a:srgbClr val="003B55"/>
                </a:solidFill>
                <a:latin typeface="Century Gothic" pitchFamily="34" charset="0"/>
                <a:cs typeface="Arial" charset="0"/>
              </a:rPr>
              <a:t> for consumers, can be more </a:t>
            </a:r>
            <a:r>
              <a:rPr lang="en-US" sz="1200" b="1" smtClean="0">
                <a:solidFill>
                  <a:srgbClr val="003B55"/>
                </a:solidFill>
                <a:latin typeface="Century Gothic" pitchFamily="34" charset="0"/>
                <a:cs typeface="Arial" charset="0"/>
              </a:rPr>
              <a:t>cost efficient</a:t>
            </a:r>
            <a:r>
              <a:rPr lang="en-US" sz="1200" smtClean="0">
                <a:solidFill>
                  <a:srgbClr val="003B55"/>
                </a:solidFill>
                <a:latin typeface="Century Gothic" pitchFamily="34" charset="0"/>
                <a:cs typeface="Arial" charset="0"/>
              </a:rPr>
              <a:t> for insurers, enhance targeted, individualized advertisements, </a:t>
            </a:r>
            <a:r>
              <a:rPr lang="en-US" sz="1200" b="1" smtClean="0">
                <a:solidFill>
                  <a:srgbClr val="003B55"/>
                </a:solidFill>
                <a:latin typeface="Century Gothic" pitchFamily="34" charset="0"/>
                <a:cs typeface="Arial" charset="0"/>
              </a:rPr>
              <a:t>assist in compliance procedures and against insurance fraud</a:t>
            </a:r>
            <a:r>
              <a:rPr lang="en-US" sz="1200" smtClean="0">
                <a:solidFill>
                  <a:srgbClr val="003B55"/>
                </a:solidFill>
                <a:latin typeface="Century Gothic" pitchFamily="34" charset="0"/>
                <a:cs typeface="Arial" charset="0"/>
              </a:rPr>
              <a:t>. </a:t>
            </a:r>
          </a:p>
          <a:p>
            <a:pPr lvl="1">
              <a:spcBef>
                <a:spcPct val="0"/>
              </a:spcBef>
              <a:spcAft>
                <a:spcPct val="45000"/>
              </a:spcAft>
              <a:buFont typeface="Wingdings" pitchFamily="2" charset="2"/>
              <a:buChar char="Ø"/>
            </a:pPr>
            <a:r>
              <a:rPr lang="en-US" sz="1200" smtClean="0">
                <a:solidFill>
                  <a:srgbClr val="003B55"/>
                </a:solidFill>
                <a:latin typeface="Century Gothic" pitchFamily="34" charset="0"/>
                <a:cs typeface="Arial" charset="0"/>
              </a:rPr>
              <a:t>InsurTech may cause </a:t>
            </a:r>
            <a:r>
              <a:rPr lang="en-US" sz="1200" b="1" smtClean="0">
                <a:solidFill>
                  <a:srgbClr val="003B55"/>
                </a:solidFill>
                <a:latin typeface="Century Gothic" pitchFamily="34" charset="0"/>
                <a:cs typeface="Arial" charset="0"/>
              </a:rPr>
              <a:t>new risks to both consumers</a:t>
            </a:r>
            <a:r>
              <a:rPr lang="en-US" sz="1200" smtClean="0">
                <a:solidFill>
                  <a:srgbClr val="003B55"/>
                </a:solidFill>
                <a:latin typeface="Century Gothic" pitchFamily="34" charset="0"/>
                <a:cs typeface="Arial" charset="0"/>
              </a:rPr>
              <a:t> (risks to the fair pricing treatment of consumers, privacy and data ownership issues, exclusion of non-digital customers), </a:t>
            </a:r>
            <a:r>
              <a:rPr lang="en-US" sz="1200" b="1" smtClean="0">
                <a:solidFill>
                  <a:srgbClr val="003B55"/>
                </a:solidFill>
                <a:latin typeface="Century Gothic" pitchFamily="34" charset="0"/>
                <a:cs typeface="Arial" charset="0"/>
              </a:rPr>
              <a:t>and to the industry</a:t>
            </a:r>
            <a:r>
              <a:rPr lang="en-US" sz="1200" smtClean="0">
                <a:solidFill>
                  <a:srgbClr val="003B55"/>
                </a:solidFill>
                <a:latin typeface="Century Gothic" pitchFamily="34" charset="0"/>
                <a:cs typeface="Arial" charset="0"/>
              </a:rPr>
              <a:t> (cyber-risk, IT flaws, entry of new market players)</a:t>
            </a:r>
          </a:p>
          <a:p>
            <a:pPr>
              <a:spcAft>
                <a:spcPct val="45000"/>
              </a:spcAft>
              <a:buFont typeface="Wingdings" pitchFamily="2" charset="2"/>
              <a:buChar char="Ø"/>
            </a:pPr>
            <a:r>
              <a:rPr lang="en-US" b="1" smtClean="0">
                <a:solidFill>
                  <a:srgbClr val="003B55"/>
                </a:solidFill>
                <a:latin typeface="Century Gothic" pitchFamily="34" charset="0"/>
                <a:cs typeface="Arial" charset="0"/>
              </a:rPr>
              <a:t>EIOPA’s InsurTech Roundtable</a:t>
            </a:r>
            <a:r>
              <a:rPr lang="en-US" smtClean="0">
                <a:solidFill>
                  <a:srgbClr val="003B55"/>
                </a:solidFill>
                <a:latin typeface="Century Gothic" pitchFamily="34" charset="0"/>
                <a:cs typeface="Arial" charset="0"/>
              </a:rPr>
              <a:t>: benefits and risks of the digitalization of the insurance market and potential objectives to effective financial innovation, impact of digital technologies, significance of data and data processing, potential downfalls from IoT applications (e.g. personalized products may not permit comparison). </a:t>
            </a:r>
          </a:p>
          <a:p>
            <a:pPr>
              <a:spcAft>
                <a:spcPct val="45000"/>
              </a:spcAft>
              <a:buFont typeface="Wingdings" pitchFamily="2" charset="2"/>
              <a:buChar char="Ø"/>
            </a:pPr>
            <a:r>
              <a:rPr lang="en-US" smtClean="0">
                <a:solidFill>
                  <a:srgbClr val="003B55"/>
                </a:solidFill>
                <a:latin typeface="Century Gothic" pitchFamily="34" charset="0"/>
                <a:cs typeface="Arial" charset="0"/>
              </a:rPr>
              <a:t>EIOPA established a multi-disciplinary </a:t>
            </a:r>
            <a:r>
              <a:rPr lang="en-US" b="1" smtClean="0">
                <a:solidFill>
                  <a:srgbClr val="003B55"/>
                </a:solidFill>
                <a:latin typeface="Century Gothic" pitchFamily="34" charset="0"/>
                <a:cs typeface="Arial" charset="0"/>
              </a:rPr>
              <a:t>InsurTech Task Force</a:t>
            </a:r>
            <a:r>
              <a:rPr lang="en-US" smtClean="0">
                <a:solidFill>
                  <a:srgbClr val="003B55"/>
                </a:solidFill>
                <a:latin typeface="Century Gothic" pitchFamily="34" charset="0"/>
                <a:cs typeface="Arial" charset="0"/>
              </a:rPr>
              <a:t>: it will proceed with a thematic review on Big Data, map the national innovation facilitators, examine the current authorizing and licensing requirements, assess if any guidelines must be issued. </a:t>
            </a:r>
            <a:endParaRPr lang="el-GR" smtClean="0">
              <a:solidFill>
                <a:srgbClr val="003B55"/>
              </a:solidFill>
              <a:latin typeface="Century Gothic" pitchFamily="34" charset="0"/>
              <a:cs typeface="Arial"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2"/>
          <p:cNvSpPr txBox="1">
            <a:spLocks noGrp="1"/>
          </p:cNvSpPr>
          <p:nvPr>
            <p:ph type="title"/>
          </p:nvPr>
        </p:nvSpPr>
        <p:spPr>
          <a:xfrm>
            <a:off x="457200" y="361950"/>
            <a:ext cx="6989763" cy="536575"/>
          </a:xfrm>
        </p:spPr>
        <p:txBody>
          <a:bodyPr/>
          <a:lstStyle/>
          <a:p>
            <a:pPr>
              <a:spcBef>
                <a:spcPct val="0"/>
              </a:spcBef>
              <a:spcAft>
                <a:spcPct val="0"/>
              </a:spcAft>
            </a:pPr>
            <a:r>
              <a:rPr lang="en-US" sz="2200" b="1" smtClean="0">
                <a:solidFill>
                  <a:srgbClr val="0B87A1"/>
                </a:solidFill>
                <a:latin typeface="Century Gothic" pitchFamily="34" charset="0"/>
                <a:ea typeface="SimHei" pitchFamily="49" charset="-122"/>
              </a:rPr>
              <a:t>ESMA’s and EBA’s input </a:t>
            </a:r>
            <a:endParaRPr lang="el-GR" sz="2200" b="1" smtClean="0">
              <a:solidFill>
                <a:srgbClr val="0B87A1"/>
              </a:solidFill>
              <a:latin typeface="Century Gothic" pitchFamily="34" charset="0"/>
              <a:ea typeface="SimHei" pitchFamily="49" charset="-122"/>
            </a:endParaRPr>
          </a:p>
        </p:txBody>
      </p:sp>
      <p:sp>
        <p:nvSpPr>
          <p:cNvPr id="22530" name="Text Box 3"/>
          <p:cNvSpPr txBox="1">
            <a:spLocks noGrp="1"/>
          </p:cNvSpPr>
          <p:nvPr>
            <p:ph type="body" idx="1"/>
          </p:nvPr>
        </p:nvSpPr>
        <p:spPr>
          <a:xfrm>
            <a:off x="457200" y="971550"/>
            <a:ext cx="8305800" cy="3589338"/>
          </a:xfrm>
        </p:spPr>
        <p:txBody>
          <a:bodyPr/>
          <a:lstStyle/>
          <a:p>
            <a:pPr>
              <a:spcAft>
                <a:spcPct val="45000"/>
              </a:spcAft>
              <a:buFont typeface="Wingdings" pitchFamily="2" charset="2"/>
              <a:buChar char="Ø"/>
            </a:pPr>
            <a:r>
              <a:rPr lang="en-US" smtClean="0">
                <a:solidFill>
                  <a:srgbClr val="003B55"/>
                </a:solidFill>
                <a:latin typeface="Century Gothic" pitchFamily="34" charset="0"/>
                <a:cs typeface="Arial" charset="0"/>
              </a:rPr>
              <a:t>The </a:t>
            </a:r>
            <a:r>
              <a:rPr lang="en-US" b="1" smtClean="0">
                <a:solidFill>
                  <a:srgbClr val="003B55"/>
                </a:solidFill>
                <a:latin typeface="Century Gothic" pitchFamily="34" charset="0"/>
                <a:cs typeface="Arial" charset="0"/>
              </a:rPr>
              <a:t>European Securities and Markets Authority</a:t>
            </a:r>
            <a:r>
              <a:rPr lang="en-US" smtClean="0">
                <a:solidFill>
                  <a:srgbClr val="003B55"/>
                </a:solidFill>
                <a:latin typeface="Century Gothic" pitchFamily="34" charset="0"/>
                <a:cs typeface="Arial" charset="0"/>
              </a:rPr>
              <a:t> (ESMA) acknowledges the importance and the effects of FinTech. Its </a:t>
            </a:r>
            <a:r>
              <a:rPr lang="en-US" b="1" smtClean="0">
                <a:solidFill>
                  <a:srgbClr val="003B55"/>
                </a:solidFill>
                <a:latin typeface="Century Gothic" pitchFamily="34" charset="0"/>
                <a:cs typeface="Arial" charset="0"/>
              </a:rPr>
              <a:t>3</a:t>
            </a:r>
            <a:r>
              <a:rPr lang="en-US" b="1" baseline="30000" smtClean="0">
                <a:solidFill>
                  <a:srgbClr val="003B55"/>
                </a:solidFill>
                <a:latin typeface="Century Gothic" pitchFamily="34" charset="0"/>
                <a:cs typeface="Arial" charset="0"/>
              </a:rPr>
              <a:t>rd</a:t>
            </a:r>
            <a:r>
              <a:rPr lang="en-US" b="1" smtClean="0">
                <a:solidFill>
                  <a:srgbClr val="003B55"/>
                </a:solidFill>
                <a:latin typeface="Century Gothic" pitchFamily="34" charset="0"/>
                <a:cs typeface="Arial" charset="0"/>
              </a:rPr>
              <a:t> Financial Innovation Day</a:t>
            </a:r>
            <a:r>
              <a:rPr lang="en-US" smtClean="0">
                <a:solidFill>
                  <a:srgbClr val="003B55"/>
                </a:solidFill>
                <a:latin typeface="Century Gothic" pitchFamily="34" charset="0"/>
                <a:cs typeface="Arial" charset="0"/>
              </a:rPr>
              <a:t> was dedicated to FinTech and its impact on regulation, the market and consumers. </a:t>
            </a:r>
          </a:p>
          <a:p>
            <a:pPr>
              <a:spcAft>
                <a:spcPct val="45000"/>
              </a:spcAft>
              <a:buFont typeface="Wingdings" pitchFamily="2" charset="2"/>
              <a:buChar char="Ø"/>
            </a:pPr>
            <a:r>
              <a:rPr lang="en-US" smtClean="0">
                <a:solidFill>
                  <a:srgbClr val="003B55"/>
                </a:solidFill>
                <a:latin typeface="Century Gothic" pitchFamily="34" charset="0"/>
                <a:cs typeface="Arial" charset="0"/>
              </a:rPr>
              <a:t>The </a:t>
            </a:r>
            <a:r>
              <a:rPr lang="en-US" b="1" smtClean="0">
                <a:solidFill>
                  <a:srgbClr val="003B55"/>
                </a:solidFill>
                <a:latin typeface="Century Gothic" pitchFamily="34" charset="0"/>
                <a:cs typeface="Arial" charset="0"/>
              </a:rPr>
              <a:t>European Banking Authority</a:t>
            </a:r>
            <a:r>
              <a:rPr lang="en-US" smtClean="0">
                <a:solidFill>
                  <a:srgbClr val="003B55"/>
                </a:solidFill>
                <a:latin typeface="Century Gothic" pitchFamily="34" charset="0"/>
                <a:cs typeface="Arial" charset="0"/>
              </a:rPr>
              <a:t> (EBA) has established a </a:t>
            </a:r>
            <a:r>
              <a:rPr lang="en-US" b="1" smtClean="0">
                <a:solidFill>
                  <a:srgbClr val="003B55"/>
                </a:solidFill>
                <a:latin typeface="Century Gothic" pitchFamily="34" charset="0"/>
                <a:cs typeface="Arial" charset="0"/>
              </a:rPr>
              <a:t>FinTech Knowledge Hub</a:t>
            </a:r>
            <a:r>
              <a:rPr lang="en-US" smtClean="0">
                <a:solidFill>
                  <a:srgbClr val="003B55"/>
                </a:solidFill>
                <a:latin typeface="Century Gothic" pitchFamily="34" charset="0"/>
                <a:cs typeface="Arial" charset="0"/>
              </a:rPr>
              <a:t>, aiming to enhance the cooperation between authorities, and with FinTech firms, technology providers and regulated entities, and to ensure that any regulatory approaches are consistent with the principle of technological neutrality. </a:t>
            </a:r>
          </a:p>
          <a:p>
            <a:pPr>
              <a:spcAft>
                <a:spcPct val="45000"/>
              </a:spcAft>
              <a:buFont typeface="Wingdings" pitchFamily="2" charset="2"/>
              <a:buChar char="Ø"/>
            </a:pPr>
            <a:r>
              <a:rPr lang="en-US" b="1" smtClean="0">
                <a:solidFill>
                  <a:srgbClr val="003B55"/>
                </a:solidFill>
                <a:latin typeface="Century Gothic" pitchFamily="34" charset="0"/>
                <a:cs typeface="Arial" charset="0"/>
              </a:rPr>
              <a:t>EBA’s FinTech Roadmap</a:t>
            </a:r>
            <a:r>
              <a:rPr lang="en-US" smtClean="0">
                <a:solidFill>
                  <a:srgbClr val="003B55"/>
                </a:solidFill>
                <a:latin typeface="Century Gothic" pitchFamily="34" charset="0"/>
                <a:cs typeface="Arial" charset="0"/>
              </a:rPr>
              <a:t>: EBA’s priorities for 2018-2019 =&gt; evaluation of licensing and authorization approaches, analysis of national FinTech facilitators, monitoring innovation, assessing possible risks and opportunities, promoting best supervisory practices, examining consumer issues. </a:t>
            </a:r>
          </a:p>
          <a:p>
            <a:pPr lvl="1">
              <a:spcBef>
                <a:spcPct val="0"/>
              </a:spcBef>
              <a:spcAft>
                <a:spcPct val="45000"/>
              </a:spcAft>
              <a:buFont typeface="Wingdings" pitchFamily="2" charset="2"/>
              <a:buChar char="Ø"/>
            </a:pPr>
            <a:r>
              <a:rPr lang="en-US" sz="1200" smtClean="0">
                <a:solidFill>
                  <a:srgbClr val="003B55"/>
                </a:solidFill>
                <a:latin typeface="Century Gothic" pitchFamily="34" charset="0"/>
                <a:cs typeface="Arial" charset="0"/>
              </a:rPr>
              <a:t>Two reports concerning the </a:t>
            </a:r>
            <a:r>
              <a:rPr lang="en-US" sz="1200" b="1" smtClean="0">
                <a:solidFill>
                  <a:srgbClr val="003B55"/>
                </a:solidFill>
                <a:latin typeface="Century Gothic" pitchFamily="34" charset="0"/>
                <a:cs typeface="Arial" charset="0"/>
              </a:rPr>
              <a:t>prudential risks and opportunities </a:t>
            </a:r>
            <a:r>
              <a:rPr lang="en-US" sz="1200" smtClean="0">
                <a:solidFill>
                  <a:srgbClr val="003B55"/>
                </a:solidFill>
                <a:latin typeface="Century Gothic" pitchFamily="34" charset="0"/>
                <a:cs typeface="Arial" charset="0"/>
              </a:rPr>
              <a:t>arising from FinTech, and the </a:t>
            </a:r>
            <a:r>
              <a:rPr lang="en-US" sz="1200" b="1" smtClean="0">
                <a:solidFill>
                  <a:srgbClr val="003B55"/>
                </a:solidFill>
                <a:latin typeface="Century Gothic" pitchFamily="34" charset="0"/>
                <a:cs typeface="Arial" charset="0"/>
              </a:rPr>
              <a:t>impact of FinTech on the business models</a:t>
            </a:r>
            <a:r>
              <a:rPr lang="en-US" sz="1200" smtClean="0">
                <a:solidFill>
                  <a:srgbClr val="003B55"/>
                </a:solidFill>
                <a:latin typeface="Century Gothic" pitchFamily="34" charset="0"/>
                <a:cs typeface="Arial" charset="0"/>
              </a:rPr>
              <a:t> of credit institutions have been issued. </a:t>
            </a:r>
            <a:endParaRPr lang="el-GR" sz="1200" smtClean="0">
              <a:solidFill>
                <a:srgbClr val="003B55"/>
              </a:solidFill>
              <a:latin typeface="Century Gothic" pitchFamily="34" charset="0"/>
              <a:cs typeface="Arial"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hape 3858"/>
          <p:cNvSpPr txBox="1">
            <a:spLocks noGrp="1"/>
          </p:cNvSpPr>
          <p:nvPr>
            <p:ph type="ctrTitle" idx="4294967295"/>
          </p:nvPr>
        </p:nvSpPr>
        <p:spPr>
          <a:xfrm>
            <a:off x="533400" y="3257550"/>
            <a:ext cx="6477000" cy="1160463"/>
          </a:xfrm>
        </p:spPr>
        <p:txBody>
          <a:bodyPr/>
          <a:lstStyle/>
          <a:p>
            <a:pPr eaLnBrk="1" hangingPunct="1">
              <a:buClr>
                <a:srgbClr val="0B87A1"/>
              </a:buClr>
              <a:buSzPts val="4800"/>
              <a:buFont typeface="Dosis Light"/>
              <a:buNone/>
            </a:pPr>
            <a:r>
              <a:rPr lang="en-US" sz="3600" smtClean="0">
                <a:solidFill>
                  <a:srgbClr val="003B55"/>
                </a:solidFill>
                <a:latin typeface="Century Gothic" pitchFamily="34" charset="0"/>
                <a:ea typeface="Dosis Light"/>
                <a:cs typeface="Dosis Light"/>
                <a:sym typeface="Dosis Light"/>
              </a:rPr>
              <a:t>4. Activities on national level </a:t>
            </a:r>
            <a:endParaRPr lang="el-GR" sz="3600" smtClean="0">
              <a:solidFill>
                <a:srgbClr val="003B55"/>
              </a:solidFill>
              <a:latin typeface="Century Gothic" pitchFamily="34" charset="0"/>
              <a:ea typeface="Dosis Light"/>
              <a:cs typeface="Dosis Light"/>
              <a:sym typeface="Dosis Light"/>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2"/>
          <p:cNvSpPr txBox="1">
            <a:spLocks noGrp="1"/>
          </p:cNvSpPr>
          <p:nvPr>
            <p:ph type="title"/>
          </p:nvPr>
        </p:nvSpPr>
        <p:spPr>
          <a:xfrm>
            <a:off x="685800" y="361950"/>
            <a:ext cx="6761163" cy="536575"/>
          </a:xfrm>
        </p:spPr>
        <p:txBody>
          <a:bodyPr/>
          <a:lstStyle/>
          <a:p>
            <a:pPr>
              <a:spcBef>
                <a:spcPct val="0"/>
              </a:spcBef>
              <a:spcAft>
                <a:spcPct val="0"/>
              </a:spcAft>
            </a:pPr>
            <a:r>
              <a:rPr lang="en-US" sz="2200" b="1" smtClean="0">
                <a:solidFill>
                  <a:srgbClr val="0B87A1"/>
                </a:solidFill>
                <a:latin typeface="Century Gothic" pitchFamily="34" charset="0"/>
                <a:ea typeface="SimHei" pitchFamily="49" charset="-122"/>
              </a:rPr>
              <a:t>The view of national Regulators </a:t>
            </a:r>
            <a:endParaRPr lang="el-GR" sz="2200" b="1" smtClean="0">
              <a:solidFill>
                <a:srgbClr val="0B87A1"/>
              </a:solidFill>
              <a:latin typeface="Century Gothic" pitchFamily="34" charset="0"/>
              <a:ea typeface="SimHei" pitchFamily="49" charset="-122"/>
            </a:endParaRPr>
          </a:p>
        </p:txBody>
      </p:sp>
      <p:sp>
        <p:nvSpPr>
          <p:cNvPr id="25602" name="Text Box 3"/>
          <p:cNvSpPr txBox="1">
            <a:spLocks noGrp="1"/>
          </p:cNvSpPr>
          <p:nvPr>
            <p:ph type="body" idx="1"/>
          </p:nvPr>
        </p:nvSpPr>
        <p:spPr>
          <a:xfrm>
            <a:off x="685800" y="1123950"/>
            <a:ext cx="7772400" cy="3436938"/>
          </a:xfrm>
        </p:spPr>
        <p:txBody>
          <a:bodyPr/>
          <a:lstStyle/>
          <a:p>
            <a:pPr>
              <a:spcAft>
                <a:spcPct val="45000"/>
              </a:spcAft>
              <a:buFont typeface="Wingdings" pitchFamily="2" charset="2"/>
              <a:buChar char="Ø"/>
            </a:pPr>
            <a:r>
              <a:rPr lang="en-US" smtClean="0">
                <a:solidFill>
                  <a:srgbClr val="003B55"/>
                </a:solidFill>
                <a:latin typeface="Century Gothic" pitchFamily="34" charset="0"/>
                <a:cs typeface="Arial" charset="0"/>
              </a:rPr>
              <a:t>A number of national regulatory authorities, both within Europe and across the world, have established </a:t>
            </a:r>
            <a:r>
              <a:rPr lang="en-US" b="1" smtClean="0">
                <a:solidFill>
                  <a:srgbClr val="003B55"/>
                </a:solidFill>
                <a:latin typeface="Century Gothic" pitchFamily="34" charset="0"/>
                <a:cs typeface="Arial" charset="0"/>
              </a:rPr>
              <a:t>innovation facilitators: </a:t>
            </a:r>
            <a:endParaRPr lang="en-US" smtClean="0">
              <a:solidFill>
                <a:srgbClr val="003B55"/>
              </a:solidFill>
              <a:latin typeface="Century Gothic" pitchFamily="34" charset="0"/>
              <a:cs typeface="Arial" charset="0"/>
            </a:endParaRPr>
          </a:p>
          <a:p>
            <a:pPr lvl="1">
              <a:spcBef>
                <a:spcPct val="0"/>
              </a:spcBef>
              <a:spcAft>
                <a:spcPct val="45000"/>
              </a:spcAft>
              <a:buFont typeface="Wingdings" pitchFamily="2" charset="2"/>
              <a:buChar char="Ø"/>
            </a:pPr>
            <a:r>
              <a:rPr lang="en-US" smtClean="0">
                <a:solidFill>
                  <a:srgbClr val="003B55"/>
                </a:solidFill>
                <a:latin typeface="Century Gothic" pitchFamily="34" charset="0"/>
                <a:cs typeface="Arial" charset="0"/>
              </a:rPr>
              <a:t>innovation hubs, or </a:t>
            </a:r>
          </a:p>
          <a:p>
            <a:pPr lvl="1">
              <a:spcBef>
                <a:spcPct val="0"/>
              </a:spcBef>
              <a:spcAft>
                <a:spcPct val="45000"/>
              </a:spcAft>
              <a:buFont typeface="Wingdings" pitchFamily="2" charset="2"/>
              <a:buChar char="Ø"/>
            </a:pPr>
            <a:r>
              <a:rPr lang="en-US" smtClean="0">
                <a:solidFill>
                  <a:srgbClr val="003B55"/>
                </a:solidFill>
                <a:latin typeface="Century Gothic" pitchFamily="34" charset="0"/>
                <a:cs typeface="Arial" charset="0"/>
              </a:rPr>
              <a:t>regulatory sandboxes. </a:t>
            </a:r>
          </a:p>
          <a:p>
            <a:pPr>
              <a:spcAft>
                <a:spcPct val="45000"/>
              </a:spcAft>
              <a:buFont typeface="Wingdings" pitchFamily="2" charset="2"/>
              <a:buChar char="Ø"/>
            </a:pPr>
            <a:r>
              <a:rPr lang="en-US" smtClean="0">
                <a:solidFill>
                  <a:srgbClr val="003B55"/>
                </a:solidFill>
                <a:latin typeface="Century Gothic" pitchFamily="34" charset="0"/>
                <a:cs typeface="Arial" charset="0"/>
              </a:rPr>
              <a:t>Other states have opted in favor of </a:t>
            </a:r>
            <a:r>
              <a:rPr lang="en-US" b="1" smtClean="0">
                <a:solidFill>
                  <a:srgbClr val="003B55"/>
                </a:solidFill>
                <a:latin typeface="Century Gothic" pitchFamily="34" charset="0"/>
                <a:cs typeface="Arial" charset="0"/>
              </a:rPr>
              <a:t>enacting new regulation</a:t>
            </a:r>
            <a:r>
              <a:rPr lang="en-US" smtClean="0">
                <a:solidFill>
                  <a:srgbClr val="003B55"/>
                </a:solidFill>
                <a:latin typeface="Century Gothic" pitchFamily="34" charset="0"/>
                <a:cs typeface="Arial" charset="0"/>
              </a:rPr>
              <a:t> in order to address specific issues arising from the rapid technological evolution. </a:t>
            </a:r>
          </a:p>
          <a:p>
            <a:pPr>
              <a:spcAft>
                <a:spcPct val="45000"/>
              </a:spcAft>
              <a:buFont typeface="Wingdings" pitchFamily="2" charset="2"/>
              <a:buChar char="Ø"/>
            </a:pPr>
            <a:r>
              <a:rPr lang="en-US" smtClean="0">
                <a:solidFill>
                  <a:srgbClr val="003B55"/>
                </a:solidFill>
                <a:latin typeface="Century Gothic" pitchFamily="34" charset="0"/>
                <a:cs typeface="Arial" charset="0"/>
              </a:rPr>
              <a:t>Some national authorities operate a </a:t>
            </a:r>
            <a:r>
              <a:rPr lang="en-US" b="1" smtClean="0">
                <a:solidFill>
                  <a:srgbClr val="003B55"/>
                </a:solidFill>
                <a:latin typeface="Century Gothic" pitchFamily="34" charset="0"/>
                <a:cs typeface="Arial" charset="0"/>
              </a:rPr>
              <a:t>contact point</a:t>
            </a:r>
            <a:r>
              <a:rPr lang="en-US" smtClean="0">
                <a:solidFill>
                  <a:srgbClr val="003B55"/>
                </a:solidFill>
                <a:latin typeface="Century Gothic" pitchFamily="34" charset="0"/>
                <a:cs typeface="Arial" charset="0"/>
              </a:rPr>
              <a:t> to which FinTech companies may address any questions on licensing requirements, regulatory obligations, etc. </a:t>
            </a:r>
            <a:endParaRPr lang="el-GR" smtClean="0">
              <a:solidFill>
                <a:srgbClr val="003B55"/>
              </a:solidFill>
              <a:latin typeface="Century Gothic" pitchFamily="34" charset="0"/>
              <a:cs typeface="Arial"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2"/>
          <p:cNvSpPr txBox="1">
            <a:spLocks noGrp="1"/>
          </p:cNvSpPr>
          <p:nvPr>
            <p:ph type="title"/>
          </p:nvPr>
        </p:nvSpPr>
        <p:spPr>
          <a:xfrm>
            <a:off x="457200" y="209550"/>
            <a:ext cx="6761163" cy="609600"/>
          </a:xfrm>
        </p:spPr>
        <p:txBody>
          <a:bodyPr/>
          <a:lstStyle/>
          <a:p>
            <a:pPr>
              <a:spcBef>
                <a:spcPct val="0"/>
              </a:spcBef>
              <a:spcAft>
                <a:spcPct val="0"/>
              </a:spcAft>
            </a:pPr>
            <a:r>
              <a:rPr lang="en-US" sz="2200" b="1" smtClean="0">
                <a:solidFill>
                  <a:srgbClr val="0B87A1"/>
                </a:solidFill>
                <a:latin typeface="Century Gothic" pitchFamily="34" charset="0"/>
                <a:ea typeface="SimHei" pitchFamily="49" charset="-122"/>
              </a:rPr>
              <a:t>Examples of NRA actions</a:t>
            </a:r>
            <a:endParaRPr lang="el-GR" sz="2200" b="1" smtClean="0">
              <a:solidFill>
                <a:srgbClr val="0B87A1"/>
              </a:solidFill>
              <a:latin typeface="Century Gothic" pitchFamily="34" charset="0"/>
              <a:ea typeface="SimHei" pitchFamily="49" charset="-122"/>
            </a:endParaRPr>
          </a:p>
        </p:txBody>
      </p:sp>
      <p:grpSp>
        <p:nvGrpSpPr>
          <p:cNvPr id="26626" name="Shape 4114"/>
          <p:cNvGrpSpPr>
            <a:grpSpLocks/>
          </p:cNvGrpSpPr>
          <p:nvPr/>
        </p:nvGrpSpPr>
        <p:grpSpPr bwMode="auto">
          <a:xfrm>
            <a:off x="2195513" y="2365375"/>
            <a:ext cx="1776412" cy="2227263"/>
            <a:chOff x="1246775" y="910975"/>
            <a:chExt cx="439650" cy="523900"/>
          </a:xfrm>
        </p:grpSpPr>
        <p:sp>
          <p:nvSpPr>
            <p:cNvPr id="26655" name="Shape 4115"/>
            <p:cNvSpPr>
              <a:spLocks noChangeArrowheads="1"/>
            </p:cNvSpPr>
            <p:nvPr/>
          </p:nvSpPr>
          <p:spPr bwMode="auto">
            <a:xfrm>
              <a:off x="1246775" y="970800"/>
              <a:ext cx="378575" cy="464075"/>
            </a:xfrm>
            <a:custGeom>
              <a:avLst/>
              <a:gdLst>
                <a:gd name="T0" fmla="*/ 2147483647 w 15143"/>
                <a:gd name="T1" fmla="*/ 2147483647 h 18563"/>
                <a:gd name="T2" fmla="*/ 2147483647 w 15143"/>
                <a:gd name="T3" fmla="*/ 2147483647 h 18563"/>
                <a:gd name="T4" fmla="*/ 2147483647 w 15143"/>
                <a:gd name="T5" fmla="*/ 2147483647 h 18563"/>
                <a:gd name="T6" fmla="*/ 2147483647 w 15143"/>
                <a:gd name="T7" fmla="*/ 2147483647 h 18563"/>
                <a:gd name="T8" fmla="*/ 2147483647 w 15143"/>
                <a:gd name="T9" fmla="*/ 2147483647 h 18563"/>
                <a:gd name="T10" fmla="*/ 2147483647 w 15143"/>
                <a:gd name="T11" fmla="*/ 2147483647 h 18563"/>
                <a:gd name="T12" fmla="*/ 2147483647 w 15143"/>
                <a:gd name="T13" fmla="*/ 2147483647 h 18563"/>
                <a:gd name="T14" fmla="*/ 2147483647 w 15143"/>
                <a:gd name="T15" fmla="*/ 2147483647 h 18563"/>
                <a:gd name="T16" fmla="*/ 2147483647 w 15143"/>
                <a:gd name="T17" fmla="*/ 2147483647 h 18563"/>
                <a:gd name="T18" fmla="*/ 2147483647 w 15143"/>
                <a:gd name="T19" fmla="*/ 2147483647 h 18563"/>
                <a:gd name="T20" fmla="*/ 2147483647 w 15143"/>
                <a:gd name="T21" fmla="*/ 2147483647 h 18563"/>
                <a:gd name="T22" fmla="*/ 2147483647 w 15143"/>
                <a:gd name="T23" fmla="*/ 2147483647 h 18563"/>
                <a:gd name="T24" fmla="*/ 2147483647 w 15143"/>
                <a:gd name="T25" fmla="*/ 2147483647 h 18563"/>
                <a:gd name="T26" fmla="*/ 2147483647 w 15143"/>
                <a:gd name="T27" fmla="*/ 2147483647 h 18563"/>
                <a:gd name="T28" fmla="*/ 2147483647 w 15143"/>
                <a:gd name="T29" fmla="*/ 2147483647 h 18563"/>
                <a:gd name="T30" fmla="*/ 2147483647 w 15143"/>
                <a:gd name="T31" fmla="*/ 2147483647 h 18563"/>
                <a:gd name="T32" fmla="*/ 2147483647 w 15143"/>
                <a:gd name="T33" fmla="*/ 2147483647 h 18563"/>
                <a:gd name="T34" fmla="*/ 2147483647 w 15143"/>
                <a:gd name="T35" fmla="*/ 2147483647 h 18563"/>
                <a:gd name="T36" fmla="*/ 2147483647 w 15143"/>
                <a:gd name="T37" fmla="*/ 2147483647 h 18563"/>
                <a:gd name="T38" fmla="*/ 2147483647 w 15143"/>
                <a:gd name="T39" fmla="*/ 2147483647 h 18563"/>
                <a:gd name="T40" fmla="*/ 2147483647 w 15143"/>
                <a:gd name="T41" fmla="*/ 2147483647 h 18563"/>
                <a:gd name="T42" fmla="*/ 2147483647 w 15143"/>
                <a:gd name="T43" fmla="*/ 2147483647 h 18563"/>
                <a:gd name="T44" fmla="*/ 2147483647 w 15143"/>
                <a:gd name="T45" fmla="*/ 2147483647 h 18563"/>
                <a:gd name="T46" fmla="*/ 2147483647 w 15143"/>
                <a:gd name="T47" fmla="*/ 2147483647 h 18563"/>
                <a:gd name="T48" fmla="*/ 2147483647 w 15143"/>
                <a:gd name="T49" fmla="*/ 2147483647 h 18563"/>
                <a:gd name="T50" fmla="*/ 2147483647 w 15143"/>
                <a:gd name="T51" fmla="*/ 2147483647 h 18563"/>
                <a:gd name="T52" fmla="*/ 2147483647 w 15143"/>
                <a:gd name="T53" fmla="*/ 2147483647 h 18563"/>
                <a:gd name="T54" fmla="*/ 2147483647 w 15143"/>
                <a:gd name="T55" fmla="*/ 2147483647 h 18563"/>
                <a:gd name="T56" fmla="*/ 2147483647 w 15143"/>
                <a:gd name="T57" fmla="*/ 2147483647 h 18563"/>
                <a:gd name="T58" fmla="*/ 2147483647 w 15143"/>
                <a:gd name="T59" fmla="*/ 2147483647 h 18563"/>
                <a:gd name="T60" fmla="*/ 2147483647 w 15143"/>
                <a:gd name="T61" fmla="*/ 2147483647 h 18563"/>
                <a:gd name="T62" fmla="*/ 2147483647 w 15143"/>
                <a:gd name="T63" fmla="*/ 2147483647 h 18563"/>
                <a:gd name="T64" fmla="*/ 2147483647 w 15143"/>
                <a:gd name="T65" fmla="*/ 2147483647 h 18563"/>
                <a:gd name="T66" fmla="*/ 2147483647 w 15143"/>
                <a:gd name="T67" fmla="*/ 2147483647 h 18563"/>
                <a:gd name="T68" fmla="*/ 2147483647 w 15143"/>
                <a:gd name="T69" fmla="*/ 2147483647 h 18563"/>
                <a:gd name="T70" fmla="*/ 2147483647 w 15143"/>
                <a:gd name="T71" fmla="*/ 2147483647 h 18563"/>
                <a:gd name="T72" fmla="*/ 2147483647 w 15143"/>
                <a:gd name="T73" fmla="*/ 2147483647 h 18563"/>
                <a:gd name="T74" fmla="*/ 2147483647 w 15143"/>
                <a:gd name="T75" fmla="*/ 2147483647 h 1856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143"/>
                <a:gd name="T115" fmla="*/ 0 h 18563"/>
                <a:gd name="T116" fmla="*/ 15143 w 15143"/>
                <a:gd name="T117" fmla="*/ 18563 h 1856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143" h="18563" extrusionOk="0">
                  <a:moveTo>
                    <a:pt x="782" y="1"/>
                  </a:moveTo>
                  <a:lnTo>
                    <a:pt x="636" y="25"/>
                  </a:lnTo>
                  <a:lnTo>
                    <a:pt x="489" y="50"/>
                  </a:lnTo>
                  <a:lnTo>
                    <a:pt x="343" y="123"/>
                  </a:lnTo>
                  <a:lnTo>
                    <a:pt x="220" y="221"/>
                  </a:lnTo>
                  <a:lnTo>
                    <a:pt x="123" y="318"/>
                  </a:lnTo>
                  <a:lnTo>
                    <a:pt x="74" y="465"/>
                  </a:lnTo>
                  <a:lnTo>
                    <a:pt x="25" y="587"/>
                  </a:lnTo>
                  <a:lnTo>
                    <a:pt x="1" y="758"/>
                  </a:lnTo>
                  <a:lnTo>
                    <a:pt x="1" y="17756"/>
                  </a:lnTo>
                  <a:lnTo>
                    <a:pt x="25" y="17903"/>
                  </a:lnTo>
                  <a:lnTo>
                    <a:pt x="74" y="18049"/>
                  </a:lnTo>
                  <a:lnTo>
                    <a:pt x="123" y="18196"/>
                  </a:lnTo>
                  <a:lnTo>
                    <a:pt x="220" y="18318"/>
                  </a:lnTo>
                  <a:lnTo>
                    <a:pt x="343" y="18416"/>
                  </a:lnTo>
                  <a:lnTo>
                    <a:pt x="489" y="18489"/>
                  </a:lnTo>
                  <a:lnTo>
                    <a:pt x="636" y="18538"/>
                  </a:lnTo>
                  <a:lnTo>
                    <a:pt x="782" y="18562"/>
                  </a:lnTo>
                  <a:lnTo>
                    <a:pt x="14361" y="18562"/>
                  </a:lnTo>
                  <a:lnTo>
                    <a:pt x="14508" y="18538"/>
                  </a:lnTo>
                  <a:lnTo>
                    <a:pt x="14654" y="18489"/>
                  </a:lnTo>
                  <a:lnTo>
                    <a:pt x="14801" y="18416"/>
                  </a:lnTo>
                  <a:lnTo>
                    <a:pt x="14923" y="18318"/>
                  </a:lnTo>
                  <a:lnTo>
                    <a:pt x="15021" y="18196"/>
                  </a:lnTo>
                  <a:lnTo>
                    <a:pt x="15070" y="18049"/>
                  </a:lnTo>
                  <a:lnTo>
                    <a:pt x="15118" y="17903"/>
                  </a:lnTo>
                  <a:lnTo>
                    <a:pt x="15143" y="17756"/>
                  </a:lnTo>
                  <a:lnTo>
                    <a:pt x="15143" y="16608"/>
                  </a:lnTo>
                  <a:lnTo>
                    <a:pt x="2736" y="16608"/>
                  </a:lnTo>
                  <a:lnTo>
                    <a:pt x="2589" y="16584"/>
                  </a:lnTo>
                  <a:lnTo>
                    <a:pt x="2443" y="16535"/>
                  </a:lnTo>
                  <a:lnTo>
                    <a:pt x="2296" y="16462"/>
                  </a:lnTo>
                  <a:lnTo>
                    <a:pt x="2174" y="16364"/>
                  </a:lnTo>
                  <a:lnTo>
                    <a:pt x="2077" y="16242"/>
                  </a:lnTo>
                  <a:lnTo>
                    <a:pt x="2028" y="16096"/>
                  </a:lnTo>
                  <a:lnTo>
                    <a:pt x="1979" y="15949"/>
                  </a:lnTo>
                  <a:lnTo>
                    <a:pt x="1954" y="15802"/>
                  </a:lnTo>
                  <a:lnTo>
                    <a:pt x="1954" y="1"/>
                  </a:lnTo>
                  <a:close/>
                </a:path>
              </a:pathLst>
            </a:custGeom>
            <a:solidFill>
              <a:srgbClr val="FFCC00">
                <a:alpha val="38039"/>
              </a:srgbClr>
            </a:solidFill>
            <a:ln w="9525">
              <a:noFill/>
              <a:miter lim="800000"/>
              <a:headEnd/>
              <a:tailEnd/>
            </a:ln>
          </p:spPr>
          <p:txBody>
            <a:bodyPr lIns="91425" tIns="91425" rIns="91425" bIns="91425" anchor="ctr"/>
            <a:lstStyle/>
            <a:p>
              <a:endParaRPr lang="el-GR"/>
            </a:p>
          </p:txBody>
        </p:sp>
        <p:sp>
          <p:nvSpPr>
            <p:cNvPr id="26656" name="Shape 4116"/>
            <p:cNvSpPr>
              <a:spLocks noChangeArrowheads="1"/>
            </p:cNvSpPr>
            <p:nvPr/>
          </p:nvSpPr>
          <p:spPr bwMode="auto">
            <a:xfrm>
              <a:off x="1307825" y="910975"/>
              <a:ext cx="378600" cy="464050"/>
            </a:xfrm>
            <a:custGeom>
              <a:avLst/>
              <a:gdLst>
                <a:gd name="T0" fmla="*/ 0 w 15144"/>
                <a:gd name="T1" fmla="*/ 0 h 18562"/>
                <a:gd name="T2" fmla="*/ 15144 w 15144"/>
                <a:gd name="T3" fmla="*/ 18562 h 18562"/>
              </a:gdLst>
              <a:ahLst/>
              <a:cxnLst/>
              <a:rect l="T0" t="T1" r="T2" b="T3"/>
              <a:pathLst>
                <a:path w="15144" h="18562" extrusionOk="0">
                  <a:moveTo>
                    <a:pt x="782" y="0"/>
                  </a:moveTo>
                  <a:lnTo>
                    <a:pt x="636" y="25"/>
                  </a:lnTo>
                  <a:lnTo>
                    <a:pt x="489" y="74"/>
                  </a:lnTo>
                  <a:lnTo>
                    <a:pt x="343" y="147"/>
                  </a:lnTo>
                  <a:lnTo>
                    <a:pt x="221" y="244"/>
                  </a:lnTo>
                  <a:lnTo>
                    <a:pt x="123" y="342"/>
                  </a:lnTo>
                  <a:lnTo>
                    <a:pt x="74" y="489"/>
                  </a:lnTo>
                  <a:lnTo>
                    <a:pt x="25" y="635"/>
                  </a:lnTo>
                  <a:lnTo>
                    <a:pt x="1" y="782"/>
                  </a:lnTo>
                  <a:lnTo>
                    <a:pt x="1" y="17780"/>
                  </a:lnTo>
                  <a:lnTo>
                    <a:pt x="25" y="17951"/>
                  </a:lnTo>
                  <a:lnTo>
                    <a:pt x="74" y="18098"/>
                  </a:lnTo>
                  <a:lnTo>
                    <a:pt x="123" y="18220"/>
                  </a:lnTo>
                  <a:lnTo>
                    <a:pt x="221" y="18342"/>
                  </a:lnTo>
                  <a:lnTo>
                    <a:pt x="343" y="18440"/>
                  </a:lnTo>
                  <a:lnTo>
                    <a:pt x="489" y="18513"/>
                  </a:lnTo>
                  <a:lnTo>
                    <a:pt x="636" y="18562"/>
                  </a:lnTo>
                  <a:lnTo>
                    <a:pt x="14508" y="18562"/>
                  </a:lnTo>
                  <a:lnTo>
                    <a:pt x="14655" y="18513"/>
                  </a:lnTo>
                  <a:lnTo>
                    <a:pt x="14801" y="18440"/>
                  </a:lnTo>
                  <a:lnTo>
                    <a:pt x="14923" y="18342"/>
                  </a:lnTo>
                  <a:lnTo>
                    <a:pt x="15021" y="18220"/>
                  </a:lnTo>
                  <a:lnTo>
                    <a:pt x="15070" y="18098"/>
                  </a:lnTo>
                  <a:lnTo>
                    <a:pt x="15119" y="17951"/>
                  </a:lnTo>
                  <a:lnTo>
                    <a:pt x="15143" y="17780"/>
                  </a:lnTo>
                  <a:lnTo>
                    <a:pt x="15143" y="3859"/>
                  </a:lnTo>
                  <a:lnTo>
                    <a:pt x="12554" y="3859"/>
                  </a:lnTo>
                  <a:lnTo>
                    <a:pt x="12286" y="3835"/>
                  </a:lnTo>
                  <a:lnTo>
                    <a:pt x="12066" y="3761"/>
                  </a:lnTo>
                  <a:lnTo>
                    <a:pt x="11846" y="3664"/>
                  </a:lnTo>
                  <a:lnTo>
                    <a:pt x="11651" y="3493"/>
                  </a:lnTo>
                  <a:lnTo>
                    <a:pt x="11504" y="3297"/>
                  </a:lnTo>
                  <a:lnTo>
                    <a:pt x="11382" y="3102"/>
                  </a:lnTo>
                  <a:lnTo>
                    <a:pt x="11309" y="2858"/>
                  </a:lnTo>
                  <a:lnTo>
                    <a:pt x="11284" y="2589"/>
                  </a:lnTo>
                  <a:lnTo>
                    <a:pt x="11284" y="0"/>
                  </a:lnTo>
                  <a:close/>
                </a:path>
              </a:pathLst>
            </a:custGeom>
            <a:solidFill>
              <a:srgbClr val="FFCC00">
                <a:alpha val="38039"/>
              </a:srgbClr>
            </a:solidFill>
            <a:ln w="9525">
              <a:noFill/>
              <a:miter lim="800000"/>
              <a:headEnd/>
              <a:tailEnd/>
            </a:ln>
          </p:spPr>
          <p:txBody>
            <a:bodyPr lIns="91425" tIns="91425" rIns="91425" bIns="91425" anchor="ctr"/>
            <a:lstStyle/>
            <a:p>
              <a:pPr>
                <a:buClr>
                  <a:srgbClr val="000000"/>
                </a:buClr>
                <a:buFont typeface="Arial" charset="0"/>
                <a:buNone/>
              </a:pPr>
              <a:r>
                <a:rPr lang="en-US">
                  <a:latin typeface="Century Gothic" pitchFamily="34" charset="0"/>
                </a:rPr>
                <a:t>Sweden: </a:t>
              </a:r>
            </a:p>
            <a:p>
              <a:pPr>
                <a:buClr>
                  <a:srgbClr val="000000"/>
                </a:buClr>
                <a:buFont typeface="Arial" charset="0"/>
                <a:buNone/>
              </a:pPr>
              <a:r>
                <a:rPr lang="en-US">
                  <a:latin typeface="Century Gothic" pitchFamily="34" charset="0"/>
                </a:rPr>
                <a:t>- </a:t>
              </a:r>
              <a:r>
                <a:rPr lang="en-US" b="0">
                  <a:latin typeface="Century Gothic" pitchFamily="34" charset="0"/>
                </a:rPr>
                <a:t>FinTech Regulatory Sandbox</a:t>
              </a:r>
            </a:p>
            <a:p>
              <a:pPr>
                <a:buClr>
                  <a:srgbClr val="000000"/>
                </a:buClr>
                <a:buFont typeface="Arial" charset="0"/>
                <a:buNone/>
              </a:pPr>
              <a:r>
                <a:rPr lang="en-US" b="0">
                  <a:latin typeface="Century Gothic" pitchFamily="34" charset="0"/>
                </a:rPr>
                <a:t>- Swedish National Innovation Council</a:t>
              </a:r>
              <a:endParaRPr lang="el-GR" b="0">
                <a:latin typeface="Century Gothic" pitchFamily="34" charset="0"/>
              </a:endParaRPr>
            </a:p>
          </p:txBody>
        </p:sp>
        <p:sp>
          <p:nvSpPr>
            <p:cNvPr id="26657" name="Shape 4117"/>
            <p:cNvSpPr>
              <a:spLocks noChangeArrowheads="1"/>
            </p:cNvSpPr>
            <p:nvPr/>
          </p:nvSpPr>
          <p:spPr bwMode="auto">
            <a:xfrm>
              <a:off x="1602125" y="910975"/>
              <a:ext cx="84300" cy="84275"/>
            </a:xfrm>
            <a:custGeom>
              <a:avLst/>
              <a:gdLst>
                <a:gd name="T0" fmla="*/ 2147483647 w 3372"/>
                <a:gd name="T1" fmla="*/ 0 h 3371"/>
                <a:gd name="T2" fmla="*/ 2147483647 w 3372"/>
                <a:gd name="T3" fmla="*/ 2147483647 h 3371"/>
                <a:gd name="T4" fmla="*/ 2147483647 w 3372"/>
                <a:gd name="T5" fmla="*/ 2147483647 h 3371"/>
                <a:gd name="T6" fmla="*/ 2147483647 w 3372"/>
                <a:gd name="T7" fmla="*/ 2147483647 h 3371"/>
                <a:gd name="T8" fmla="*/ 2147483647 w 3372"/>
                <a:gd name="T9" fmla="*/ 2147483647 h 3371"/>
                <a:gd name="T10" fmla="*/ 2147483647 w 3372"/>
                <a:gd name="T11" fmla="*/ 2147483647 h 3371"/>
                <a:gd name="T12" fmla="*/ 2147483647 w 3372"/>
                <a:gd name="T13" fmla="*/ 2147483647 h 3371"/>
                <a:gd name="T14" fmla="*/ 2147483647 w 3372"/>
                <a:gd name="T15" fmla="*/ 2147483647 h 3371"/>
                <a:gd name="T16" fmla="*/ 2147483647 w 3372"/>
                <a:gd name="T17" fmla="*/ 2147483647 h 3371"/>
                <a:gd name="T18" fmla="*/ 2147483647 w 3372"/>
                <a:gd name="T19" fmla="*/ 2147483647 h 3371"/>
                <a:gd name="T20" fmla="*/ 2147483647 w 3372"/>
                <a:gd name="T21" fmla="*/ 0 h 33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72"/>
                <a:gd name="T34" fmla="*/ 0 h 3371"/>
                <a:gd name="T35" fmla="*/ 3372 w 3372"/>
                <a:gd name="T36" fmla="*/ 3371 h 337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72" h="3371" extrusionOk="0">
                  <a:moveTo>
                    <a:pt x="1" y="0"/>
                  </a:moveTo>
                  <a:lnTo>
                    <a:pt x="1" y="2589"/>
                  </a:lnTo>
                  <a:lnTo>
                    <a:pt x="1" y="2760"/>
                  </a:lnTo>
                  <a:lnTo>
                    <a:pt x="50" y="2907"/>
                  </a:lnTo>
                  <a:lnTo>
                    <a:pt x="123" y="3029"/>
                  </a:lnTo>
                  <a:lnTo>
                    <a:pt x="221" y="3151"/>
                  </a:lnTo>
                  <a:lnTo>
                    <a:pt x="343" y="3249"/>
                  </a:lnTo>
                  <a:lnTo>
                    <a:pt x="465" y="3322"/>
                  </a:lnTo>
                  <a:lnTo>
                    <a:pt x="611" y="3371"/>
                  </a:lnTo>
                  <a:lnTo>
                    <a:pt x="3371" y="3371"/>
                  </a:lnTo>
                  <a:lnTo>
                    <a:pt x="1" y="0"/>
                  </a:lnTo>
                  <a:close/>
                </a:path>
              </a:pathLst>
            </a:custGeom>
            <a:solidFill>
              <a:srgbClr val="FFCC00">
                <a:alpha val="38039"/>
              </a:srgbClr>
            </a:solidFill>
            <a:ln w="9525">
              <a:noFill/>
              <a:miter lim="800000"/>
              <a:headEnd/>
              <a:tailEnd/>
            </a:ln>
          </p:spPr>
          <p:txBody>
            <a:bodyPr lIns="91425" tIns="91425" rIns="91425" bIns="91425" anchor="ctr"/>
            <a:lstStyle/>
            <a:p>
              <a:endParaRPr lang="el-GR"/>
            </a:p>
          </p:txBody>
        </p:sp>
      </p:grpSp>
      <p:grpSp>
        <p:nvGrpSpPr>
          <p:cNvPr id="26627" name="Shape 4147"/>
          <p:cNvGrpSpPr>
            <a:grpSpLocks/>
          </p:cNvGrpSpPr>
          <p:nvPr/>
        </p:nvGrpSpPr>
        <p:grpSpPr bwMode="auto">
          <a:xfrm>
            <a:off x="1055688" y="936625"/>
            <a:ext cx="368300" cy="368300"/>
            <a:chOff x="2594325" y="1627175"/>
            <a:chExt cx="440850" cy="440850"/>
          </a:xfrm>
        </p:grpSpPr>
        <p:sp>
          <p:nvSpPr>
            <p:cNvPr id="26652" name="Shape 4148"/>
            <p:cNvSpPr>
              <a:spLocks noChangeArrowheads="1"/>
            </p:cNvSpPr>
            <p:nvPr/>
          </p:nvSpPr>
          <p:spPr bwMode="auto">
            <a:xfrm>
              <a:off x="2594325" y="1890950"/>
              <a:ext cx="177075" cy="177075"/>
            </a:xfrm>
            <a:custGeom>
              <a:avLst/>
              <a:gdLst>
                <a:gd name="T0" fmla="*/ 2147483647 w 7083"/>
                <a:gd name="T1" fmla="*/ 0 h 7083"/>
                <a:gd name="T2" fmla="*/ 2147483647 w 7083"/>
                <a:gd name="T3" fmla="*/ 2147483647 h 7083"/>
                <a:gd name="T4" fmla="*/ 0 w 7083"/>
                <a:gd name="T5" fmla="*/ 2147483647 h 7083"/>
                <a:gd name="T6" fmla="*/ 2147483647 w 7083"/>
                <a:gd name="T7" fmla="*/ 2147483647 h 7083"/>
                <a:gd name="T8" fmla="*/ 2147483647 w 7083"/>
                <a:gd name="T9" fmla="*/ 2147483647 h 7083"/>
                <a:gd name="T10" fmla="*/ 2147483647 w 7083"/>
                <a:gd name="T11" fmla="*/ 0 h 7083"/>
                <a:gd name="T12" fmla="*/ 0 60000 65536"/>
                <a:gd name="T13" fmla="*/ 0 60000 65536"/>
                <a:gd name="T14" fmla="*/ 0 60000 65536"/>
                <a:gd name="T15" fmla="*/ 0 60000 65536"/>
                <a:gd name="T16" fmla="*/ 0 60000 65536"/>
                <a:gd name="T17" fmla="*/ 0 60000 65536"/>
                <a:gd name="T18" fmla="*/ 0 w 7083"/>
                <a:gd name="T19" fmla="*/ 0 h 7083"/>
                <a:gd name="T20" fmla="*/ 7083 w 7083"/>
                <a:gd name="T21" fmla="*/ 7083 h 7083"/>
              </a:gdLst>
              <a:ahLst/>
              <a:cxnLst>
                <a:cxn ang="T12">
                  <a:pos x="T0" y="T1"/>
                </a:cxn>
                <a:cxn ang="T13">
                  <a:pos x="T2" y="T3"/>
                </a:cxn>
                <a:cxn ang="T14">
                  <a:pos x="T4" y="T5"/>
                </a:cxn>
                <a:cxn ang="T15">
                  <a:pos x="T6" y="T7"/>
                </a:cxn>
                <a:cxn ang="T16">
                  <a:pos x="T8" y="T9"/>
                </a:cxn>
                <a:cxn ang="T17">
                  <a:pos x="T10" y="T11"/>
                </a:cxn>
              </a:cxnLst>
              <a:rect l="T18" t="T19" r="T20" b="T21"/>
              <a:pathLst>
                <a:path w="7083" h="7083" extrusionOk="0">
                  <a:moveTo>
                    <a:pt x="5544" y="0"/>
                  </a:moveTo>
                  <a:lnTo>
                    <a:pt x="538" y="5984"/>
                  </a:lnTo>
                  <a:lnTo>
                    <a:pt x="0" y="7083"/>
                  </a:lnTo>
                  <a:lnTo>
                    <a:pt x="1099" y="6546"/>
                  </a:lnTo>
                  <a:lnTo>
                    <a:pt x="7083" y="1539"/>
                  </a:lnTo>
                  <a:lnTo>
                    <a:pt x="5544" y="0"/>
                  </a:lnTo>
                  <a:close/>
                </a:path>
              </a:pathLst>
            </a:custGeom>
            <a:solidFill>
              <a:srgbClr val="FF0000"/>
            </a:solidFill>
            <a:ln w="9525">
              <a:noFill/>
              <a:miter lim="800000"/>
              <a:headEnd/>
              <a:tailEnd/>
            </a:ln>
          </p:spPr>
          <p:txBody>
            <a:bodyPr lIns="91425" tIns="91425" rIns="91425" bIns="91425" anchor="ctr"/>
            <a:lstStyle/>
            <a:p>
              <a:endParaRPr lang="el-GR"/>
            </a:p>
          </p:txBody>
        </p:sp>
        <p:sp>
          <p:nvSpPr>
            <p:cNvPr id="26653" name="Shape 4149"/>
            <p:cNvSpPr>
              <a:spLocks noChangeArrowheads="1"/>
            </p:cNvSpPr>
            <p:nvPr/>
          </p:nvSpPr>
          <p:spPr bwMode="auto">
            <a:xfrm>
              <a:off x="2858700" y="1627175"/>
              <a:ext cx="176475" cy="176475"/>
            </a:xfrm>
            <a:custGeom>
              <a:avLst/>
              <a:gdLst>
                <a:gd name="T0" fmla="*/ 2147483647 w 7059"/>
                <a:gd name="T1" fmla="*/ 2147483647 h 7059"/>
                <a:gd name="T2" fmla="*/ 2147483647 w 7059"/>
                <a:gd name="T3" fmla="*/ 2147483647 h 7059"/>
                <a:gd name="T4" fmla="*/ 2147483647 w 7059"/>
                <a:gd name="T5" fmla="*/ 2147483647 h 7059"/>
                <a:gd name="T6" fmla="*/ 2147483647 w 7059"/>
                <a:gd name="T7" fmla="*/ 2147483647 h 7059"/>
                <a:gd name="T8" fmla="*/ 2147483647 w 7059"/>
                <a:gd name="T9" fmla="*/ 2147483647 h 7059"/>
                <a:gd name="T10" fmla="*/ 2147483647 w 7059"/>
                <a:gd name="T11" fmla="*/ 2147483647 h 7059"/>
                <a:gd name="T12" fmla="*/ 2147483647 w 7059"/>
                <a:gd name="T13" fmla="*/ 2147483647 h 7059"/>
                <a:gd name="T14" fmla="*/ 2147483647 w 7059"/>
                <a:gd name="T15" fmla="*/ 2147483647 h 7059"/>
                <a:gd name="T16" fmla="*/ 2147483647 w 7059"/>
                <a:gd name="T17" fmla="*/ 2147483647 h 7059"/>
                <a:gd name="T18" fmla="*/ 0 w 7059"/>
                <a:gd name="T19" fmla="*/ 2147483647 h 7059"/>
                <a:gd name="T20" fmla="*/ 0 w 7059"/>
                <a:gd name="T21" fmla="*/ 2147483647 h 7059"/>
                <a:gd name="T22" fmla="*/ 2147483647 w 7059"/>
                <a:gd name="T23" fmla="*/ 2147483647 h 7059"/>
                <a:gd name="T24" fmla="*/ 2147483647 w 7059"/>
                <a:gd name="T25" fmla="*/ 2147483647 h 7059"/>
                <a:gd name="T26" fmla="*/ 2147483647 w 7059"/>
                <a:gd name="T27" fmla="*/ 2147483647 h 7059"/>
                <a:gd name="T28" fmla="*/ 2147483647 w 7059"/>
                <a:gd name="T29" fmla="*/ 2147483647 h 7059"/>
                <a:gd name="T30" fmla="*/ 2147483647 w 7059"/>
                <a:gd name="T31" fmla="*/ 2147483647 h 7059"/>
                <a:gd name="T32" fmla="*/ 2147483647 w 7059"/>
                <a:gd name="T33" fmla="*/ 2147483647 h 7059"/>
                <a:gd name="T34" fmla="*/ 2147483647 w 7059"/>
                <a:gd name="T35" fmla="*/ 2147483647 h 7059"/>
                <a:gd name="T36" fmla="*/ 2147483647 w 7059"/>
                <a:gd name="T37" fmla="*/ 2147483647 h 7059"/>
                <a:gd name="T38" fmla="*/ 2147483647 w 7059"/>
                <a:gd name="T39" fmla="*/ 2147483647 h 7059"/>
                <a:gd name="T40" fmla="*/ 2147483647 w 7059"/>
                <a:gd name="T41" fmla="*/ 2147483647 h 7059"/>
                <a:gd name="T42" fmla="*/ 2147483647 w 7059"/>
                <a:gd name="T43" fmla="*/ 2147483647 h 7059"/>
                <a:gd name="T44" fmla="*/ 2147483647 w 7059"/>
                <a:gd name="T45" fmla="*/ 2147483647 h 7059"/>
                <a:gd name="T46" fmla="*/ 2147483647 w 7059"/>
                <a:gd name="T47" fmla="*/ 2147483647 h 7059"/>
                <a:gd name="T48" fmla="*/ 2147483647 w 7059"/>
                <a:gd name="T49" fmla="*/ 2147483647 h 7059"/>
                <a:gd name="T50" fmla="*/ 2147483647 w 7059"/>
                <a:gd name="T51" fmla="*/ 2147483647 h 7059"/>
                <a:gd name="T52" fmla="*/ 2147483647 w 7059"/>
                <a:gd name="T53" fmla="*/ 2147483647 h 7059"/>
                <a:gd name="T54" fmla="*/ 2147483647 w 7059"/>
                <a:gd name="T55" fmla="*/ 2147483647 h 7059"/>
                <a:gd name="T56" fmla="*/ 2147483647 w 7059"/>
                <a:gd name="T57" fmla="*/ 2147483647 h 7059"/>
                <a:gd name="T58" fmla="*/ 2147483647 w 7059"/>
                <a:gd name="T59" fmla="*/ 2147483647 h 7059"/>
                <a:gd name="T60" fmla="*/ 2147483647 w 7059"/>
                <a:gd name="T61" fmla="*/ 2147483647 h 7059"/>
                <a:gd name="T62" fmla="*/ 2147483647 w 7059"/>
                <a:gd name="T63" fmla="*/ 2147483647 h 7059"/>
                <a:gd name="T64" fmla="*/ 2147483647 w 7059"/>
                <a:gd name="T65" fmla="*/ 2147483647 h 7059"/>
                <a:gd name="T66" fmla="*/ 2147483647 w 7059"/>
                <a:gd name="T67" fmla="*/ 2147483647 h 7059"/>
                <a:gd name="T68" fmla="*/ 2147483647 w 7059"/>
                <a:gd name="T69" fmla="*/ 2147483647 h 7059"/>
                <a:gd name="T70" fmla="*/ 2147483647 w 7059"/>
                <a:gd name="T71" fmla="*/ 2147483647 h 7059"/>
                <a:gd name="T72" fmla="*/ 2147483647 w 7059"/>
                <a:gd name="T73" fmla="*/ 2147483647 h 705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059"/>
                <a:gd name="T112" fmla="*/ 0 h 7059"/>
                <a:gd name="T113" fmla="*/ 7059 w 7059"/>
                <a:gd name="T114" fmla="*/ 7059 h 705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059" h="7059" extrusionOk="0">
                  <a:moveTo>
                    <a:pt x="904" y="1"/>
                  </a:moveTo>
                  <a:lnTo>
                    <a:pt x="782" y="25"/>
                  </a:lnTo>
                  <a:lnTo>
                    <a:pt x="684" y="98"/>
                  </a:lnTo>
                  <a:lnTo>
                    <a:pt x="611" y="147"/>
                  </a:lnTo>
                  <a:lnTo>
                    <a:pt x="489" y="294"/>
                  </a:lnTo>
                  <a:lnTo>
                    <a:pt x="367" y="440"/>
                  </a:lnTo>
                  <a:lnTo>
                    <a:pt x="294" y="587"/>
                  </a:lnTo>
                  <a:lnTo>
                    <a:pt x="196" y="733"/>
                  </a:lnTo>
                  <a:lnTo>
                    <a:pt x="74" y="1051"/>
                  </a:lnTo>
                  <a:lnTo>
                    <a:pt x="0" y="1393"/>
                  </a:lnTo>
                  <a:lnTo>
                    <a:pt x="0" y="1735"/>
                  </a:lnTo>
                  <a:lnTo>
                    <a:pt x="25" y="2052"/>
                  </a:lnTo>
                  <a:lnTo>
                    <a:pt x="123" y="2394"/>
                  </a:lnTo>
                  <a:lnTo>
                    <a:pt x="269" y="2711"/>
                  </a:lnTo>
                  <a:lnTo>
                    <a:pt x="4348" y="6790"/>
                  </a:lnTo>
                  <a:lnTo>
                    <a:pt x="4665" y="6937"/>
                  </a:lnTo>
                  <a:lnTo>
                    <a:pt x="5007" y="7034"/>
                  </a:lnTo>
                  <a:lnTo>
                    <a:pt x="5325" y="7059"/>
                  </a:lnTo>
                  <a:lnTo>
                    <a:pt x="5667" y="7059"/>
                  </a:lnTo>
                  <a:lnTo>
                    <a:pt x="6008" y="6986"/>
                  </a:lnTo>
                  <a:lnTo>
                    <a:pt x="6326" y="6863"/>
                  </a:lnTo>
                  <a:lnTo>
                    <a:pt x="6473" y="6766"/>
                  </a:lnTo>
                  <a:lnTo>
                    <a:pt x="6619" y="6692"/>
                  </a:lnTo>
                  <a:lnTo>
                    <a:pt x="6766" y="6570"/>
                  </a:lnTo>
                  <a:lnTo>
                    <a:pt x="6912" y="6448"/>
                  </a:lnTo>
                  <a:lnTo>
                    <a:pt x="6961" y="6375"/>
                  </a:lnTo>
                  <a:lnTo>
                    <a:pt x="7034" y="6277"/>
                  </a:lnTo>
                  <a:lnTo>
                    <a:pt x="7059" y="6155"/>
                  </a:lnTo>
                  <a:lnTo>
                    <a:pt x="7059" y="6057"/>
                  </a:lnTo>
                  <a:lnTo>
                    <a:pt x="7059" y="5960"/>
                  </a:lnTo>
                  <a:lnTo>
                    <a:pt x="7034" y="5862"/>
                  </a:lnTo>
                  <a:lnTo>
                    <a:pt x="6961" y="5764"/>
                  </a:lnTo>
                  <a:lnTo>
                    <a:pt x="6912" y="5667"/>
                  </a:lnTo>
                  <a:lnTo>
                    <a:pt x="1393" y="147"/>
                  </a:lnTo>
                  <a:lnTo>
                    <a:pt x="1295" y="98"/>
                  </a:lnTo>
                  <a:lnTo>
                    <a:pt x="1197" y="25"/>
                  </a:lnTo>
                  <a:lnTo>
                    <a:pt x="1099" y="1"/>
                  </a:lnTo>
                  <a:close/>
                </a:path>
              </a:pathLst>
            </a:custGeom>
            <a:solidFill>
              <a:srgbClr val="FF0000"/>
            </a:solidFill>
            <a:ln w="9525">
              <a:noFill/>
              <a:miter lim="800000"/>
              <a:headEnd/>
              <a:tailEnd/>
            </a:ln>
          </p:spPr>
          <p:txBody>
            <a:bodyPr lIns="91425" tIns="91425" rIns="91425" bIns="91425" anchor="ctr"/>
            <a:lstStyle/>
            <a:p>
              <a:endParaRPr lang="el-GR"/>
            </a:p>
          </p:txBody>
        </p:sp>
        <p:sp>
          <p:nvSpPr>
            <p:cNvPr id="26654" name="Shape 4150"/>
            <p:cNvSpPr>
              <a:spLocks noChangeArrowheads="1"/>
            </p:cNvSpPr>
            <p:nvPr/>
          </p:nvSpPr>
          <p:spPr bwMode="auto">
            <a:xfrm>
              <a:off x="2663325" y="1702275"/>
              <a:ext cx="296750" cy="296775"/>
            </a:xfrm>
            <a:custGeom>
              <a:avLst/>
              <a:gdLst>
                <a:gd name="T0" fmla="*/ 2147483647 w 11870"/>
                <a:gd name="T1" fmla="*/ 2147483647 h 11871"/>
                <a:gd name="T2" fmla="*/ 2147483647 w 11870"/>
                <a:gd name="T3" fmla="*/ 2147483647 h 11871"/>
                <a:gd name="T4" fmla="*/ 2147483647 w 11870"/>
                <a:gd name="T5" fmla="*/ 2147483647 h 11871"/>
                <a:gd name="T6" fmla="*/ 2147483647 w 11870"/>
                <a:gd name="T7" fmla="*/ 2147483647 h 11871"/>
                <a:gd name="T8" fmla="*/ 2147483647 w 11870"/>
                <a:gd name="T9" fmla="*/ 2147483647 h 11871"/>
                <a:gd name="T10" fmla="*/ 2147483647 w 11870"/>
                <a:gd name="T11" fmla="*/ 2147483647 h 11871"/>
                <a:gd name="T12" fmla="*/ 2147483647 w 11870"/>
                <a:gd name="T13" fmla="*/ 2147483647 h 11871"/>
                <a:gd name="T14" fmla="*/ 2147483647 w 11870"/>
                <a:gd name="T15" fmla="*/ 2147483647 h 11871"/>
                <a:gd name="T16" fmla="*/ 2147483647 w 11870"/>
                <a:gd name="T17" fmla="*/ 2147483647 h 11871"/>
                <a:gd name="T18" fmla="*/ 2147483647 w 11870"/>
                <a:gd name="T19" fmla="*/ 2147483647 h 11871"/>
                <a:gd name="T20" fmla="*/ 2147483647 w 11870"/>
                <a:gd name="T21" fmla="*/ 2147483647 h 11871"/>
                <a:gd name="T22" fmla="*/ 2147483647 w 11870"/>
                <a:gd name="T23" fmla="*/ 2147483647 h 11871"/>
                <a:gd name="T24" fmla="*/ 2147483647 w 11870"/>
                <a:gd name="T25" fmla="*/ 2147483647 h 11871"/>
                <a:gd name="T26" fmla="*/ 2147483647 w 11870"/>
                <a:gd name="T27" fmla="*/ 2147483647 h 11871"/>
                <a:gd name="T28" fmla="*/ 2147483647 w 11870"/>
                <a:gd name="T29" fmla="*/ 2147483647 h 11871"/>
                <a:gd name="T30" fmla="*/ 2147483647 w 11870"/>
                <a:gd name="T31" fmla="*/ 2147483647 h 11871"/>
                <a:gd name="T32" fmla="*/ 2147483647 w 11870"/>
                <a:gd name="T33" fmla="*/ 2147483647 h 11871"/>
                <a:gd name="T34" fmla="*/ 2147483647 w 11870"/>
                <a:gd name="T35" fmla="*/ 2147483647 h 11871"/>
                <a:gd name="T36" fmla="*/ 2147483647 w 11870"/>
                <a:gd name="T37" fmla="*/ 2147483647 h 11871"/>
                <a:gd name="T38" fmla="*/ 0 w 11870"/>
                <a:gd name="T39" fmla="*/ 2147483647 h 11871"/>
                <a:gd name="T40" fmla="*/ 2147483647 w 11870"/>
                <a:gd name="T41" fmla="*/ 2147483647 h 11871"/>
                <a:gd name="T42" fmla="*/ 2147483647 w 11870"/>
                <a:gd name="T43" fmla="*/ 2147483647 h 11871"/>
                <a:gd name="T44" fmla="*/ 2147483647 w 11870"/>
                <a:gd name="T45" fmla="*/ 2147483647 h 11871"/>
                <a:gd name="T46" fmla="*/ 2147483647 w 11870"/>
                <a:gd name="T47" fmla="*/ 2147483647 h 11871"/>
                <a:gd name="T48" fmla="*/ 2147483647 w 11870"/>
                <a:gd name="T49" fmla="*/ 2147483647 h 11871"/>
                <a:gd name="T50" fmla="*/ 2147483647 w 11870"/>
                <a:gd name="T51" fmla="*/ 2147483647 h 11871"/>
                <a:gd name="T52" fmla="*/ 2147483647 w 11870"/>
                <a:gd name="T53" fmla="*/ 2147483647 h 11871"/>
                <a:gd name="T54" fmla="*/ 2147483647 w 11870"/>
                <a:gd name="T55" fmla="*/ 2147483647 h 11871"/>
                <a:gd name="T56" fmla="*/ 2147483647 w 11870"/>
                <a:gd name="T57" fmla="*/ 2147483647 h 11871"/>
                <a:gd name="T58" fmla="*/ 2147483647 w 11870"/>
                <a:gd name="T59" fmla="*/ 2147483647 h 11871"/>
                <a:gd name="T60" fmla="*/ 2147483647 w 11870"/>
                <a:gd name="T61" fmla="*/ 2147483647 h 11871"/>
                <a:gd name="T62" fmla="*/ 2147483647 w 11870"/>
                <a:gd name="T63" fmla="*/ 2147483647 h 11871"/>
                <a:gd name="T64" fmla="*/ 2147483647 w 11870"/>
                <a:gd name="T65" fmla="*/ 2147483647 h 11871"/>
                <a:gd name="T66" fmla="*/ 2147483647 w 11870"/>
                <a:gd name="T67" fmla="*/ 2147483647 h 11871"/>
                <a:gd name="T68" fmla="*/ 2147483647 w 11870"/>
                <a:gd name="T69" fmla="*/ 2147483647 h 1187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870"/>
                <a:gd name="T106" fmla="*/ 0 h 11871"/>
                <a:gd name="T107" fmla="*/ 11870 w 11870"/>
                <a:gd name="T108" fmla="*/ 11871 h 1187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870" h="11871" extrusionOk="0">
                  <a:moveTo>
                    <a:pt x="7718" y="1295"/>
                  </a:moveTo>
                  <a:lnTo>
                    <a:pt x="7815" y="1319"/>
                  </a:lnTo>
                  <a:lnTo>
                    <a:pt x="7889" y="1368"/>
                  </a:lnTo>
                  <a:lnTo>
                    <a:pt x="7938" y="1442"/>
                  </a:lnTo>
                  <a:lnTo>
                    <a:pt x="7938" y="1515"/>
                  </a:lnTo>
                  <a:lnTo>
                    <a:pt x="7938" y="1588"/>
                  </a:lnTo>
                  <a:lnTo>
                    <a:pt x="7889" y="1661"/>
                  </a:lnTo>
                  <a:lnTo>
                    <a:pt x="5862" y="3664"/>
                  </a:lnTo>
                  <a:lnTo>
                    <a:pt x="5788" y="3713"/>
                  </a:lnTo>
                  <a:lnTo>
                    <a:pt x="5715" y="3737"/>
                  </a:lnTo>
                  <a:lnTo>
                    <a:pt x="5642" y="3713"/>
                  </a:lnTo>
                  <a:lnTo>
                    <a:pt x="5569" y="3664"/>
                  </a:lnTo>
                  <a:lnTo>
                    <a:pt x="5520" y="3591"/>
                  </a:lnTo>
                  <a:lnTo>
                    <a:pt x="5495" y="3517"/>
                  </a:lnTo>
                  <a:lnTo>
                    <a:pt x="5520" y="3444"/>
                  </a:lnTo>
                  <a:lnTo>
                    <a:pt x="5569" y="3371"/>
                  </a:lnTo>
                  <a:lnTo>
                    <a:pt x="7571" y="1368"/>
                  </a:lnTo>
                  <a:lnTo>
                    <a:pt x="7644" y="1319"/>
                  </a:lnTo>
                  <a:lnTo>
                    <a:pt x="7718" y="1295"/>
                  </a:lnTo>
                  <a:close/>
                  <a:moveTo>
                    <a:pt x="7767" y="1"/>
                  </a:moveTo>
                  <a:lnTo>
                    <a:pt x="4885" y="2907"/>
                  </a:lnTo>
                  <a:lnTo>
                    <a:pt x="4640" y="2809"/>
                  </a:lnTo>
                  <a:lnTo>
                    <a:pt x="4396" y="2712"/>
                  </a:lnTo>
                  <a:lnTo>
                    <a:pt x="4103" y="2614"/>
                  </a:lnTo>
                  <a:lnTo>
                    <a:pt x="3810" y="2565"/>
                  </a:lnTo>
                  <a:lnTo>
                    <a:pt x="3493" y="2492"/>
                  </a:lnTo>
                  <a:lnTo>
                    <a:pt x="3175" y="2443"/>
                  </a:lnTo>
                  <a:lnTo>
                    <a:pt x="2858" y="2418"/>
                  </a:lnTo>
                  <a:lnTo>
                    <a:pt x="2247" y="2418"/>
                  </a:lnTo>
                  <a:lnTo>
                    <a:pt x="1954" y="2443"/>
                  </a:lnTo>
                  <a:lnTo>
                    <a:pt x="1636" y="2492"/>
                  </a:lnTo>
                  <a:lnTo>
                    <a:pt x="1319" y="2565"/>
                  </a:lnTo>
                  <a:lnTo>
                    <a:pt x="1001" y="2687"/>
                  </a:lnTo>
                  <a:lnTo>
                    <a:pt x="708" y="2809"/>
                  </a:lnTo>
                  <a:lnTo>
                    <a:pt x="415" y="3005"/>
                  </a:lnTo>
                  <a:lnTo>
                    <a:pt x="147" y="3224"/>
                  </a:lnTo>
                  <a:lnTo>
                    <a:pt x="73" y="3298"/>
                  </a:lnTo>
                  <a:lnTo>
                    <a:pt x="24" y="3395"/>
                  </a:lnTo>
                  <a:lnTo>
                    <a:pt x="0" y="3493"/>
                  </a:lnTo>
                  <a:lnTo>
                    <a:pt x="0" y="3615"/>
                  </a:lnTo>
                  <a:lnTo>
                    <a:pt x="0" y="3713"/>
                  </a:lnTo>
                  <a:lnTo>
                    <a:pt x="24" y="3811"/>
                  </a:lnTo>
                  <a:lnTo>
                    <a:pt x="73" y="3908"/>
                  </a:lnTo>
                  <a:lnTo>
                    <a:pt x="147" y="4006"/>
                  </a:lnTo>
                  <a:lnTo>
                    <a:pt x="7864" y="11724"/>
                  </a:lnTo>
                  <a:lnTo>
                    <a:pt x="7962" y="11797"/>
                  </a:lnTo>
                  <a:lnTo>
                    <a:pt x="8060" y="11846"/>
                  </a:lnTo>
                  <a:lnTo>
                    <a:pt x="8157" y="11870"/>
                  </a:lnTo>
                  <a:lnTo>
                    <a:pt x="8377" y="11870"/>
                  </a:lnTo>
                  <a:lnTo>
                    <a:pt x="8475" y="11846"/>
                  </a:lnTo>
                  <a:lnTo>
                    <a:pt x="8573" y="11797"/>
                  </a:lnTo>
                  <a:lnTo>
                    <a:pt x="8646" y="11724"/>
                  </a:lnTo>
                  <a:lnTo>
                    <a:pt x="8866" y="11455"/>
                  </a:lnTo>
                  <a:lnTo>
                    <a:pt x="9061" y="11162"/>
                  </a:lnTo>
                  <a:lnTo>
                    <a:pt x="9183" y="10869"/>
                  </a:lnTo>
                  <a:lnTo>
                    <a:pt x="9305" y="10551"/>
                  </a:lnTo>
                  <a:lnTo>
                    <a:pt x="9379" y="10234"/>
                  </a:lnTo>
                  <a:lnTo>
                    <a:pt x="9427" y="9916"/>
                  </a:lnTo>
                  <a:lnTo>
                    <a:pt x="9452" y="9623"/>
                  </a:lnTo>
                  <a:lnTo>
                    <a:pt x="9452" y="9330"/>
                  </a:lnTo>
                  <a:lnTo>
                    <a:pt x="9452" y="9013"/>
                  </a:lnTo>
                  <a:lnTo>
                    <a:pt x="9427" y="8695"/>
                  </a:lnTo>
                  <a:lnTo>
                    <a:pt x="9379" y="8378"/>
                  </a:lnTo>
                  <a:lnTo>
                    <a:pt x="9305" y="8060"/>
                  </a:lnTo>
                  <a:lnTo>
                    <a:pt x="9256" y="7767"/>
                  </a:lnTo>
                  <a:lnTo>
                    <a:pt x="9159" y="7474"/>
                  </a:lnTo>
                  <a:lnTo>
                    <a:pt x="9061" y="7230"/>
                  </a:lnTo>
                  <a:lnTo>
                    <a:pt x="8963" y="6986"/>
                  </a:lnTo>
                  <a:lnTo>
                    <a:pt x="11870" y="4104"/>
                  </a:lnTo>
                  <a:lnTo>
                    <a:pt x="7767" y="1"/>
                  </a:lnTo>
                  <a:close/>
                </a:path>
              </a:pathLst>
            </a:custGeom>
            <a:solidFill>
              <a:srgbClr val="FF0000"/>
            </a:solidFill>
            <a:ln w="9525">
              <a:noFill/>
              <a:miter lim="800000"/>
              <a:headEnd/>
              <a:tailEnd/>
            </a:ln>
          </p:spPr>
          <p:txBody>
            <a:bodyPr lIns="91425" tIns="91425" rIns="91425" bIns="91425" anchor="ctr"/>
            <a:lstStyle/>
            <a:p>
              <a:endParaRPr lang="el-GR"/>
            </a:p>
          </p:txBody>
        </p:sp>
      </p:grpSp>
      <p:grpSp>
        <p:nvGrpSpPr>
          <p:cNvPr id="26628" name="Shape 4147"/>
          <p:cNvGrpSpPr>
            <a:grpSpLocks/>
          </p:cNvGrpSpPr>
          <p:nvPr/>
        </p:nvGrpSpPr>
        <p:grpSpPr bwMode="auto">
          <a:xfrm>
            <a:off x="3051175" y="2097088"/>
            <a:ext cx="368300" cy="368300"/>
            <a:chOff x="2594325" y="1627175"/>
            <a:chExt cx="440850" cy="440850"/>
          </a:xfrm>
        </p:grpSpPr>
        <p:sp>
          <p:nvSpPr>
            <p:cNvPr id="26649" name="Shape 4148"/>
            <p:cNvSpPr>
              <a:spLocks noChangeArrowheads="1"/>
            </p:cNvSpPr>
            <p:nvPr/>
          </p:nvSpPr>
          <p:spPr bwMode="auto">
            <a:xfrm>
              <a:off x="2594325" y="1890950"/>
              <a:ext cx="177075" cy="177075"/>
            </a:xfrm>
            <a:custGeom>
              <a:avLst/>
              <a:gdLst>
                <a:gd name="T0" fmla="*/ 2147483647 w 7083"/>
                <a:gd name="T1" fmla="*/ 0 h 7083"/>
                <a:gd name="T2" fmla="*/ 2147483647 w 7083"/>
                <a:gd name="T3" fmla="*/ 2147483647 h 7083"/>
                <a:gd name="T4" fmla="*/ 0 w 7083"/>
                <a:gd name="T5" fmla="*/ 2147483647 h 7083"/>
                <a:gd name="T6" fmla="*/ 2147483647 w 7083"/>
                <a:gd name="T7" fmla="*/ 2147483647 h 7083"/>
                <a:gd name="T8" fmla="*/ 2147483647 w 7083"/>
                <a:gd name="T9" fmla="*/ 2147483647 h 7083"/>
                <a:gd name="T10" fmla="*/ 2147483647 w 7083"/>
                <a:gd name="T11" fmla="*/ 0 h 7083"/>
                <a:gd name="T12" fmla="*/ 0 60000 65536"/>
                <a:gd name="T13" fmla="*/ 0 60000 65536"/>
                <a:gd name="T14" fmla="*/ 0 60000 65536"/>
                <a:gd name="T15" fmla="*/ 0 60000 65536"/>
                <a:gd name="T16" fmla="*/ 0 60000 65536"/>
                <a:gd name="T17" fmla="*/ 0 60000 65536"/>
                <a:gd name="T18" fmla="*/ 0 w 7083"/>
                <a:gd name="T19" fmla="*/ 0 h 7083"/>
                <a:gd name="T20" fmla="*/ 7083 w 7083"/>
                <a:gd name="T21" fmla="*/ 7083 h 7083"/>
              </a:gdLst>
              <a:ahLst/>
              <a:cxnLst>
                <a:cxn ang="T12">
                  <a:pos x="T0" y="T1"/>
                </a:cxn>
                <a:cxn ang="T13">
                  <a:pos x="T2" y="T3"/>
                </a:cxn>
                <a:cxn ang="T14">
                  <a:pos x="T4" y="T5"/>
                </a:cxn>
                <a:cxn ang="T15">
                  <a:pos x="T6" y="T7"/>
                </a:cxn>
                <a:cxn ang="T16">
                  <a:pos x="T8" y="T9"/>
                </a:cxn>
                <a:cxn ang="T17">
                  <a:pos x="T10" y="T11"/>
                </a:cxn>
              </a:cxnLst>
              <a:rect l="T18" t="T19" r="T20" b="T21"/>
              <a:pathLst>
                <a:path w="7083" h="7083" extrusionOk="0">
                  <a:moveTo>
                    <a:pt x="5544" y="0"/>
                  </a:moveTo>
                  <a:lnTo>
                    <a:pt x="538" y="5984"/>
                  </a:lnTo>
                  <a:lnTo>
                    <a:pt x="0" y="7083"/>
                  </a:lnTo>
                  <a:lnTo>
                    <a:pt x="1099" y="6546"/>
                  </a:lnTo>
                  <a:lnTo>
                    <a:pt x="7083" y="1539"/>
                  </a:lnTo>
                  <a:lnTo>
                    <a:pt x="5544" y="0"/>
                  </a:lnTo>
                  <a:close/>
                </a:path>
              </a:pathLst>
            </a:custGeom>
            <a:solidFill>
              <a:srgbClr val="FF0000"/>
            </a:solidFill>
            <a:ln w="9525">
              <a:noFill/>
              <a:miter lim="800000"/>
              <a:headEnd/>
              <a:tailEnd/>
            </a:ln>
          </p:spPr>
          <p:txBody>
            <a:bodyPr lIns="91425" tIns="91425" rIns="91425" bIns="91425" anchor="ctr"/>
            <a:lstStyle/>
            <a:p>
              <a:endParaRPr lang="el-GR"/>
            </a:p>
          </p:txBody>
        </p:sp>
        <p:sp>
          <p:nvSpPr>
            <p:cNvPr id="26650" name="Shape 4149"/>
            <p:cNvSpPr>
              <a:spLocks noChangeArrowheads="1"/>
            </p:cNvSpPr>
            <p:nvPr/>
          </p:nvSpPr>
          <p:spPr bwMode="auto">
            <a:xfrm>
              <a:off x="2858700" y="1627175"/>
              <a:ext cx="176475" cy="176475"/>
            </a:xfrm>
            <a:custGeom>
              <a:avLst/>
              <a:gdLst>
                <a:gd name="T0" fmla="*/ 2147483647 w 7059"/>
                <a:gd name="T1" fmla="*/ 2147483647 h 7059"/>
                <a:gd name="T2" fmla="*/ 2147483647 w 7059"/>
                <a:gd name="T3" fmla="*/ 2147483647 h 7059"/>
                <a:gd name="T4" fmla="*/ 2147483647 w 7059"/>
                <a:gd name="T5" fmla="*/ 2147483647 h 7059"/>
                <a:gd name="T6" fmla="*/ 2147483647 w 7059"/>
                <a:gd name="T7" fmla="*/ 2147483647 h 7059"/>
                <a:gd name="T8" fmla="*/ 2147483647 w 7059"/>
                <a:gd name="T9" fmla="*/ 2147483647 h 7059"/>
                <a:gd name="T10" fmla="*/ 2147483647 w 7059"/>
                <a:gd name="T11" fmla="*/ 2147483647 h 7059"/>
                <a:gd name="T12" fmla="*/ 2147483647 w 7059"/>
                <a:gd name="T13" fmla="*/ 2147483647 h 7059"/>
                <a:gd name="T14" fmla="*/ 2147483647 w 7059"/>
                <a:gd name="T15" fmla="*/ 2147483647 h 7059"/>
                <a:gd name="T16" fmla="*/ 2147483647 w 7059"/>
                <a:gd name="T17" fmla="*/ 2147483647 h 7059"/>
                <a:gd name="T18" fmla="*/ 0 w 7059"/>
                <a:gd name="T19" fmla="*/ 2147483647 h 7059"/>
                <a:gd name="T20" fmla="*/ 0 w 7059"/>
                <a:gd name="T21" fmla="*/ 2147483647 h 7059"/>
                <a:gd name="T22" fmla="*/ 2147483647 w 7059"/>
                <a:gd name="T23" fmla="*/ 2147483647 h 7059"/>
                <a:gd name="T24" fmla="*/ 2147483647 w 7059"/>
                <a:gd name="T25" fmla="*/ 2147483647 h 7059"/>
                <a:gd name="T26" fmla="*/ 2147483647 w 7059"/>
                <a:gd name="T27" fmla="*/ 2147483647 h 7059"/>
                <a:gd name="T28" fmla="*/ 2147483647 w 7059"/>
                <a:gd name="T29" fmla="*/ 2147483647 h 7059"/>
                <a:gd name="T30" fmla="*/ 2147483647 w 7059"/>
                <a:gd name="T31" fmla="*/ 2147483647 h 7059"/>
                <a:gd name="T32" fmla="*/ 2147483647 w 7059"/>
                <a:gd name="T33" fmla="*/ 2147483647 h 7059"/>
                <a:gd name="T34" fmla="*/ 2147483647 w 7059"/>
                <a:gd name="T35" fmla="*/ 2147483647 h 7059"/>
                <a:gd name="T36" fmla="*/ 2147483647 w 7059"/>
                <a:gd name="T37" fmla="*/ 2147483647 h 7059"/>
                <a:gd name="T38" fmla="*/ 2147483647 w 7059"/>
                <a:gd name="T39" fmla="*/ 2147483647 h 7059"/>
                <a:gd name="T40" fmla="*/ 2147483647 w 7059"/>
                <a:gd name="T41" fmla="*/ 2147483647 h 7059"/>
                <a:gd name="T42" fmla="*/ 2147483647 w 7059"/>
                <a:gd name="T43" fmla="*/ 2147483647 h 7059"/>
                <a:gd name="T44" fmla="*/ 2147483647 w 7059"/>
                <a:gd name="T45" fmla="*/ 2147483647 h 7059"/>
                <a:gd name="T46" fmla="*/ 2147483647 w 7059"/>
                <a:gd name="T47" fmla="*/ 2147483647 h 7059"/>
                <a:gd name="T48" fmla="*/ 2147483647 w 7059"/>
                <a:gd name="T49" fmla="*/ 2147483647 h 7059"/>
                <a:gd name="T50" fmla="*/ 2147483647 w 7059"/>
                <a:gd name="T51" fmla="*/ 2147483647 h 7059"/>
                <a:gd name="T52" fmla="*/ 2147483647 w 7059"/>
                <a:gd name="T53" fmla="*/ 2147483647 h 7059"/>
                <a:gd name="T54" fmla="*/ 2147483647 w 7059"/>
                <a:gd name="T55" fmla="*/ 2147483647 h 7059"/>
                <a:gd name="T56" fmla="*/ 2147483647 w 7059"/>
                <a:gd name="T57" fmla="*/ 2147483647 h 7059"/>
                <a:gd name="T58" fmla="*/ 2147483647 w 7059"/>
                <a:gd name="T59" fmla="*/ 2147483647 h 7059"/>
                <a:gd name="T60" fmla="*/ 2147483647 w 7059"/>
                <a:gd name="T61" fmla="*/ 2147483647 h 7059"/>
                <a:gd name="T62" fmla="*/ 2147483647 w 7059"/>
                <a:gd name="T63" fmla="*/ 2147483647 h 7059"/>
                <a:gd name="T64" fmla="*/ 2147483647 w 7059"/>
                <a:gd name="T65" fmla="*/ 2147483647 h 7059"/>
                <a:gd name="T66" fmla="*/ 2147483647 w 7059"/>
                <a:gd name="T67" fmla="*/ 2147483647 h 7059"/>
                <a:gd name="T68" fmla="*/ 2147483647 w 7059"/>
                <a:gd name="T69" fmla="*/ 2147483647 h 7059"/>
                <a:gd name="T70" fmla="*/ 2147483647 w 7059"/>
                <a:gd name="T71" fmla="*/ 2147483647 h 7059"/>
                <a:gd name="T72" fmla="*/ 2147483647 w 7059"/>
                <a:gd name="T73" fmla="*/ 2147483647 h 705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059"/>
                <a:gd name="T112" fmla="*/ 0 h 7059"/>
                <a:gd name="T113" fmla="*/ 7059 w 7059"/>
                <a:gd name="T114" fmla="*/ 7059 h 705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059" h="7059" extrusionOk="0">
                  <a:moveTo>
                    <a:pt x="904" y="1"/>
                  </a:moveTo>
                  <a:lnTo>
                    <a:pt x="782" y="25"/>
                  </a:lnTo>
                  <a:lnTo>
                    <a:pt x="684" y="98"/>
                  </a:lnTo>
                  <a:lnTo>
                    <a:pt x="611" y="147"/>
                  </a:lnTo>
                  <a:lnTo>
                    <a:pt x="489" y="294"/>
                  </a:lnTo>
                  <a:lnTo>
                    <a:pt x="367" y="440"/>
                  </a:lnTo>
                  <a:lnTo>
                    <a:pt x="294" y="587"/>
                  </a:lnTo>
                  <a:lnTo>
                    <a:pt x="196" y="733"/>
                  </a:lnTo>
                  <a:lnTo>
                    <a:pt x="74" y="1051"/>
                  </a:lnTo>
                  <a:lnTo>
                    <a:pt x="0" y="1393"/>
                  </a:lnTo>
                  <a:lnTo>
                    <a:pt x="0" y="1735"/>
                  </a:lnTo>
                  <a:lnTo>
                    <a:pt x="25" y="2052"/>
                  </a:lnTo>
                  <a:lnTo>
                    <a:pt x="123" y="2394"/>
                  </a:lnTo>
                  <a:lnTo>
                    <a:pt x="269" y="2711"/>
                  </a:lnTo>
                  <a:lnTo>
                    <a:pt x="4348" y="6790"/>
                  </a:lnTo>
                  <a:lnTo>
                    <a:pt x="4665" y="6937"/>
                  </a:lnTo>
                  <a:lnTo>
                    <a:pt x="5007" y="7034"/>
                  </a:lnTo>
                  <a:lnTo>
                    <a:pt x="5325" y="7059"/>
                  </a:lnTo>
                  <a:lnTo>
                    <a:pt x="5667" y="7059"/>
                  </a:lnTo>
                  <a:lnTo>
                    <a:pt x="6008" y="6986"/>
                  </a:lnTo>
                  <a:lnTo>
                    <a:pt x="6326" y="6863"/>
                  </a:lnTo>
                  <a:lnTo>
                    <a:pt x="6473" y="6766"/>
                  </a:lnTo>
                  <a:lnTo>
                    <a:pt x="6619" y="6692"/>
                  </a:lnTo>
                  <a:lnTo>
                    <a:pt x="6766" y="6570"/>
                  </a:lnTo>
                  <a:lnTo>
                    <a:pt x="6912" y="6448"/>
                  </a:lnTo>
                  <a:lnTo>
                    <a:pt x="6961" y="6375"/>
                  </a:lnTo>
                  <a:lnTo>
                    <a:pt x="7034" y="6277"/>
                  </a:lnTo>
                  <a:lnTo>
                    <a:pt x="7059" y="6155"/>
                  </a:lnTo>
                  <a:lnTo>
                    <a:pt x="7059" y="6057"/>
                  </a:lnTo>
                  <a:lnTo>
                    <a:pt x="7059" y="5960"/>
                  </a:lnTo>
                  <a:lnTo>
                    <a:pt x="7034" y="5862"/>
                  </a:lnTo>
                  <a:lnTo>
                    <a:pt x="6961" y="5764"/>
                  </a:lnTo>
                  <a:lnTo>
                    <a:pt x="6912" y="5667"/>
                  </a:lnTo>
                  <a:lnTo>
                    <a:pt x="1393" y="147"/>
                  </a:lnTo>
                  <a:lnTo>
                    <a:pt x="1295" y="98"/>
                  </a:lnTo>
                  <a:lnTo>
                    <a:pt x="1197" y="25"/>
                  </a:lnTo>
                  <a:lnTo>
                    <a:pt x="1099" y="1"/>
                  </a:lnTo>
                  <a:close/>
                </a:path>
              </a:pathLst>
            </a:custGeom>
            <a:solidFill>
              <a:srgbClr val="FF0000"/>
            </a:solidFill>
            <a:ln w="9525">
              <a:noFill/>
              <a:miter lim="800000"/>
              <a:headEnd/>
              <a:tailEnd/>
            </a:ln>
          </p:spPr>
          <p:txBody>
            <a:bodyPr lIns="91425" tIns="91425" rIns="91425" bIns="91425" anchor="ctr"/>
            <a:lstStyle/>
            <a:p>
              <a:endParaRPr lang="el-GR"/>
            </a:p>
          </p:txBody>
        </p:sp>
        <p:sp>
          <p:nvSpPr>
            <p:cNvPr id="26651" name="Shape 4150"/>
            <p:cNvSpPr>
              <a:spLocks noChangeArrowheads="1"/>
            </p:cNvSpPr>
            <p:nvPr/>
          </p:nvSpPr>
          <p:spPr bwMode="auto">
            <a:xfrm>
              <a:off x="2663325" y="1702275"/>
              <a:ext cx="296750" cy="296775"/>
            </a:xfrm>
            <a:custGeom>
              <a:avLst/>
              <a:gdLst>
                <a:gd name="T0" fmla="*/ 2147483647 w 11870"/>
                <a:gd name="T1" fmla="*/ 2147483647 h 11871"/>
                <a:gd name="T2" fmla="*/ 2147483647 w 11870"/>
                <a:gd name="T3" fmla="*/ 2147483647 h 11871"/>
                <a:gd name="T4" fmla="*/ 2147483647 w 11870"/>
                <a:gd name="T5" fmla="*/ 2147483647 h 11871"/>
                <a:gd name="T6" fmla="*/ 2147483647 w 11870"/>
                <a:gd name="T7" fmla="*/ 2147483647 h 11871"/>
                <a:gd name="T8" fmla="*/ 2147483647 w 11870"/>
                <a:gd name="T9" fmla="*/ 2147483647 h 11871"/>
                <a:gd name="T10" fmla="*/ 2147483647 w 11870"/>
                <a:gd name="T11" fmla="*/ 2147483647 h 11871"/>
                <a:gd name="T12" fmla="*/ 2147483647 w 11870"/>
                <a:gd name="T13" fmla="*/ 2147483647 h 11871"/>
                <a:gd name="T14" fmla="*/ 2147483647 w 11870"/>
                <a:gd name="T15" fmla="*/ 2147483647 h 11871"/>
                <a:gd name="T16" fmla="*/ 2147483647 w 11870"/>
                <a:gd name="T17" fmla="*/ 2147483647 h 11871"/>
                <a:gd name="T18" fmla="*/ 2147483647 w 11870"/>
                <a:gd name="T19" fmla="*/ 2147483647 h 11871"/>
                <a:gd name="T20" fmla="*/ 2147483647 w 11870"/>
                <a:gd name="T21" fmla="*/ 2147483647 h 11871"/>
                <a:gd name="T22" fmla="*/ 2147483647 w 11870"/>
                <a:gd name="T23" fmla="*/ 2147483647 h 11871"/>
                <a:gd name="T24" fmla="*/ 2147483647 w 11870"/>
                <a:gd name="T25" fmla="*/ 2147483647 h 11871"/>
                <a:gd name="T26" fmla="*/ 2147483647 w 11870"/>
                <a:gd name="T27" fmla="*/ 2147483647 h 11871"/>
                <a:gd name="T28" fmla="*/ 2147483647 w 11870"/>
                <a:gd name="T29" fmla="*/ 2147483647 h 11871"/>
                <a:gd name="T30" fmla="*/ 2147483647 w 11870"/>
                <a:gd name="T31" fmla="*/ 2147483647 h 11871"/>
                <a:gd name="T32" fmla="*/ 2147483647 w 11870"/>
                <a:gd name="T33" fmla="*/ 2147483647 h 11871"/>
                <a:gd name="T34" fmla="*/ 2147483647 w 11870"/>
                <a:gd name="T35" fmla="*/ 2147483647 h 11871"/>
                <a:gd name="T36" fmla="*/ 2147483647 w 11870"/>
                <a:gd name="T37" fmla="*/ 2147483647 h 11871"/>
                <a:gd name="T38" fmla="*/ 0 w 11870"/>
                <a:gd name="T39" fmla="*/ 2147483647 h 11871"/>
                <a:gd name="T40" fmla="*/ 2147483647 w 11870"/>
                <a:gd name="T41" fmla="*/ 2147483647 h 11871"/>
                <a:gd name="T42" fmla="*/ 2147483647 w 11870"/>
                <a:gd name="T43" fmla="*/ 2147483647 h 11871"/>
                <a:gd name="T44" fmla="*/ 2147483647 w 11870"/>
                <a:gd name="T45" fmla="*/ 2147483647 h 11871"/>
                <a:gd name="T46" fmla="*/ 2147483647 w 11870"/>
                <a:gd name="T47" fmla="*/ 2147483647 h 11871"/>
                <a:gd name="T48" fmla="*/ 2147483647 w 11870"/>
                <a:gd name="T49" fmla="*/ 2147483647 h 11871"/>
                <a:gd name="T50" fmla="*/ 2147483647 w 11870"/>
                <a:gd name="T51" fmla="*/ 2147483647 h 11871"/>
                <a:gd name="T52" fmla="*/ 2147483647 w 11870"/>
                <a:gd name="T53" fmla="*/ 2147483647 h 11871"/>
                <a:gd name="T54" fmla="*/ 2147483647 w 11870"/>
                <a:gd name="T55" fmla="*/ 2147483647 h 11871"/>
                <a:gd name="T56" fmla="*/ 2147483647 w 11870"/>
                <a:gd name="T57" fmla="*/ 2147483647 h 11871"/>
                <a:gd name="T58" fmla="*/ 2147483647 w 11870"/>
                <a:gd name="T59" fmla="*/ 2147483647 h 11871"/>
                <a:gd name="T60" fmla="*/ 2147483647 w 11870"/>
                <a:gd name="T61" fmla="*/ 2147483647 h 11871"/>
                <a:gd name="T62" fmla="*/ 2147483647 w 11870"/>
                <a:gd name="T63" fmla="*/ 2147483647 h 11871"/>
                <a:gd name="T64" fmla="*/ 2147483647 w 11870"/>
                <a:gd name="T65" fmla="*/ 2147483647 h 11871"/>
                <a:gd name="T66" fmla="*/ 2147483647 w 11870"/>
                <a:gd name="T67" fmla="*/ 2147483647 h 11871"/>
                <a:gd name="T68" fmla="*/ 2147483647 w 11870"/>
                <a:gd name="T69" fmla="*/ 2147483647 h 1187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870"/>
                <a:gd name="T106" fmla="*/ 0 h 11871"/>
                <a:gd name="T107" fmla="*/ 11870 w 11870"/>
                <a:gd name="T108" fmla="*/ 11871 h 1187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870" h="11871" extrusionOk="0">
                  <a:moveTo>
                    <a:pt x="7718" y="1295"/>
                  </a:moveTo>
                  <a:lnTo>
                    <a:pt x="7815" y="1319"/>
                  </a:lnTo>
                  <a:lnTo>
                    <a:pt x="7889" y="1368"/>
                  </a:lnTo>
                  <a:lnTo>
                    <a:pt x="7938" y="1442"/>
                  </a:lnTo>
                  <a:lnTo>
                    <a:pt x="7938" y="1515"/>
                  </a:lnTo>
                  <a:lnTo>
                    <a:pt x="7938" y="1588"/>
                  </a:lnTo>
                  <a:lnTo>
                    <a:pt x="7889" y="1661"/>
                  </a:lnTo>
                  <a:lnTo>
                    <a:pt x="5862" y="3664"/>
                  </a:lnTo>
                  <a:lnTo>
                    <a:pt x="5788" y="3713"/>
                  </a:lnTo>
                  <a:lnTo>
                    <a:pt x="5715" y="3737"/>
                  </a:lnTo>
                  <a:lnTo>
                    <a:pt x="5642" y="3713"/>
                  </a:lnTo>
                  <a:lnTo>
                    <a:pt x="5569" y="3664"/>
                  </a:lnTo>
                  <a:lnTo>
                    <a:pt x="5520" y="3591"/>
                  </a:lnTo>
                  <a:lnTo>
                    <a:pt x="5495" y="3517"/>
                  </a:lnTo>
                  <a:lnTo>
                    <a:pt x="5520" y="3444"/>
                  </a:lnTo>
                  <a:lnTo>
                    <a:pt x="5569" y="3371"/>
                  </a:lnTo>
                  <a:lnTo>
                    <a:pt x="7571" y="1368"/>
                  </a:lnTo>
                  <a:lnTo>
                    <a:pt x="7644" y="1319"/>
                  </a:lnTo>
                  <a:lnTo>
                    <a:pt x="7718" y="1295"/>
                  </a:lnTo>
                  <a:close/>
                  <a:moveTo>
                    <a:pt x="7767" y="1"/>
                  </a:moveTo>
                  <a:lnTo>
                    <a:pt x="4885" y="2907"/>
                  </a:lnTo>
                  <a:lnTo>
                    <a:pt x="4640" y="2809"/>
                  </a:lnTo>
                  <a:lnTo>
                    <a:pt x="4396" y="2712"/>
                  </a:lnTo>
                  <a:lnTo>
                    <a:pt x="4103" y="2614"/>
                  </a:lnTo>
                  <a:lnTo>
                    <a:pt x="3810" y="2565"/>
                  </a:lnTo>
                  <a:lnTo>
                    <a:pt x="3493" y="2492"/>
                  </a:lnTo>
                  <a:lnTo>
                    <a:pt x="3175" y="2443"/>
                  </a:lnTo>
                  <a:lnTo>
                    <a:pt x="2858" y="2418"/>
                  </a:lnTo>
                  <a:lnTo>
                    <a:pt x="2247" y="2418"/>
                  </a:lnTo>
                  <a:lnTo>
                    <a:pt x="1954" y="2443"/>
                  </a:lnTo>
                  <a:lnTo>
                    <a:pt x="1636" y="2492"/>
                  </a:lnTo>
                  <a:lnTo>
                    <a:pt x="1319" y="2565"/>
                  </a:lnTo>
                  <a:lnTo>
                    <a:pt x="1001" y="2687"/>
                  </a:lnTo>
                  <a:lnTo>
                    <a:pt x="708" y="2809"/>
                  </a:lnTo>
                  <a:lnTo>
                    <a:pt x="415" y="3005"/>
                  </a:lnTo>
                  <a:lnTo>
                    <a:pt x="147" y="3224"/>
                  </a:lnTo>
                  <a:lnTo>
                    <a:pt x="73" y="3298"/>
                  </a:lnTo>
                  <a:lnTo>
                    <a:pt x="24" y="3395"/>
                  </a:lnTo>
                  <a:lnTo>
                    <a:pt x="0" y="3493"/>
                  </a:lnTo>
                  <a:lnTo>
                    <a:pt x="0" y="3615"/>
                  </a:lnTo>
                  <a:lnTo>
                    <a:pt x="0" y="3713"/>
                  </a:lnTo>
                  <a:lnTo>
                    <a:pt x="24" y="3811"/>
                  </a:lnTo>
                  <a:lnTo>
                    <a:pt x="73" y="3908"/>
                  </a:lnTo>
                  <a:lnTo>
                    <a:pt x="147" y="4006"/>
                  </a:lnTo>
                  <a:lnTo>
                    <a:pt x="7864" y="11724"/>
                  </a:lnTo>
                  <a:lnTo>
                    <a:pt x="7962" y="11797"/>
                  </a:lnTo>
                  <a:lnTo>
                    <a:pt x="8060" y="11846"/>
                  </a:lnTo>
                  <a:lnTo>
                    <a:pt x="8157" y="11870"/>
                  </a:lnTo>
                  <a:lnTo>
                    <a:pt x="8377" y="11870"/>
                  </a:lnTo>
                  <a:lnTo>
                    <a:pt x="8475" y="11846"/>
                  </a:lnTo>
                  <a:lnTo>
                    <a:pt x="8573" y="11797"/>
                  </a:lnTo>
                  <a:lnTo>
                    <a:pt x="8646" y="11724"/>
                  </a:lnTo>
                  <a:lnTo>
                    <a:pt x="8866" y="11455"/>
                  </a:lnTo>
                  <a:lnTo>
                    <a:pt x="9061" y="11162"/>
                  </a:lnTo>
                  <a:lnTo>
                    <a:pt x="9183" y="10869"/>
                  </a:lnTo>
                  <a:lnTo>
                    <a:pt x="9305" y="10551"/>
                  </a:lnTo>
                  <a:lnTo>
                    <a:pt x="9379" y="10234"/>
                  </a:lnTo>
                  <a:lnTo>
                    <a:pt x="9427" y="9916"/>
                  </a:lnTo>
                  <a:lnTo>
                    <a:pt x="9452" y="9623"/>
                  </a:lnTo>
                  <a:lnTo>
                    <a:pt x="9452" y="9330"/>
                  </a:lnTo>
                  <a:lnTo>
                    <a:pt x="9452" y="9013"/>
                  </a:lnTo>
                  <a:lnTo>
                    <a:pt x="9427" y="8695"/>
                  </a:lnTo>
                  <a:lnTo>
                    <a:pt x="9379" y="8378"/>
                  </a:lnTo>
                  <a:lnTo>
                    <a:pt x="9305" y="8060"/>
                  </a:lnTo>
                  <a:lnTo>
                    <a:pt x="9256" y="7767"/>
                  </a:lnTo>
                  <a:lnTo>
                    <a:pt x="9159" y="7474"/>
                  </a:lnTo>
                  <a:lnTo>
                    <a:pt x="9061" y="7230"/>
                  </a:lnTo>
                  <a:lnTo>
                    <a:pt x="8963" y="6986"/>
                  </a:lnTo>
                  <a:lnTo>
                    <a:pt x="11870" y="4104"/>
                  </a:lnTo>
                  <a:lnTo>
                    <a:pt x="7767" y="1"/>
                  </a:lnTo>
                  <a:close/>
                </a:path>
              </a:pathLst>
            </a:custGeom>
            <a:solidFill>
              <a:srgbClr val="FF0000"/>
            </a:solidFill>
            <a:ln w="9525">
              <a:noFill/>
              <a:miter lim="800000"/>
              <a:headEnd/>
              <a:tailEnd/>
            </a:ln>
          </p:spPr>
          <p:txBody>
            <a:bodyPr lIns="91425" tIns="91425" rIns="91425" bIns="91425" anchor="ctr"/>
            <a:lstStyle/>
            <a:p>
              <a:endParaRPr lang="el-GR"/>
            </a:p>
          </p:txBody>
        </p:sp>
      </p:grpSp>
      <p:grpSp>
        <p:nvGrpSpPr>
          <p:cNvPr id="26629" name="Shape 4114"/>
          <p:cNvGrpSpPr>
            <a:grpSpLocks/>
          </p:cNvGrpSpPr>
          <p:nvPr/>
        </p:nvGrpSpPr>
        <p:grpSpPr bwMode="auto">
          <a:xfrm>
            <a:off x="6689725" y="2009775"/>
            <a:ext cx="2085975" cy="2924175"/>
            <a:chOff x="1246775" y="910975"/>
            <a:chExt cx="439650" cy="523900"/>
          </a:xfrm>
        </p:grpSpPr>
        <p:sp>
          <p:nvSpPr>
            <p:cNvPr id="26646" name="Shape 4115"/>
            <p:cNvSpPr>
              <a:spLocks noChangeArrowheads="1"/>
            </p:cNvSpPr>
            <p:nvPr/>
          </p:nvSpPr>
          <p:spPr bwMode="auto">
            <a:xfrm>
              <a:off x="1246775" y="970800"/>
              <a:ext cx="378575" cy="464075"/>
            </a:xfrm>
            <a:custGeom>
              <a:avLst/>
              <a:gdLst>
                <a:gd name="T0" fmla="*/ 2147483647 w 15143"/>
                <a:gd name="T1" fmla="*/ 2147483647 h 18563"/>
                <a:gd name="T2" fmla="*/ 2147483647 w 15143"/>
                <a:gd name="T3" fmla="*/ 2147483647 h 18563"/>
                <a:gd name="T4" fmla="*/ 2147483647 w 15143"/>
                <a:gd name="T5" fmla="*/ 2147483647 h 18563"/>
                <a:gd name="T6" fmla="*/ 2147483647 w 15143"/>
                <a:gd name="T7" fmla="*/ 2147483647 h 18563"/>
                <a:gd name="T8" fmla="*/ 2147483647 w 15143"/>
                <a:gd name="T9" fmla="*/ 2147483647 h 18563"/>
                <a:gd name="T10" fmla="*/ 2147483647 w 15143"/>
                <a:gd name="T11" fmla="*/ 2147483647 h 18563"/>
                <a:gd name="T12" fmla="*/ 2147483647 w 15143"/>
                <a:gd name="T13" fmla="*/ 2147483647 h 18563"/>
                <a:gd name="T14" fmla="*/ 2147483647 w 15143"/>
                <a:gd name="T15" fmla="*/ 2147483647 h 18563"/>
                <a:gd name="T16" fmla="*/ 2147483647 w 15143"/>
                <a:gd name="T17" fmla="*/ 2147483647 h 18563"/>
                <a:gd name="T18" fmla="*/ 2147483647 w 15143"/>
                <a:gd name="T19" fmla="*/ 2147483647 h 18563"/>
                <a:gd name="T20" fmla="*/ 2147483647 w 15143"/>
                <a:gd name="T21" fmla="*/ 2147483647 h 18563"/>
                <a:gd name="T22" fmla="*/ 2147483647 w 15143"/>
                <a:gd name="T23" fmla="*/ 2147483647 h 18563"/>
                <a:gd name="T24" fmla="*/ 2147483647 w 15143"/>
                <a:gd name="T25" fmla="*/ 2147483647 h 18563"/>
                <a:gd name="T26" fmla="*/ 2147483647 w 15143"/>
                <a:gd name="T27" fmla="*/ 2147483647 h 18563"/>
                <a:gd name="T28" fmla="*/ 2147483647 w 15143"/>
                <a:gd name="T29" fmla="*/ 2147483647 h 18563"/>
                <a:gd name="T30" fmla="*/ 2147483647 w 15143"/>
                <a:gd name="T31" fmla="*/ 2147483647 h 18563"/>
                <a:gd name="T32" fmla="*/ 2147483647 w 15143"/>
                <a:gd name="T33" fmla="*/ 2147483647 h 18563"/>
                <a:gd name="T34" fmla="*/ 2147483647 w 15143"/>
                <a:gd name="T35" fmla="*/ 2147483647 h 18563"/>
                <a:gd name="T36" fmla="*/ 2147483647 w 15143"/>
                <a:gd name="T37" fmla="*/ 2147483647 h 18563"/>
                <a:gd name="T38" fmla="*/ 2147483647 w 15143"/>
                <a:gd name="T39" fmla="*/ 2147483647 h 18563"/>
                <a:gd name="T40" fmla="*/ 2147483647 w 15143"/>
                <a:gd name="T41" fmla="*/ 2147483647 h 18563"/>
                <a:gd name="T42" fmla="*/ 2147483647 w 15143"/>
                <a:gd name="T43" fmla="*/ 2147483647 h 18563"/>
                <a:gd name="T44" fmla="*/ 2147483647 w 15143"/>
                <a:gd name="T45" fmla="*/ 2147483647 h 18563"/>
                <a:gd name="T46" fmla="*/ 2147483647 w 15143"/>
                <a:gd name="T47" fmla="*/ 2147483647 h 18563"/>
                <a:gd name="T48" fmla="*/ 2147483647 w 15143"/>
                <a:gd name="T49" fmla="*/ 2147483647 h 18563"/>
                <a:gd name="T50" fmla="*/ 2147483647 w 15143"/>
                <a:gd name="T51" fmla="*/ 2147483647 h 18563"/>
                <a:gd name="T52" fmla="*/ 2147483647 w 15143"/>
                <a:gd name="T53" fmla="*/ 2147483647 h 18563"/>
                <a:gd name="T54" fmla="*/ 2147483647 w 15143"/>
                <a:gd name="T55" fmla="*/ 2147483647 h 18563"/>
                <a:gd name="T56" fmla="*/ 2147483647 w 15143"/>
                <a:gd name="T57" fmla="*/ 2147483647 h 18563"/>
                <a:gd name="T58" fmla="*/ 2147483647 w 15143"/>
                <a:gd name="T59" fmla="*/ 2147483647 h 18563"/>
                <a:gd name="T60" fmla="*/ 2147483647 w 15143"/>
                <a:gd name="T61" fmla="*/ 2147483647 h 18563"/>
                <a:gd name="T62" fmla="*/ 2147483647 w 15143"/>
                <a:gd name="T63" fmla="*/ 2147483647 h 18563"/>
                <a:gd name="T64" fmla="*/ 2147483647 w 15143"/>
                <a:gd name="T65" fmla="*/ 2147483647 h 18563"/>
                <a:gd name="T66" fmla="*/ 2147483647 w 15143"/>
                <a:gd name="T67" fmla="*/ 2147483647 h 18563"/>
                <a:gd name="T68" fmla="*/ 2147483647 w 15143"/>
                <a:gd name="T69" fmla="*/ 2147483647 h 18563"/>
                <a:gd name="T70" fmla="*/ 2147483647 w 15143"/>
                <a:gd name="T71" fmla="*/ 2147483647 h 18563"/>
                <a:gd name="T72" fmla="*/ 2147483647 w 15143"/>
                <a:gd name="T73" fmla="*/ 2147483647 h 18563"/>
                <a:gd name="T74" fmla="*/ 2147483647 w 15143"/>
                <a:gd name="T75" fmla="*/ 2147483647 h 1856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143"/>
                <a:gd name="T115" fmla="*/ 0 h 18563"/>
                <a:gd name="T116" fmla="*/ 15143 w 15143"/>
                <a:gd name="T117" fmla="*/ 18563 h 1856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143" h="18563" extrusionOk="0">
                  <a:moveTo>
                    <a:pt x="782" y="1"/>
                  </a:moveTo>
                  <a:lnTo>
                    <a:pt x="636" y="25"/>
                  </a:lnTo>
                  <a:lnTo>
                    <a:pt x="489" y="50"/>
                  </a:lnTo>
                  <a:lnTo>
                    <a:pt x="343" y="123"/>
                  </a:lnTo>
                  <a:lnTo>
                    <a:pt x="220" y="221"/>
                  </a:lnTo>
                  <a:lnTo>
                    <a:pt x="123" y="318"/>
                  </a:lnTo>
                  <a:lnTo>
                    <a:pt x="74" y="465"/>
                  </a:lnTo>
                  <a:lnTo>
                    <a:pt x="25" y="587"/>
                  </a:lnTo>
                  <a:lnTo>
                    <a:pt x="1" y="758"/>
                  </a:lnTo>
                  <a:lnTo>
                    <a:pt x="1" y="17756"/>
                  </a:lnTo>
                  <a:lnTo>
                    <a:pt x="25" y="17903"/>
                  </a:lnTo>
                  <a:lnTo>
                    <a:pt x="74" y="18049"/>
                  </a:lnTo>
                  <a:lnTo>
                    <a:pt x="123" y="18196"/>
                  </a:lnTo>
                  <a:lnTo>
                    <a:pt x="220" y="18318"/>
                  </a:lnTo>
                  <a:lnTo>
                    <a:pt x="343" y="18416"/>
                  </a:lnTo>
                  <a:lnTo>
                    <a:pt x="489" y="18489"/>
                  </a:lnTo>
                  <a:lnTo>
                    <a:pt x="636" y="18538"/>
                  </a:lnTo>
                  <a:lnTo>
                    <a:pt x="782" y="18562"/>
                  </a:lnTo>
                  <a:lnTo>
                    <a:pt x="14361" y="18562"/>
                  </a:lnTo>
                  <a:lnTo>
                    <a:pt x="14508" y="18538"/>
                  </a:lnTo>
                  <a:lnTo>
                    <a:pt x="14654" y="18489"/>
                  </a:lnTo>
                  <a:lnTo>
                    <a:pt x="14801" y="18416"/>
                  </a:lnTo>
                  <a:lnTo>
                    <a:pt x="14923" y="18318"/>
                  </a:lnTo>
                  <a:lnTo>
                    <a:pt x="15021" y="18196"/>
                  </a:lnTo>
                  <a:lnTo>
                    <a:pt x="15070" y="18049"/>
                  </a:lnTo>
                  <a:lnTo>
                    <a:pt x="15118" y="17903"/>
                  </a:lnTo>
                  <a:lnTo>
                    <a:pt x="15143" y="17756"/>
                  </a:lnTo>
                  <a:lnTo>
                    <a:pt x="15143" y="16608"/>
                  </a:lnTo>
                  <a:lnTo>
                    <a:pt x="2736" y="16608"/>
                  </a:lnTo>
                  <a:lnTo>
                    <a:pt x="2589" y="16584"/>
                  </a:lnTo>
                  <a:lnTo>
                    <a:pt x="2443" y="16535"/>
                  </a:lnTo>
                  <a:lnTo>
                    <a:pt x="2296" y="16462"/>
                  </a:lnTo>
                  <a:lnTo>
                    <a:pt x="2174" y="16364"/>
                  </a:lnTo>
                  <a:lnTo>
                    <a:pt x="2077" y="16242"/>
                  </a:lnTo>
                  <a:lnTo>
                    <a:pt x="2028" y="16096"/>
                  </a:lnTo>
                  <a:lnTo>
                    <a:pt x="1979" y="15949"/>
                  </a:lnTo>
                  <a:lnTo>
                    <a:pt x="1954" y="15802"/>
                  </a:lnTo>
                  <a:lnTo>
                    <a:pt x="1954" y="1"/>
                  </a:lnTo>
                  <a:close/>
                </a:path>
              </a:pathLst>
            </a:custGeom>
            <a:solidFill>
              <a:srgbClr val="FFCC00">
                <a:alpha val="38039"/>
              </a:srgbClr>
            </a:solidFill>
            <a:ln w="9525">
              <a:noFill/>
              <a:miter lim="800000"/>
              <a:headEnd/>
              <a:tailEnd/>
            </a:ln>
          </p:spPr>
          <p:txBody>
            <a:bodyPr lIns="91425" tIns="91425" rIns="91425" bIns="91425" anchor="ctr"/>
            <a:lstStyle/>
            <a:p>
              <a:endParaRPr lang="el-GR"/>
            </a:p>
          </p:txBody>
        </p:sp>
        <p:sp>
          <p:nvSpPr>
            <p:cNvPr id="26647" name="Shape 4116"/>
            <p:cNvSpPr>
              <a:spLocks noChangeArrowheads="1"/>
            </p:cNvSpPr>
            <p:nvPr/>
          </p:nvSpPr>
          <p:spPr bwMode="auto">
            <a:xfrm>
              <a:off x="1307825" y="910975"/>
              <a:ext cx="378600" cy="464050"/>
            </a:xfrm>
            <a:custGeom>
              <a:avLst/>
              <a:gdLst>
                <a:gd name="T0" fmla="*/ 0 w 15144"/>
                <a:gd name="T1" fmla="*/ 0 h 18562"/>
                <a:gd name="T2" fmla="*/ 15144 w 15144"/>
                <a:gd name="T3" fmla="*/ 18562 h 18562"/>
              </a:gdLst>
              <a:ahLst/>
              <a:cxnLst/>
              <a:rect l="T0" t="T1" r="T2" b="T3"/>
              <a:pathLst>
                <a:path w="15144" h="18562" extrusionOk="0">
                  <a:moveTo>
                    <a:pt x="782" y="0"/>
                  </a:moveTo>
                  <a:lnTo>
                    <a:pt x="636" y="25"/>
                  </a:lnTo>
                  <a:lnTo>
                    <a:pt x="489" y="74"/>
                  </a:lnTo>
                  <a:lnTo>
                    <a:pt x="343" y="147"/>
                  </a:lnTo>
                  <a:lnTo>
                    <a:pt x="221" y="244"/>
                  </a:lnTo>
                  <a:lnTo>
                    <a:pt x="123" y="342"/>
                  </a:lnTo>
                  <a:lnTo>
                    <a:pt x="74" y="489"/>
                  </a:lnTo>
                  <a:lnTo>
                    <a:pt x="25" y="635"/>
                  </a:lnTo>
                  <a:lnTo>
                    <a:pt x="1" y="782"/>
                  </a:lnTo>
                  <a:lnTo>
                    <a:pt x="1" y="17780"/>
                  </a:lnTo>
                  <a:lnTo>
                    <a:pt x="25" y="17951"/>
                  </a:lnTo>
                  <a:lnTo>
                    <a:pt x="74" y="18098"/>
                  </a:lnTo>
                  <a:lnTo>
                    <a:pt x="123" y="18220"/>
                  </a:lnTo>
                  <a:lnTo>
                    <a:pt x="221" y="18342"/>
                  </a:lnTo>
                  <a:lnTo>
                    <a:pt x="343" y="18440"/>
                  </a:lnTo>
                  <a:lnTo>
                    <a:pt x="489" y="18513"/>
                  </a:lnTo>
                  <a:lnTo>
                    <a:pt x="636" y="18562"/>
                  </a:lnTo>
                  <a:lnTo>
                    <a:pt x="14508" y="18562"/>
                  </a:lnTo>
                  <a:lnTo>
                    <a:pt x="14655" y="18513"/>
                  </a:lnTo>
                  <a:lnTo>
                    <a:pt x="14801" y="18440"/>
                  </a:lnTo>
                  <a:lnTo>
                    <a:pt x="14923" y="18342"/>
                  </a:lnTo>
                  <a:lnTo>
                    <a:pt x="15021" y="18220"/>
                  </a:lnTo>
                  <a:lnTo>
                    <a:pt x="15070" y="18098"/>
                  </a:lnTo>
                  <a:lnTo>
                    <a:pt x="15119" y="17951"/>
                  </a:lnTo>
                  <a:lnTo>
                    <a:pt x="15143" y="17780"/>
                  </a:lnTo>
                  <a:lnTo>
                    <a:pt x="15143" y="3859"/>
                  </a:lnTo>
                  <a:lnTo>
                    <a:pt x="12554" y="3859"/>
                  </a:lnTo>
                  <a:lnTo>
                    <a:pt x="12286" y="3835"/>
                  </a:lnTo>
                  <a:lnTo>
                    <a:pt x="12066" y="3761"/>
                  </a:lnTo>
                  <a:lnTo>
                    <a:pt x="11846" y="3664"/>
                  </a:lnTo>
                  <a:lnTo>
                    <a:pt x="11651" y="3493"/>
                  </a:lnTo>
                  <a:lnTo>
                    <a:pt x="11504" y="3297"/>
                  </a:lnTo>
                  <a:lnTo>
                    <a:pt x="11382" y="3102"/>
                  </a:lnTo>
                  <a:lnTo>
                    <a:pt x="11309" y="2858"/>
                  </a:lnTo>
                  <a:lnTo>
                    <a:pt x="11284" y="2589"/>
                  </a:lnTo>
                  <a:lnTo>
                    <a:pt x="11284" y="0"/>
                  </a:lnTo>
                  <a:close/>
                </a:path>
              </a:pathLst>
            </a:custGeom>
            <a:solidFill>
              <a:srgbClr val="FFCC00">
                <a:alpha val="38039"/>
              </a:srgbClr>
            </a:solidFill>
            <a:ln w="9525">
              <a:noFill/>
              <a:miter lim="800000"/>
              <a:headEnd/>
              <a:tailEnd/>
            </a:ln>
          </p:spPr>
          <p:txBody>
            <a:bodyPr lIns="91425" tIns="91425" rIns="91425" bIns="91425" anchor="ctr"/>
            <a:lstStyle/>
            <a:p>
              <a:pPr>
                <a:buClr>
                  <a:srgbClr val="000000"/>
                </a:buClr>
                <a:buFont typeface="Arial" charset="0"/>
                <a:buNone/>
              </a:pPr>
              <a:endParaRPr lang="el-GR">
                <a:latin typeface="Century Gothic" pitchFamily="34" charset="0"/>
              </a:endParaRPr>
            </a:p>
            <a:p>
              <a:pPr>
                <a:buClr>
                  <a:srgbClr val="000000"/>
                </a:buClr>
                <a:buFont typeface="Arial" charset="0"/>
                <a:buNone/>
              </a:pPr>
              <a:r>
                <a:rPr lang="en-US">
                  <a:latin typeface="Century Gothic" pitchFamily="34" charset="0"/>
                </a:rPr>
                <a:t>Singapore Monetary Authority: </a:t>
              </a:r>
            </a:p>
            <a:p>
              <a:pPr>
                <a:buClr>
                  <a:srgbClr val="000000"/>
                </a:buClr>
                <a:buFont typeface="Wingdings" pitchFamily="2" charset="2"/>
                <a:buChar char="ü"/>
              </a:pPr>
              <a:r>
                <a:rPr lang="en-US" sz="1200" b="0">
                  <a:latin typeface="Century Gothic" pitchFamily="34" charset="0"/>
                </a:rPr>
                <a:t>Financial Technology and Innovation Group</a:t>
              </a:r>
            </a:p>
            <a:p>
              <a:pPr>
                <a:buClr>
                  <a:srgbClr val="000000"/>
                </a:buClr>
                <a:buFont typeface="Wingdings" pitchFamily="2" charset="2"/>
                <a:buChar char="ü"/>
              </a:pPr>
              <a:r>
                <a:rPr lang="en-US" sz="1200" b="0">
                  <a:latin typeface="Century Gothic" pitchFamily="34" charset="0"/>
                </a:rPr>
                <a:t>FinTech Office </a:t>
              </a:r>
            </a:p>
            <a:p>
              <a:pPr>
                <a:buClr>
                  <a:srgbClr val="000000"/>
                </a:buClr>
                <a:buFont typeface="Wingdings" pitchFamily="2" charset="2"/>
                <a:buChar char="ü"/>
              </a:pPr>
              <a:r>
                <a:rPr lang="en-US" sz="1200" b="0">
                  <a:latin typeface="Century Gothic" pitchFamily="34" charset="0"/>
                </a:rPr>
                <a:t>FinTech Regulatory Sandbox</a:t>
              </a:r>
            </a:p>
            <a:p>
              <a:pPr>
                <a:buClr>
                  <a:srgbClr val="000000"/>
                </a:buClr>
                <a:buFont typeface="Wingdings" pitchFamily="2" charset="2"/>
                <a:buChar char="ü"/>
              </a:pPr>
              <a:r>
                <a:rPr lang="en-US" sz="1200" b="0">
                  <a:latin typeface="Century Gothic" pitchFamily="34" charset="0"/>
                </a:rPr>
                <a:t>Global FinTech Hackcelerator</a:t>
              </a:r>
            </a:p>
            <a:p>
              <a:pPr>
                <a:buClr>
                  <a:srgbClr val="000000"/>
                </a:buClr>
                <a:buFont typeface="Wingdings" pitchFamily="2" charset="2"/>
                <a:buChar char="ü"/>
              </a:pPr>
              <a:r>
                <a:rPr lang="en-US" sz="1200" b="0">
                  <a:latin typeface="Century Gothic" pitchFamily="34" charset="0"/>
                </a:rPr>
                <a:t>FinTech Festival </a:t>
              </a:r>
              <a:endParaRPr lang="el-GR" sz="1200" b="0">
                <a:latin typeface="Century Gothic" pitchFamily="34" charset="0"/>
              </a:endParaRPr>
            </a:p>
          </p:txBody>
        </p:sp>
        <p:sp>
          <p:nvSpPr>
            <p:cNvPr id="26648" name="Shape 4117"/>
            <p:cNvSpPr>
              <a:spLocks noChangeArrowheads="1"/>
            </p:cNvSpPr>
            <p:nvPr/>
          </p:nvSpPr>
          <p:spPr bwMode="auto">
            <a:xfrm>
              <a:off x="1602125" y="910975"/>
              <a:ext cx="84300" cy="84275"/>
            </a:xfrm>
            <a:custGeom>
              <a:avLst/>
              <a:gdLst>
                <a:gd name="T0" fmla="*/ 2147483647 w 3372"/>
                <a:gd name="T1" fmla="*/ 0 h 3371"/>
                <a:gd name="T2" fmla="*/ 2147483647 w 3372"/>
                <a:gd name="T3" fmla="*/ 2147483647 h 3371"/>
                <a:gd name="T4" fmla="*/ 2147483647 w 3372"/>
                <a:gd name="T5" fmla="*/ 2147483647 h 3371"/>
                <a:gd name="T6" fmla="*/ 2147483647 w 3372"/>
                <a:gd name="T7" fmla="*/ 2147483647 h 3371"/>
                <a:gd name="T8" fmla="*/ 2147483647 w 3372"/>
                <a:gd name="T9" fmla="*/ 2147483647 h 3371"/>
                <a:gd name="T10" fmla="*/ 2147483647 w 3372"/>
                <a:gd name="T11" fmla="*/ 2147483647 h 3371"/>
                <a:gd name="T12" fmla="*/ 2147483647 w 3372"/>
                <a:gd name="T13" fmla="*/ 2147483647 h 3371"/>
                <a:gd name="T14" fmla="*/ 2147483647 w 3372"/>
                <a:gd name="T15" fmla="*/ 2147483647 h 3371"/>
                <a:gd name="T16" fmla="*/ 2147483647 w 3372"/>
                <a:gd name="T17" fmla="*/ 2147483647 h 3371"/>
                <a:gd name="T18" fmla="*/ 2147483647 w 3372"/>
                <a:gd name="T19" fmla="*/ 2147483647 h 3371"/>
                <a:gd name="T20" fmla="*/ 2147483647 w 3372"/>
                <a:gd name="T21" fmla="*/ 0 h 33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72"/>
                <a:gd name="T34" fmla="*/ 0 h 3371"/>
                <a:gd name="T35" fmla="*/ 3372 w 3372"/>
                <a:gd name="T36" fmla="*/ 3371 h 337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72" h="3371" extrusionOk="0">
                  <a:moveTo>
                    <a:pt x="1" y="0"/>
                  </a:moveTo>
                  <a:lnTo>
                    <a:pt x="1" y="2589"/>
                  </a:lnTo>
                  <a:lnTo>
                    <a:pt x="1" y="2760"/>
                  </a:lnTo>
                  <a:lnTo>
                    <a:pt x="50" y="2907"/>
                  </a:lnTo>
                  <a:lnTo>
                    <a:pt x="123" y="3029"/>
                  </a:lnTo>
                  <a:lnTo>
                    <a:pt x="221" y="3151"/>
                  </a:lnTo>
                  <a:lnTo>
                    <a:pt x="343" y="3249"/>
                  </a:lnTo>
                  <a:lnTo>
                    <a:pt x="465" y="3322"/>
                  </a:lnTo>
                  <a:lnTo>
                    <a:pt x="611" y="3371"/>
                  </a:lnTo>
                  <a:lnTo>
                    <a:pt x="3371" y="3371"/>
                  </a:lnTo>
                  <a:lnTo>
                    <a:pt x="1" y="0"/>
                  </a:lnTo>
                  <a:close/>
                </a:path>
              </a:pathLst>
            </a:custGeom>
            <a:solidFill>
              <a:srgbClr val="FFCC00">
                <a:alpha val="38039"/>
              </a:srgbClr>
            </a:solidFill>
            <a:ln w="9525">
              <a:noFill/>
              <a:miter lim="800000"/>
              <a:headEnd/>
              <a:tailEnd/>
            </a:ln>
          </p:spPr>
          <p:txBody>
            <a:bodyPr lIns="91425" tIns="91425" rIns="91425" bIns="91425" anchor="ctr"/>
            <a:lstStyle/>
            <a:p>
              <a:endParaRPr lang="el-GR"/>
            </a:p>
          </p:txBody>
        </p:sp>
      </p:grpSp>
      <p:grpSp>
        <p:nvGrpSpPr>
          <p:cNvPr id="26630" name="Shape 4147"/>
          <p:cNvGrpSpPr>
            <a:grpSpLocks/>
          </p:cNvGrpSpPr>
          <p:nvPr/>
        </p:nvGrpSpPr>
        <p:grpSpPr bwMode="auto">
          <a:xfrm>
            <a:off x="5487988" y="596900"/>
            <a:ext cx="368300" cy="444500"/>
            <a:chOff x="2594325" y="1627175"/>
            <a:chExt cx="440850" cy="440850"/>
          </a:xfrm>
        </p:grpSpPr>
        <p:sp>
          <p:nvSpPr>
            <p:cNvPr id="26643" name="Shape 4148"/>
            <p:cNvSpPr>
              <a:spLocks noChangeArrowheads="1"/>
            </p:cNvSpPr>
            <p:nvPr/>
          </p:nvSpPr>
          <p:spPr bwMode="auto">
            <a:xfrm>
              <a:off x="2594325" y="1890950"/>
              <a:ext cx="177075" cy="177075"/>
            </a:xfrm>
            <a:custGeom>
              <a:avLst/>
              <a:gdLst>
                <a:gd name="T0" fmla="*/ 2147483647 w 7083"/>
                <a:gd name="T1" fmla="*/ 0 h 7083"/>
                <a:gd name="T2" fmla="*/ 2147483647 w 7083"/>
                <a:gd name="T3" fmla="*/ 2147483647 h 7083"/>
                <a:gd name="T4" fmla="*/ 0 w 7083"/>
                <a:gd name="T5" fmla="*/ 2147483647 h 7083"/>
                <a:gd name="T6" fmla="*/ 2147483647 w 7083"/>
                <a:gd name="T7" fmla="*/ 2147483647 h 7083"/>
                <a:gd name="T8" fmla="*/ 2147483647 w 7083"/>
                <a:gd name="T9" fmla="*/ 2147483647 h 7083"/>
                <a:gd name="T10" fmla="*/ 2147483647 w 7083"/>
                <a:gd name="T11" fmla="*/ 0 h 7083"/>
                <a:gd name="T12" fmla="*/ 0 60000 65536"/>
                <a:gd name="T13" fmla="*/ 0 60000 65536"/>
                <a:gd name="T14" fmla="*/ 0 60000 65536"/>
                <a:gd name="T15" fmla="*/ 0 60000 65536"/>
                <a:gd name="T16" fmla="*/ 0 60000 65536"/>
                <a:gd name="T17" fmla="*/ 0 60000 65536"/>
                <a:gd name="T18" fmla="*/ 0 w 7083"/>
                <a:gd name="T19" fmla="*/ 0 h 7083"/>
                <a:gd name="T20" fmla="*/ 7083 w 7083"/>
                <a:gd name="T21" fmla="*/ 7083 h 7083"/>
              </a:gdLst>
              <a:ahLst/>
              <a:cxnLst>
                <a:cxn ang="T12">
                  <a:pos x="T0" y="T1"/>
                </a:cxn>
                <a:cxn ang="T13">
                  <a:pos x="T2" y="T3"/>
                </a:cxn>
                <a:cxn ang="T14">
                  <a:pos x="T4" y="T5"/>
                </a:cxn>
                <a:cxn ang="T15">
                  <a:pos x="T6" y="T7"/>
                </a:cxn>
                <a:cxn ang="T16">
                  <a:pos x="T8" y="T9"/>
                </a:cxn>
                <a:cxn ang="T17">
                  <a:pos x="T10" y="T11"/>
                </a:cxn>
              </a:cxnLst>
              <a:rect l="T18" t="T19" r="T20" b="T21"/>
              <a:pathLst>
                <a:path w="7083" h="7083" extrusionOk="0">
                  <a:moveTo>
                    <a:pt x="5544" y="0"/>
                  </a:moveTo>
                  <a:lnTo>
                    <a:pt x="538" y="5984"/>
                  </a:lnTo>
                  <a:lnTo>
                    <a:pt x="0" y="7083"/>
                  </a:lnTo>
                  <a:lnTo>
                    <a:pt x="1099" y="6546"/>
                  </a:lnTo>
                  <a:lnTo>
                    <a:pt x="7083" y="1539"/>
                  </a:lnTo>
                  <a:lnTo>
                    <a:pt x="5544" y="0"/>
                  </a:lnTo>
                  <a:close/>
                </a:path>
              </a:pathLst>
            </a:custGeom>
            <a:solidFill>
              <a:srgbClr val="FF0000"/>
            </a:solidFill>
            <a:ln w="9525">
              <a:noFill/>
              <a:miter lim="800000"/>
              <a:headEnd/>
              <a:tailEnd/>
            </a:ln>
          </p:spPr>
          <p:txBody>
            <a:bodyPr lIns="91425" tIns="91425" rIns="91425" bIns="91425" anchor="ctr"/>
            <a:lstStyle/>
            <a:p>
              <a:endParaRPr lang="el-GR"/>
            </a:p>
          </p:txBody>
        </p:sp>
        <p:sp>
          <p:nvSpPr>
            <p:cNvPr id="26644" name="Shape 4149"/>
            <p:cNvSpPr>
              <a:spLocks noChangeArrowheads="1"/>
            </p:cNvSpPr>
            <p:nvPr/>
          </p:nvSpPr>
          <p:spPr bwMode="auto">
            <a:xfrm>
              <a:off x="2858700" y="1627175"/>
              <a:ext cx="176475" cy="176475"/>
            </a:xfrm>
            <a:custGeom>
              <a:avLst/>
              <a:gdLst>
                <a:gd name="T0" fmla="*/ 2147483647 w 7059"/>
                <a:gd name="T1" fmla="*/ 2147483647 h 7059"/>
                <a:gd name="T2" fmla="*/ 2147483647 w 7059"/>
                <a:gd name="T3" fmla="*/ 2147483647 h 7059"/>
                <a:gd name="T4" fmla="*/ 2147483647 w 7059"/>
                <a:gd name="T5" fmla="*/ 2147483647 h 7059"/>
                <a:gd name="T6" fmla="*/ 2147483647 w 7059"/>
                <a:gd name="T7" fmla="*/ 2147483647 h 7059"/>
                <a:gd name="T8" fmla="*/ 2147483647 w 7059"/>
                <a:gd name="T9" fmla="*/ 2147483647 h 7059"/>
                <a:gd name="T10" fmla="*/ 2147483647 w 7059"/>
                <a:gd name="T11" fmla="*/ 2147483647 h 7059"/>
                <a:gd name="T12" fmla="*/ 2147483647 w 7059"/>
                <a:gd name="T13" fmla="*/ 2147483647 h 7059"/>
                <a:gd name="T14" fmla="*/ 2147483647 w 7059"/>
                <a:gd name="T15" fmla="*/ 2147483647 h 7059"/>
                <a:gd name="T16" fmla="*/ 2147483647 w 7059"/>
                <a:gd name="T17" fmla="*/ 2147483647 h 7059"/>
                <a:gd name="T18" fmla="*/ 0 w 7059"/>
                <a:gd name="T19" fmla="*/ 2147483647 h 7059"/>
                <a:gd name="T20" fmla="*/ 0 w 7059"/>
                <a:gd name="T21" fmla="*/ 2147483647 h 7059"/>
                <a:gd name="T22" fmla="*/ 2147483647 w 7059"/>
                <a:gd name="T23" fmla="*/ 2147483647 h 7059"/>
                <a:gd name="T24" fmla="*/ 2147483647 w 7059"/>
                <a:gd name="T25" fmla="*/ 2147483647 h 7059"/>
                <a:gd name="T26" fmla="*/ 2147483647 w 7059"/>
                <a:gd name="T27" fmla="*/ 2147483647 h 7059"/>
                <a:gd name="T28" fmla="*/ 2147483647 w 7059"/>
                <a:gd name="T29" fmla="*/ 2147483647 h 7059"/>
                <a:gd name="T30" fmla="*/ 2147483647 w 7059"/>
                <a:gd name="T31" fmla="*/ 2147483647 h 7059"/>
                <a:gd name="T32" fmla="*/ 2147483647 w 7059"/>
                <a:gd name="T33" fmla="*/ 2147483647 h 7059"/>
                <a:gd name="T34" fmla="*/ 2147483647 w 7059"/>
                <a:gd name="T35" fmla="*/ 2147483647 h 7059"/>
                <a:gd name="T36" fmla="*/ 2147483647 w 7059"/>
                <a:gd name="T37" fmla="*/ 2147483647 h 7059"/>
                <a:gd name="T38" fmla="*/ 2147483647 w 7059"/>
                <a:gd name="T39" fmla="*/ 2147483647 h 7059"/>
                <a:gd name="T40" fmla="*/ 2147483647 w 7059"/>
                <a:gd name="T41" fmla="*/ 2147483647 h 7059"/>
                <a:gd name="T42" fmla="*/ 2147483647 w 7059"/>
                <a:gd name="T43" fmla="*/ 2147483647 h 7059"/>
                <a:gd name="T44" fmla="*/ 2147483647 w 7059"/>
                <a:gd name="T45" fmla="*/ 2147483647 h 7059"/>
                <a:gd name="T46" fmla="*/ 2147483647 w 7059"/>
                <a:gd name="T47" fmla="*/ 2147483647 h 7059"/>
                <a:gd name="T48" fmla="*/ 2147483647 w 7059"/>
                <a:gd name="T49" fmla="*/ 2147483647 h 7059"/>
                <a:gd name="T50" fmla="*/ 2147483647 w 7059"/>
                <a:gd name="T51" fmla="*/ 2147483647 h 7059"/>
                <a:gd name="T52" fmla="*/ 2147483647 w 7059"/>
                <a:gd name="T53" fmla="*/ 2147483647 h 7059"/>
                <a:gd name="T54" fmla="*/ 2147483647 w 7059"/>
                <a:gd name="T55" fmla="*/ 2147483647 h 7059"/>
                <a:gd name="T56" fmla="*/ 2147483647 w 7059"/>
                <a:gd name="T57" fmla="*/ 2147483647 h 7059"/>
                <a:gd name="T58" fmla="*/ 2147483647 w 7059"/>
                <a:gd name="T59" fmla="*/ 2147483647 h 7059"/>
                <a:gd name="T60" fmla="*/ 2147483647 w 7059"/>
                <a:gd name="T61" fmla="*/ 2147483647 h 7059"/>
                <a:gd name="T62" fmla="*/ 2147483647 w 7059"/>
                <a:gd name="T63" fmla="*/ 2147483647 h 7059"/>
                <a:gd name="T64" fmla="*/ 2147483647 w 7059"/>
                <a:gd name="T65" fmla="*/ 2147483647 h 7059"/>
                <a:gd name="T66" fmla="*/ 2147483647 w 7059"/>
                <a:gd name="T67" fmla="*/ 2147483647 h 7059"/>
                <a:gd name="T68" fmla="*/ 2147483647 w 7059"/>
                <a:gd name="T69" fmla="*/ 2147483647 h 7059"/>
                <a:gd name="T70" fmla="*/ 2147483647 w 7059"/>
                <a:gd name="T71" fmla="*/ 2147483647 h 7059"/>
                <a:gd name="T72" fmla="*/ 2147483647 w 7059"/>
                <a:gd name="T73" fmla="*/ 2147483647 h 705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059"/>
                <a:gd name="T112" fmla="*/ 0 h 7059"/>
                <a:gd name="T113" fmla="*/ 7059 w 7059"/>
                <a:gd name="T114" fmla="*/ 7059 h 705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059" h="7059" extrusionOk="0">
                  <a:moveTo>
                    <a:pt x="904" y="1"/>
                  </a:moveTo>
                  <a:lnTo>
                    <a:pt x="782" y="25"/>
                  </a:lnTo>
                  <a:lnTo>
                    <a:pt x="684" y="98"/>
                  </a:lnTo>
                  <a:lnTo>
                    <a:pt x="611" y="147"/>
                  </a:lnTo>
                  <a:lnTo>
                    <a:pt x="489" y="294"/>
                  </a:lnTo>
                  <a:lnTo>
                    <a:pt x="367" y="440"/>
                  </a:lnTo>
                  <a:lnTo>
                    <a:pt x="294" y="587"/>
                  </a:lnTo>
                  <a:lnTo>
                    <a:pt x="196" y="733"/>
                  </a:lnTo>
                  <a:lnTo>
                    <a:pt x="74" y="1051"/>
                  </a:lnTo>
                  <a:lnTo>
                    <a:pt x="0" y="1393"/>
                  </a:lnTo>
                  <a:lnTo>
                    <a:pt x="0" y="1735"/>
                  </a:lnTo>
                  <a:lnTo>
                    <a:pt x="25" y="2052"/>
                  </a:lnTo>
                  <a:lnTo>
                    <a:pt x="123" y="2394"/>
                  </a:lnTo>
                  <a:lnTo>
                    <a:pt x="269" y="2711"/>
                  </a:lnTo>
                  <a:lnTo>
                    <a:pt x="4348" y="6790"/>
                  </a:lnTo>
                  <a:lnTo>
                    <a:pt x="4665" y="6937"/>
                  </a:lnTo>
                  <a:lnTo>
                    <a:pt x="5007" y="7034"/>
                  </a:lnTo>
                  <a:lnTo>
                    <a:pt x="5325" y="7059"/>
                  </a:lnTo>
                  <a:lnTo>
                    <a:pt x="5667" y="7059"/>
                  </a:lnTo>
                  <a:lnTo>
                    <a:pt x="6008" y="6986"/>
                  </a:lnTo>
                  <a:lnTo>
                    <a:pt x="6326" y="6863"/>
                  </a:lnTo>
                  <a:lnTo>
                    <a:pt x="6473" y="6766"/>
                  </a:lnTo>
                  <a:lnTo>
                    <a:pt x="6619" y="6692"/>
                  </a:lnTo>
                  <a:lnTo>
                    <a:pt x="6766" y="6570"/>
                  </a:lnTo>
                  <a:lnTo>
                    <a:pt x="6912" y="6448"/>
                  </a:lnTo>
                  <a:lnTo>
                    <a:pt x="6961" y="6375"/>
                  </a:lnTo>
                  <a:lnTo>
                    <a:pt x="7034" y="6277"/>
                  </a:lnTo>
                  <a:lnTo>
                    <a:pt x="7059" y="6155"/>
                  </a:lnTo>
                  <a:lnTo>
                    <a:pt x="7059" y="6057"/>
                  </a:lnTo>
                  <a:lnTo>
                    <a:pt x="7059" y="5960"/>
                  </a:lnTo>
                  <a:lnTo>
                    <a:pt x="7034" y="5862"/>
                  </a:lnTo>
                  <a:lnTo>
                    <a:pt x="6961" y="5764"/>
                  </a:lnTo>
                  <a:lnTo>
                    <a:pt x="6912" y="5667"/>
                  </a:lnTo>
                  <a:lnTo>
                    <a:pt x="1393" y="147"/>
                  </a:lnTo>
                  <a:lnTo>
                    <a:pt x="1295" y="98"/>
                  </a:lnTo>
                  <a:lnTo>
                    <a:pt x="1197" y="25"/>
                  </a:lnTo>
                  <a:lnTo>
                    <a:pt x="1099" y="1"/>
                  </a:lnTo>
                  <a:close/>
                </a:path>
              </a:pathLst>
            </a:custGeom>
            <a:solidFill>
              <a:srgbClr val="FF0000"/>
            </a:solidFill>
            <a:ln w="9525">
              <a:noFill/>
              <a:miter lim="800000"/>
              <a:headEnd/>
              <a:tailEnd/>
            </a:ln>
          </p:spPr>
          <p:txBody>
            <a:bodyPr lIns="91425" tIns="91425" rIns="91425" bIns="91425" anchor="ctr"/>
            <a:lstStyle/>
            <a:p>
              <a:endParaRPr lang="el-GR"/>
            </a:p>
          </p:txBody>
        </p:sp>
        <p:sp>
          <p:nvSpPr>
            <p:cNvPr id="26645" name="Shape 4150"/>
            <p:cNvSpPr>
              <a:spLocks noChangeArrowheads="1"/>
            </p:cNvSpPr>
            <p:nvPr/>
          </p:nvSpPr>
          <p:spPr bwMode="auto">
            <a:xfrm>
              <a:off x="2663325" y="1702275"/>
              <a:ext cx="296750" cy="296775"/>
            </a:xfrm>
            <a:custGeom>
              <a:avLst/>
              <a:gdLst>
                <a:gd name="T0" fmla="*/ 2147483647 w 11870"/>
                <a:gd name="T1" fmla="*/ 2147483647 h 11871"/>
                <a:gd name="T2" fmla="*/ 2147483647 w 11870"/>
                <a:gd name="T3" fmla="*/ 2147483647 h 11871"/>
                <a:gd name="T4" fmla="*/ 2147483647 w 11870"/>
                <a:gd name="T5" fmla="*/ 2147483647 h 11871"/>
                <a:gd name="T6" fmla="*/ 2147483647 w 11870"/>
                <a:gd name="T7" fmla="*/ 2147483647 h 11871"/>
                <a:gd name="T8" fmla="*/ 2147483647 w 11870"/>
                <a:gd name="T9" fmla="*/ 2147483647 h 11871"/>
                <a:gd name="T10" fmla="*/ 2147483647 w 11870"/>
                <a:gd name="T11" fmla="*/ 2147483647 h 11871"/>
                <a:gd name="T12" fmla="*/ 2147483647 w 11870"/>
                <a:gd name="T13" fmla="*/ 2147483647 h 11871"/>
                <a:gd name="T14" fmla="*/ 2147483647 w 11870"/>
                <a:gd name="T15" fmla="*/ 2147483647 h 11871"/>
                <a:gd name="T16" fmla="*/ 2147483647 w 11870"/>
                <a:gd name="T17" fmla="*/ 2147483647 h 11871"/>
                <a:gd name="T18" fmla="*/ 2147483647 w 11870"/>
                <a:gd name="T19" fmla="*/ 2147483647 h 11871"/>
                <a:gd name="T20" fmla="*/ 2147483647 w 11870"/>
                <a:gd name="T21" fmla="*/ 2147483647 h 11871"/>
                <a:gd name="T22" fmla="*/ 2147483647 w 11870"/>
                <a:gd name="T23" fmla="*/ 2147483647 h 11871"/>
                <a:gd name="T24" fmla="*/ 2147483647 w 11870"/>
                <a:gd name="T25" fmla="*/ 2147483647 h 11871"/>
                <a:gd name="T26" fmla="*/ 2147483647 w 11870"/>
                <a:gd name="T27" fmla="*/ 2147483647 h 11871"/>
                <a:gd name="T28" fmla="*/ 2147483647 w 11870"/>
                <a:gd name="T29" fmla="*/ 2147483647 h 11871"/>
                <a:gd name="T30" fmla="*/ 2147483647 w 11870"/>
                <a:gd name="T31" fmla="*/ 2147483647 h 11871"/>
                <a:gd name="T32" fmla="*/ 2147483647 w 11870"/>
                <a:gd name="T33" fmla="*/ 2147483647 h 11871"/>
                <a:gd name="T34" fmla="*/ 2147483647 w 11870"/>
                <a:gd name="T35" fmla="*/ 2147483647 h 11871"/>
                <a:gd name="T36" fmla="*/ 2147483647 w 11870"/>
                <a:gd name="T37" fmla="*/ 2147483647 h 11871"/>
                <a:gd name="T38" fmla="*/ 0 w 11870"/>
                <a:gd name="T39" fmla="*/ 2147483647 h 11871"/>
                <a:gd name="T40" fmla="*/ 2147483647 w 11870"/>
                <a:gd name="T41" fmla="*/ 2147483647 h 11871"/>
                <a:gd name="T42" fmla="*/ 2147483647 w 11870"/>
                <a:gd name="T43" fmla="*/ 2147483647 h 11871"/>
                <a:gd name="T44" fmla="*/ 2147483647 w 11870"/>
                <a:gd name="T45" fmla="*/ 2147483647 h 11871"/>
                <a:gd name="T46" fmla="*/ 2147483647 w 11870"/>
                <a:gd name="T47" fmla="*/ 2147483647 h 11871"/>
                <a:gd name="T48" fmla="*/ 2147483647 w 11870"/>
                <a:gd name="T49" fmla="*/ 2147483647 h 11871"/>
                <a:gd name="T50" fmla="*/ 2147483647 w 11870"/>
                <a:gd name="T51" fmla="*/ 2147483647 h 11871"/>
                <a:gd name="T52" fmla="*/ 2147483647 w 11870"/>
                <a:gd name="T53" fmla="*/ 2147483647 h 11871"/>
                <a:gd name="T54" fmla="*/ 2147483647 w 11870"/>
                <a:gd name="T55" fmla="*/ 2147483647 h 11871"/>
                <a:gd name="T56" fmla="*/ 2147483647 w 11870"/>
                <a:gd name="T57" fmla="*/ 2147483647 h 11871"/>
                <a:gd name="T58" fmla="*/ 2147483647 w 11870"/>
                <a:gd name="T59" fmla="*/ 2147483647 h 11871"/>
                <a:gd name="T60" fmla="*/ 2147483647 w 11870"/>
                <a:gd name="T61" fmla="*/ 2147483647 h 11871"/>
                <a:gd name="T62" fmla="*/ 2147483647 w 11870"/>
                <a:gd name="T63" fmla="*/ 2147483647 h 11871"/>
                <a:gd name="T64" fmla="*/ 2147483647 w 11870"/>
                <a:gd name="T65" fmla="*/ 2147483647 h 11871"/>
                <a:gd name="T66" fmla="*/ 2147483647 w 11870"/>
                <a:gd name="T67" fmla="*/ 2147483647 h 11871"/>
                <a:gd name="T68" fmla="*/ 2147483647 w 11870"/>
                <a:gd name="T69" fmla="*/ 2147483647 h 1187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870"/>
                <a:gd name="T106" fmla="*/ 0 h 11871"/>
                <a:gd name="T107" fmla="*/ 11870 w 11870"/>
                <a:gd name="T108" fmla="*/ 11871 h 1187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870" h="11871" extrusionOk="0">
                  <a:moveTo>
                    <a:pt x="7718" y="1295"/>
                  </a:moveTo>
                  <a:lnTo>
                    <a:pt x="7815" y="1319"/>
                  </a:lnTo>
                  <a:lnTo>
                    <a:pt x="7889" y="1368"/>
                  </a:lnTo>
                  <a:lnTo>
                    <a:pt x="7938" y="1442"/>
                  </a:lnTo>
                  <a:lnTo>
                    <a:pt x="7938" y="1515"/>
                  </a:lnTo>
                  <a:lnTo>
                    <a:pt x="7938" y="1588"/>
                  </a:lnTo>
                  <a:lnTo>
                    <a:pt x="7889" y="1661"/>
                  </a:lnTo>
                  <a:lnTo>
                    <a:pt x="5862" y="3664"/>
                  </a:lnTo>
                  <a:lnTo>
                    <a:pt x="5788" y="3713"/>
                  </a:lnTo>
                  <a:lnTo>
                    <a:pt x="5715" y="3737"/>
                  </a:lnTo>
                  <a:lnTo>
                    <a:pt x="5642" y="3713"/>
                  </a:lnTo>
                  <a:lnTo>
                    <a:pt x="5569" y="3664"/>
                  </a:lnTo>
                  <a:lnTo>
                    <a:pt x="5520" y="3591"/>
                  </a:lnTo>
                  <a:lnTo>
                    <a:pt x="5495" y="3517"/>
                  </a:lnTo>
                  <a:lnTo>
                    <a:pt x="5520" y="3444"/>
                  </a:lnTo>
                  <a:lnTo>
                    <a:pt x="5569" y="3371"/>
                  </a:lnTo>
                  <a:lnTo>
                    <a:pt x="7571" y="1368"/>
                  </a:lnTo>
                  <a:lnTo>
                    <a:pt x="7644" y="1319"/>
                  </a:lnTo>
                  <a:lnTo>
                    <a:pt x="7718" y="1295"/>
                  </a:lnTo>
                  <a:close/>
                  <a:moveTo>
                    <a:pt x="7767" y="1"/>
                  </a:moveTo>
                  <a:lnTo>
                    <a:pt x="4885" y="2907"/>
                  </a:lnTo>
                  <a:lnTo>
                    <a:pt x="4640" y="2809"/>
                  </a:lnTo>
                  <a:lnTo>
                    <a:pt x="4396" y="2712"/>
                  </a:lnTo>
                  <a:lnTo>
                    <a:pt x="4103" y="2614"/>
                  </a:lnTo>
                  <a:lnTo>
                    <a:pt x="3810" y="2565"/>
                  </a:lnTo>
                  <a:lnTo>
                    <a:pt x="3493" y="2492"/>
                  </a:lnTo>
                  <a:lnTo>
                    <a:pt x="3175" y="2443"/>
                  </a:lnTo>
                  <a:lnTo>
                    <a:pt x="2858" y="2418"/>
                  </a:lnTo>
                  <a:lnTo>
                    <a:pt x="2247" y="2418"/>
                  </a:lnTo>
                  <a:lnTo>
                    <a:pt x="1954" y="2443"/>
                  </a:lnTo>
                  <a:lnTo>
                    <a:pt x="1636" y="2492"/>
                  </a:lnTo>
                  <a:lnTo>
                    <a:pt x="1319" y="2565"/>
                  </a:lnTo>
                  <a:lnTo>
                    <a:pt x="1001" y="2687"/>
                  </a:lnTo>
                  <a:lnTo>
                    <a:pt x="708" y="2809"/>
                  </a:lnTo>
                  <a:lnTo>
                    <a:pt x="415" y="3005"/>
                  </a:lnTo>
                  <a:lnTo>
                    <a:pt x="147" y="3224"/>
                  </a:lnTo>
                  <a:lnTo>
                    <a:pt x="73" y="3298"/>
                  </a:lnTo>
                  <a:lnTo>
                    <a:pt x="24" y="3395"/>
                  </a:lnTo>
                  <a:lnTo>
                    <a:pt x="0" y="3493"/>
                  </a:lnTo>
                  <a:lnTo>
                    <a:pt x="0" y="3615"/>
                  </a:lnTo>
                  <a:lnTo>
                    <a:pt x="0" y="3713"/>
                  </a:lnTo>
                  <a:lnTo>
                    <a:pt x="24" y="3811"/>
                  </a:lnTo>
                  <a:lnTo>
                    <a:pt x="73" y="3908"/>
                  </a:lnTo>
                  <a:lnTo>
                    <a:pt x="147" y="4006"/>
                  </a:lnTo>
                  <a:lnTo>
                    <a:pt x="7864" y="11724"/>
                  </a:lnTo>
                  <a:lnTo>
                    <a:pt x="7962" y="11797"/>
                  </a:lnTo>
                  <a:lnTo>
                    <a:pt x="8060" y="11846"/>
                  </a:lnTo>
                  <a:lnTo>
                    <a:pt x="8157" y="11870"/>
                  </a:lnTo>
                  <a:lnTo>
                    <a:pt x="8377" y="11870"/>
                  </a:lnTo>
                  <a:lnTo>
                    <a:pt x="8475" y="11846"/>
                  </a:lnTo>
                  <a:lnTo>
                    <a:pt x="8573" y="11797"/>
                  </a:lnTo>
                  <a:lnTo>
                    <a:pt x="8646" y="11724"/>
                  </a:lnTo>
                  <a:lnTo>
                    <a:pt x="8866" y="11455"/>
                  </a:lnTo>
                  <a:lnTo>
                    <a:pt x="9061" y="11162"/>
                  </a:lnTo>
                  <a:lnTo>
                    <a:pt x="9183" y="10869"/>
                  </a:lnTo>
                  <a:lnTo>
                    <a:pt x="9305" y="10551"/>
                  </a:lnTo>
                  <a:lnTo>
                    <a:pt x="9379" y="10234"/>
                  </a:lnTo>
                  <a:lnTo>
                    <a:pt x="9427" y="9916"/>
                  </a:lnTo>
                  <a:lnTo>
                    <a:pt x="9452" y="9623"/>
                  </a:lnTo>
                  <a:lnTo>
                    <a:pt x="9452" y="9330"/>
                  </a:lnTo>
                  <a:lnTo>
                    <a:pt x="9452" y="9013"/>
                  </a:lnTo>
                  <a:lnTo>
                    <a:pt x="9427" y="8695"/>
                  </a:lnTo>
                  <a:lnTo>
                    <a:pt x="9379" y="8378"/>
                  </a:lnTo>
                  <a:lnTo>
                    <a:pt x="9305" y="8060"/>
                  </a:lnTo>
                  <a:lnTo>
                    <a:pt x="9256" y="7767"/>
                  </a:lnTo>
                  <a:lnTo>
                    <a:pt x="9159" y="7474"/>
                  </a:lnTo>
                  <a:lnTo>
                    <a:pt x="9061" y="7230"/>
                  </a:lnTo>
                  <a:lnTo>
                    <a:pt x="8963" y="6986"/>
                  </a:lnTo>
                  <a:lnTo>
                    <a:pt x="11870" y="4104"/>
                  </a:lnTo>
                  <a:lnTo>
                    <a:pt x="7767" y="1"/>
                  </a:lnTo>
                  <a:close/>
                </a:path>
              </a:pathLst>
            </a:custGeom>
            <a:solidFill>
              <a:srgbClr val="FF0000"/>
            </a:solidFill>
            <a:ln w="9525">
              <a:noFill/>
              <a:miter lim="800000"/>
              <a:headEnd/>
              <a:tailEnd/>
            </a:ln>
          </p:spPr>
          <p:txBody>
            <a:bodyPr lIns="91425" tIns="91425" rIns="91425" bIns="91425" anchor="ctr"/>
            <a:lstStyle/>
            <a:p>
              <a:endParaRPr lang="el-GR"/>
            </a:p>
          </p:txBody>
        </p:sp>
      </p:grpSp>
      <p:grpSp>
        <p:nvGrpSpPr>
          <p:cNvPr id="26631" name="Shape 4147"/>
          <p:cNvGrpSpPr>
            <a:grpSpLocks/>
          </p:cNvGrpSpPr>
          <p:nvPr/>
        </p:nvGrpSpPr>
        <p:grpSpPr bwMode="auto">
          <a:xfrm>
            <a:off x="7724775" y="1792288"/>
            <a:ext cx="368300" cy="368300"/>
            <a:chOff x="2594325" y="1627175"/>
            <a:chExt cx="440850" cy="440850"/>
          </a:xfrm>
        </p:grpSpPr>
        <p:sp>
          <p:nvSpPr>
            <p:cNvPr id="26640" name="Shape 4148"/>
            <p:cNvSpPr>
              <a:spLocks noChangeArrowheads="1"/>
            </p:cNvSpPr>
            <p:nvPr/>
          </p:nvSpPr>
          <p:spPr bwMode="auto">
            <a:xfrm>
              <a:off x="2594325" y="1890950"/>
              <a:ext cx="177075" cy="177075"/>
            </a:xfrm>
            <a:custGeom>
              <a:avLst/>
              <a:gdLst>
                <a:gd name="T0" fmla="*/ 2147483647 w 7083"/>
                <a:gd name="T1" fmla="*/ 0 h 7083"/>
                <a:gd name="T2" fmla="*/ 2147483647 w 7083"/>
                <a:gd name="T3" fmla="*/ 2147483647 h 7083"/>
                <a:gd name="T4" fmla="*/ 0 w 7083"/>
                <a:gd name="T5" fmla="*/ 2147483647 h 7083"/>
                <a:gd name="T6" fmla="*/ 2147483647 w 7083"/>
                <a:gd name="T7" fmla="*/ 2147483647 h 7083"/>
                <a:gd name="T8" fmla="*/ 2147483647 w 7083"/>
                <a:gd name="T9" fmla="*/ 2147483647 h 7083"/>
                <a:gd name="T10" fmla="*/ 2147483647 w 7083"/>
                <a:gd name="T11" fmla="*/ 0 h 7083"/>
                <a:gd name="T12" fmla="*/ 0 60000 65536"/>
                <a:gd name="T13" fmla="*/ 0 60000 65536"/>
                <a:gd name="T14" fmla="*/ 0 60000 65536"/>
                <a:gd name="T15" fmla="*/ 0 60000 65536"/>
                <a:gd name="T16" fmla="*/ 0 60000 65536"/>
                <a:gd name="T17" fmla="*/ 0 60000 65536"/>
                <a:gd name="T18" fmla="*/ 0 w 7083"/>
                <a:gd name="T19" fmla="*/ 0 h 7083"/>
                <a:gd name="T20" fmla="*/ 7083 w 7083"/>
                <a:gd name="T21" fmla="*/ 7083 h 7083"/>
              </a:gdLst>
              <a:ahLst/>
              <a:cxnLst>
                <a:cxn ang="T12">
                  <a:pos x="T0" y="T1"/>
                </a:cxn>
                <a:cxn ang="T13">
                  <a:pos x="T2" y="T3"/>
                </a:cxn>
                <a:cxn ang="T14">
                  <a:pos x="T4" y="T5"/>
                </a:cxn>
                <a:cxn ang="T15">
                  <a:pos x="T6" y="T7"/>
                </a:cxn>
                <a:cxn ang="T16">
                  <a:pos x="T8" y="T9"/>
                </a:cxn>
                <a:cxn ang="T17">
                  <a:pos x="T10" y="T11"/>
                </a:cxn>
              </a:cxnLst>
              <a:rect l="T18" t="T19" r="T20" b="T21"/>
              <a:pathLst>
                <a:path w="7083" h="7083" extrusionOk="0">
                  <a:moveTo>
                    <a:pt x="5544" y="0"/>
                  </a:moveTo>
                  <a:lnTo>
                    <a:pt x="538" y="5984"/>
                  </a:lnTo>
                  <a:lnTo>
                    <a:pt x="0" y="7083"/>
                  </a:lnTo>
                  <a:lnTo>
                    <a:pt x="1099" y="6546"/>
                  </a:lnTo>
                  <a:lnTo>
                    <a:pt x="7083" y="1539"/>
                  </a:lnTo>
                  <a:lnTo>
                    <a:pt x="5544" y="0"/>
                  </a:lnTo>
                  <a:close/>
                </a:path>
              </a:pathLst>
            </a:custGeom>
            <a:solidFill>
              <a:srgbClr val="FF0000"/>
            </a:solidFill>
            <a:ln w="9525">
              <a:noFill/>
              <a:miter lim="800000"/>
              <a:headEnd/>
              <a:tailEnd/>
            </a:ln>
          </p:spPr>
          <p:txBody>
            <a:bodyPr lIns="91425" tIns="91425" rIns="91425" bIns="91425" anchor="ctr"/>
            <a:lstStyle/>
            <a:p>
              <a:endParaRPr lang="el-GR"/>
            </a:p>
          </p:txBody>
        </p:sp>
        <p:sp>
          <p:nvSpPr>
            <p:cNvPr id="26641" name="Shape 4149"/>
            <p:cNvSpPr>
              <a:spLocks noChangeArrowheads="1"/>
            </p:cNvSpPr>
            <p:nvPr/>
          </p:nvSpPr>
          <p:spPr bwMode="auto">
            <a:xfrm>
              <a:off x="2858700" y="1627175"/>
              <a:ext cx="176475" cy="176475"/>
            </a:xfrm>
            <a:custGeom>
              <a:avLst/>
              <a:gdLst>
                <a:gd name="T0" fmla="*/ 2147483647 w 7059"/>
                <a:gd name="T1" fmla="*/ 2147483647 h 7059"/>
                <a:gd name="T2" fmla="*/ 2147483647 w 7059"/>
                <a:gd name="T3" fmla="*/ 2147483647 h 7059"/>
                <a:gd name="T4" fmla="*/ 2147483647 w 7059"/>
                <a:gd name="T5" fmla="*/ 2147483647 h 7059"/>
                <a:gd name="T6" fmla="*/ 2147483647 w 7059"/>
                <a:gd name="T7" fmla="*/ 2147483647 h 7059"/>
                <a:gd name="T8" fmla="*/ 2147483647 w 7059"/>
                <a:gd name="T9" fmla="*/ 2147483647 h 7059"/>
                <a:gd name="T10" fmla="*/ 2147483647 w 7059"/>
                <a:gd name="T11" fmla="*/ 2147483647 h 7059"/>
                <a:gd name="T12" fmla="*/ 2147483647 w 7059"/>
                <a:gd name="T13" fmla="*/ 2147483647 h 7059"/>
                <a:gd name="T14" fmla="*/ 2147483647 w 7059"/>
                <a:gd name="T15" fmla="*/ 2147483647 h 7059"/>
                <a:gd name="T16" fmla="*/ 2147483647 w 7059"/>
                <a:gd name="T17" fmla="*/ 2147483647 h 7059"/>
                <a:gd name="T18" fmla="*/ 0 w 7059"/>
                <a:gd name="T19" fmla="*/ 2147483647 h 7059"/>
                <a:gd name="T20" fmla="*/ 0 w 7059"/>
                <a:gd name="T21" fmla="*/ 2147483647 h 7059"/>
                <a:gd name="T22" fmla="*/ 2147483647 w 7059"/>
                <a:gd name="T23" fmla="*/ 2147483647 h 7059"/>
                <a:gd name="T24" fmla="*/ 2147483647 w 7059"/>
                <a:gd name="T25" fmla="*/ 2147483647 h 7059"/>
                <a:gd name="T26" fmla="*/ 2147483647 w 7059"/>
                <a:gd name="T27" fmla="*/ 2147483647 h 7059"/>
                <a:gd name="T28" fmla="*/ 2147483647 w 7059"/>
                <a:gd name="T29" fmla="*/ 2147483647 h 7059"/>
                <a:gd name="T30" fmla="*/ 2147483647 w 7059"/>
                <a:gd name="T31" fmla="*/ 2147483647 h 7059"/>
                <a:gd name="T32" fmla="*/ 2147483647 w 7059"/>
                <a:gd name="T33" fmla="*/ 2147483647 h 7059"/>
                <a:gd name="T34" fmla="*/ 2147483647 w 7059"/>
                <a:gd name="T35" fmla="*/ 2147483647 h 7059"/>
                <a:gd name="T36" fmla="*/ 2147483647 w 7059"/>
                <a:gd name="T37" fmla="*/ 2147483647 h 7059"/>
                <a:gd name="T38" fmla="*/ 2147483647 w 7059"/>
                <a:gd name="T39" fmla="*/ 2147483647 h 7059"/>
                <a:gd name="T40" fmla="*/ 2147483647 w 7059"/>
                <a:gd name="T41" fmla="*/ 2147483647 h 7059"/>
                <a:gd name="T42" fmla="*/ 2147483647 w 7059"/>
                <a:gd name="T43" fmla="*/ 2147483647 h 7059"/>
                <a:gd name="T44" fmla="*/ 2147483647 w 7059"/>
                <a:gd name="T45" fmla="*/ 2147483647 h 7059"/>
                <a:gd name="T46" fmla="*/ 2147483647 w 7059"/>
                <a:gd name="T47" fmla="*/ 2147483647 h 7059"/>
                <a:gd name="T48" fmla="*/ 2147483647 w 7059"/>
                <a:gd name="T49" fmla="*/ 2147483647 h 7059"/>
                <a:gd name="T50" fmla="*/ 2147483647 w 7059"/>
                <a:gd name="T51" fmla="*/ 2147483647 h 7059"/>
                <a:gd name="T52" fmla="*/ 2147483647 w 7059"/>
                <a:gd name="T53" fmla="*/ 2147483647 h 7059"/>
                <a:gd name="T54" fmla="*/ 2147483647 w 7059"/>
                <a:gd name="T55" fmla="*/ 2147483647 h 7059"/>
                <a:gd name="T56" fmla="*/ 2147483647 w 7059"/>
                <a:gd name="T57" fmla="*/ 2147483647 h 7059"/>
                <a:gd name="T58" fmla="*/ 2147483647 w 7059"/>
                <a:gd name="T59" fmla="*/ 2147483647 h 7059"/>
                <a:gd name="T60" fmla="*/ 2147483647 w 7059"/>
                <a:gd name="T61" fmla="*/ 2147483647 h 7059"/>
                <a:gd name="T62" fmla="*/ 2147483647 w 7059"/>
                <a:gd name="T63" fmla="*/ 2147483647 h 7059"/>
                <a:gd name="T64" fmla="*/ 2147483647 w 7059"/>
                <a:gd name="T65" fmla="*/ 2147483647 h 7059"/>
                <a:gd name="T66" fmla="*/ 2147483647 w 7059"/>
                <a:gd name="T67" fmla="*/ 2147483647 h 7059"/>
                <a:gd name="T68" fmla="*/ 2147483647 w 7059"/>
                <a:gd name="T69" fmla="*/ 2147483647 h 7059"/>
                <a:gd name="T70" fmla="*/ 2147483647 w 7059"/>
                <a:gd name="T71" fmla="*/ 2147483647 h 7059"/>
                <a:gd name="T72" fmla="*/ 2147483647 w 7059"/>
                <a:gd name="T73" fmla="*/ 2147483647 h 705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059"/>
                <a:gd name="T112" fmla="*/ 0 h 7059"/>
                <a:gd name="T113" fmla="*/ 7059 w 7059"/>
                <a:gd name="T114" fmla="*/ 7059 h 705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059" h="7059" extrusionOk="0">
                  <a:moveTo>
                    <a:pt x="904" y="1"/>
                  </a:moveTo>
                  <a:lnTo>
                    <a:pt x="782" y="25"/>
                  </a:lnTo>
                  <a:lnTo>
                    <a:pt x="684" y="98"/>
                  </a:lnTo>
                  <a:lnTo>
                    <a:pt x="611" y="147"/>
                  </a:lnTo>
                  <a:lnTo>
                    <a:pt x="489" y="294"/>
                  </a:lnTo>
                  <a:lnTo>
                    <a:pt x="367" y="440"/>
                  </a:lnTo>
                  <a:lnTo>
                    <a:pt x="294" y="587"/>
                  </a:lnTo>
                  <a:lnTo>
                    <a:pt x="196" y="733"/>
                  </a:lnTo>
                  <a:lnTo>
                    <a:pt x="74" y="1051"/>
                  </a:lnTo>
                  <a:lnTo>
                    <a:pt x="0" y="1393"/>
                  </a:lnTo>
                  <a:lnTo>
                    <a:pt x="0" y="1735"/>
                  </a:lnTo>
                  <a:lnTo>
                    <a:pt x="25" y="2052"/>
                  </a:lnTo>
                  <a:lnTo>
                    <a:pt x="123" y="2394"/>
                  </a:lnTo>
                  <a:lnTo>
                    <a:pt x="269" y="2711"/>
                  </a:lnTo>
                  <a:lnTo>
                    <a:pt x="4348" y="6790"/>
                  </a:lnTo>
                  <a:lnTo>
                    <a:pt x="4665" y="6937"/>
                  </a:lnTo>
                  <a:lnTo>
                    <a:pt x="5007" y="7034"/>
                  </a:lnTo>
                  <a:lnTo>
                    <a:pt x="5325" y="7059"/>
                  </a:lnTo>
                  <a:lnTo>
                    <a:pt x="5667" y="7059"/>
                  </a:lnTo>
                  <a:lnTo>
                    <a:pt x="6008" y="6986"/>
                  </a:lnTo>
                  <a:lnTo>
                    <a:pt x="6326" y="6863"/>
                  </a:lnTo>
                  <a:lnTo>
                    <a:pt x="6473" y="6766"/>
                  </a:lnTo>
                  <a:lnTo>
                    <a:pt x="6619" y="6692"/>
                  </a:lnTo>
                  <a:lnTo>
                    <a:pt x="6766" y="6570"/>
                  </a:lnTo>
                  <a:lnTo>
                    <a:pt x="6912" y="6448"/>
                  </a:lnTo>
                  <a:lnTo>
                    <a:pt x="6961" y="6375"/>
                  </a:lnTo>
                  <a:lnTo>
                    <a:pt x="7034" y="6277"/>
                  </a:lnTo>
                  <a:lnTo>
                    <a:pt x="7059" y="6155"/>
                  </a:lnTo>
                  <a:lnTo>
                    <a:pt x="7059" y="6057"/>
                  </a:lnTo>
                  <a:lnTo>
                    <a:pt x="7059" y="5960"/>
                  </a:lnTo>
                  <a:lnTo>
                    <a:pt x="7034" y="5862"/>
                  </a:lnTo>
                  <a:lnTo>
                    <a:pt x="6961" y="5764"/>
                  </a:lnTo>
                  <a:lnTo>
                    <a:pt x="6912" y="5667"/>
                  </a:lnTo>
                  <a:lnTo>
                    <a:pt x="1393" y="147"/>
                  </a:lnTo>
                  <a:lnTo>
                    <a:pt x="1295" y="98"/>
                  </a:lnTo>
                  <a:lnTo>
                    <a:pt x="1197" y="25"/>
                  </a:lnTo>
                  <a:lnTo>
                    <a:pt x="1099" y="1"/>
                  </a:lnTo>
                  <a:close/>
                </a:path>
              </a:pathLst>
            </a:custGeom>
            <a:solidFill>
              <a:srgbClr val="FF0000"/>
            </a:solidFill>
            <a:ln w="9525">
              <a:noFill/>
              <a:miter lim="800000"/>
              <a:headEnd/>
              <a:tailEnd/>
            </a:ln>
          </p:spPr>
          <p:txBody>
            <a:bodyPr lIns="91425" tIns="91425" rIns="91425" bIns="91425" anchor="ctr"/>
            <a:lstStyle/>
            <a:p>
              <a:endParaRPr lang="el-GR"/>
            </a:p>
          </p:txBody>
        </p:sp>
        <p:sp>
          <p:nvSpPr>
            <p:cNvPr id="26642" name="Shape 4150"/>
            <p:cNvSpPr>
              <a:spLocks noChangeArrowheads="1"/>
            </p:cNvSpPr>
            <p:nvPr/>
          </p:nvSpPr>
          <p:spPr bwMode="auto">
            <a:xfrm>
              <a:off x="2663325" y="1702275"/>
              <a:ext cx="296750" cy="296775"/>
            </a:xfrm>
            <a:custGeom>
              <a:avLst/>
              <a:gdLst>
                <a:gd name="T0" fmla="*/ 2147483647 w 11870"/>
                <a:gd name="T1" fmla="*/ 2147483647 h 11871"/>
                <a:gd name="T2" fmla="*/ 2147483647 w 11870"/>
                <a:gd name="T3" fmla="*/ 2147483647 h 11871"/>
                <a:gd name="T4" fmla="*/ 2147483647 w 11870"/>
                <a:gd name="T5" fmla="*/ 2147483647 h 11871"/>
                <a:gd name="T6" fmla="*/ 2147483647 w 11870"/>
                <a:gd name="T7" fmla="*/ 2147483647 h 11871"/>
                <a:gd name="T8" fmla="*/ 2147483647 w 11870"/>
                <a:gd name="T9" fmla="*/ 2147483647 h 11871"/>
                <a:gd name="T10" fmla="*/ 2147483647 w 11870"/>
                <a:gd name="T11" fmla="*/ 2147483647 h 11871"/>
                <a:gd name="T12" fmla="*/ 2147483647 w 11870"/>
                <a:gd name="T13" fmla="*/ 2147483647 h 11871"/>
                <a:gd name="T14" fmla="*/ 2147483647 w 11870"/>
                <a:gd name="T15" fmla="*/ 2147483647 h 11871"/>
                <a:gd name="T16" fmla="*/ 2147483647 w 11870"/>
                <a:gd name="T17" fmla="*/ 2147483647 h 11871"/>
                <a:gd name="T18" fmla="*/ 2147483647 w 11870"/>
                <a:gd name="T19" fmla="*/ 2147483647 h 11871"/>
                <a:gd name="T20" fmla="*/ 2147483647 w 11870"/>
                <a:gd name="T21" fmla="*/ 2147483647 h 11871"/>
                <a:gd name="T22" fmla="*/ 2147483647 w 11870"/>
                <a:gd name="T23" fmla="*/ 2147483647 h 11871"/>
                <a:gd name="T24" fmla="*/ 2147483647 w 11870"/>
                <a:gd name="T25" fmla="*/ 2147483647 h 11871"/>
                <a:gd name="T26" fmla="*/ 2147483647 w 11870"/>
                <a:gd name="T27" fmla="*/ 2147483647 h 11871"/>
                <a:gd name="T28" fmla="*/ 2147483647 w 11870"/>
                <a:gd name="T29" fmla="*/ 2147483647 h 11871"/>
                <a:gd name="T30" fmla="*/ 2147483647 w 11870"/>
                <a:gd name="T31" fmla="*/ 2147483647 h 11871"/>
                <a:gd name="T32" fmla="*/ 2147483647 w 11870"/>
                <a:gd name="T33" fmla="*/ 2147483647 h 11871"/>
                <a:gd name="T34" fmla="*/ 2147483647 w 11870"/>
                <a:gd name="T35" fmla="*/ 2147483647 h 11871"/>
                <a:gd name="T36" fmla="*/ 2147483647 w 11870"/>
                <a:gd name="T37" fmla="*/ 2147483647 h 11871"/>
                <a:gd name="T38" fmla="*/ 0 w 11870"/>
                <a:gd name="T39" fmla="*/ 2147483647 h 11871"/>
                <a:gd name="T40" fmla="*/ 2147483647 w 11870"/>
                <a:gd name="T41" fmla="*/ 2147483647 h 11871"/>
                <a:gd name="T42" fmla="*/ 2147483647 w 11870"/>
                <a:gd name="T43" fmla="*/ 2147483647 h 11871"/>
                <a:gd name="T44" fmla="*/ 2147483647 w 11870"/>
                <a:gd name="T45" fmla="*/ 2147483647 h 11871"/>
                <a:gd name="T46" fmla="*/ 2147483647 w 11870"/>
                <a:gd name="T47" fmla="*/ 2147483647 h 11871"/>
                <a:gd name="T48" fmla="*/ 2147483647 w 11870"/>
                <a:gd name="T49" fmla="*/ 2147483647 h 11871"/>
                <a:gd name="T50" fmla="*/ 2147483647 w 11870"/>
                <a:gd name="T51" fmla="*/ 2147483647 h 11871"/>
                <a:gd name="T52" fmla="*/ 2147483647 w 11870"/>
                <a:gd name="T53" fmla="*/ 2147483647 h 11871"/>
                <a:gd name="T54" fmla="*/ 2147483647 w 11870"/>
                <a:gd name="T55" fmla="*/ 2147483647 h 11871"/>
                <a:gd name="T56" fmla="*/ 2147483647 w 11870"/>
                <a:gd name="T57" fmla="*/ 2147483647 h 11871"/>
                <a:gd name="T58" fmla="*/ 2147483647 w 11870"/>
                <a:gd name="T59" fmla="*/ 2147483647 h 11871"/>
                <a:gd name="T60" fmla="*/ 2147483647 w 11870"/>
                <a:gd name="T61" fmla="*/ 2147483647 h 11871"/>
                <a:gd name="T62" fmla="*/ 2147483647 w 11870"/>
                <a:gd name="T63" fmla="*/ 2147483647 h 11871"/>
                <a:gd name="T64" fmla="*/ 2147483647 w 11870"/>
                <a:gd name="T65" fmla="*/ 2147483647 h 11871"/>
                <a:gd name="T66" fmla="*/ 2147483647 w 11870"/>
                <a:gd name="T67" fmla="*/ 2147483647 h 11871"/>
                <a:gd name="T68" fmla="*/ 2147483647 w 11870"/>
                <a:gd name="T69" fmla="*/ 2147483647 h 1187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870"/>
                <a:gd name="T106" fmla="*/ 0 h 11871"/>
                <a:gd name="T107" fmla="*/ 11870 w 11870"/>
                <a:gd name="T108" fmla="*/ 11871 h 1187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870" h="11871" extrusionOk="0">
                  <a:moveTo>
                    <a:pt x="7718" y="1295"/>
                  </a:moveTo>
                  <a:lnTo>
                    <a:pt x="7815" y="1319"/>
                  </a:lnTo>
                  <a:lnTo>
                    <a:pt x="7889" y="1368"/>
                  </a:lnTo>
                  <a:lnTo>
                    <a:pt x="7938" y="1442"/>
                  </a:lnTo>
                  <a:lnTo>
                    <a:pt x="7938" y="1515"/>
                  </a:lnTo>
                  <a:lnTo>
                    <a:pt x="7938" y="1588"/>
                  </a:lnTo>
                  <a:lnTo>
                    <a:pt x="7889" y="1661"/>
                  </a:lnTo>
                  <a:lnTo>
                    <a:pt x="5862" y="3664"/>
                  </a:lnTo>
                  <a:lnTo>
                    <a:pt x="5788" y="3713"/>
                  </a:lnTo>
                  <a:lnTo>
                    <a:pt x="5715" y="3737"/>
                  </a:lnTo>
                  <a:lnTo>
                    <a:pt x="5642" y="3713"/>
                  </a:lnTo>
                  <a:lnTo>
                    <a:pt x="5569" y="3664"/>
                  </a:lnTo>
                  <a:lnTo>
                    <a:pt x="5520" y="3591"/>
                  </a:lnTo>
                  <a:lnTo>
                    <a:pt x="5495" y="3517"/>
                  </a:lnTo>
                  <a:lnTo>
                    <a:pt x="5520" y="3444"/>
                  </a:lnTo>
                  <a:lnTo>
                    <a:pt x="5569" y="3371"/>
                  </a:lnTo>
                  <a:lnTo>
                    <a:pt x="7571" y="1368"/>
                  </a:lnTo>
                  <a:lnTo>
                    <a:pt x="7644" y="1319"/>
                  </a:lnTo>
                  <a:lnTo>
                    <a:pt x="7718" y="1295"/>
                  </a:lnTo>
                  <a:close/>
                  <a:moveTo>
                    <a:pt x="7767" y="1"/>
                  </a:moveTo>
                  <a:lnTo>
                    <a:pt x="4885" y="2907"/>
                  </a:lnTo>
                  <a:lnTo>
                    <a:pt x="4640" y="2809"/>
                  </a:lnTo>
                  <a:lnTo>
                    <a:pt x="4396" y="2712"/>
                  </a:lnTo>
                  <a:lnTo>
                    <a:pt x="4103" y="2614"/>
                  </a:lnTo>
                  <a:lnTo>
                    <a:pt x="3810" y="2565"/>
                  </a:lnTo>
                  <a:lnTo>
                    <a:pt x="3493" y="2492"/>
                  </a:lnTo>
                  <a:lnTo>
                    <a:pt x="3175" y="2443"/>
                  </a:lnTo>
                  <a:lnTo>
                    <a:pt x="2858" y="2418"/>
                  </a:lnTo>
                  <a:lnTo>
                    <a:pt x="2247" y="2418"/>
                  </a:lnTo>
                  <a:lnTo>
                    <a:pt x="1954" y="2443"/>
                  </a:lnTo>
                  <a:lnTo>
                    <a:pt x="1636" y="2492"/>
                  </a:lnTo>
                  <a:lnTo>
                    <a:pt x="1319" y="2565"/>
                  </a:lnTo>
                  <a:lnTo>
                    <a:pt x="1001" y="2687"/>
                  </a:lnTo>
                  <a:lnTo>
                    <a:pt x="708" y="2809"/>
                  </a:lnTo>
                  <a:lnTo>
                    <a:pt x="415" y="3005"/>
                  </a:lnTo>
                  <a:lnTo>
                    <a:pt x="147" y="3224"/>
                  </a:lnTo>
                  <a:lnTo>
                    <a:pt x="73" y="3298"/>
                  </a:lnTo>
                  <a:lnTo>
                    <a:pt x="24" y="3395"/>
                  </a:lnTo>
                  <a:lnTo>
                    <a:pt x="0" y="3493"/>
                  </a:lnTo>
                  <a:lnTo>
                    <a:pt x="0" y="3615"/>
                  </a:lnTo>
                  <a:lnTo>
                    <a:pt x="0" y="3713"/>
                  </a:lnTo>
                  <a:lnTo>
                    <a:pt x="24" y="3811"/>
                  </a:lnTo>
                  <a:lnTo>
                    <a:pt x="73" y="3908"/>
                  </a:lnTo>
                  <a:lnTo>
                    <a:pt x="147" y="4006"/>
                  </a:lnTo>
                  <a:lnTo>
                    <a:pt x="7864" y="11724"/>
                  </a:lnTo>
                  <a:lnTo>
                    <a:pt x="7962" y="11797"/>
                  </a:lnTo>
                  <a:lnTo>
                    <a:pt x="8060" y="11846"/>
                  </a:lnTo>
                  <a:lnTo>
                    <a:pt x="8157" y="11870"/>
                  </a:lnTo>
                  <a:lnTo>
                    <a:pt x="8377" y="11870"/>
                  </a:lnTo>
                  <a:lnTo>
                    <a:pt x="8475" y="11846"/>
                  </a:lnTo>
                  <a:lnTo>
                    <a:pt x="8573" y="11797"/>
                  </a:lnTo>
                  <a:lnTo>
                    <a:pt x="8646" y="11724"/>
                  </a:lnTo>
                  <a:lnTo>
                    <a:pt x="8866" y="11455"/>
                  </a:lnTo>
                  <a:lnTo>
                    <a:pt x="9061" y="11162"/>
                  </a:lnTo>
                  <a:lnTo>
                    <a:pt x="9183" y="10869"/>
                  </a:lnTo>
                  <a:lnTo>
                    <a:pt x="9305" y="10551"/>
                  </a:lnTo>
                  <a:lnTo>
                    <a:pt x="9379" y="10234"/>
                  </a:lnTo>
                  <a:lnTo>
                    <a:pt x="9427" y="9916"/>
                  </a:lnTo>
                  <a:lnTo>
                    <a:pt x="9452" y="9623"/>
                  </a:lnTo>
                  <a:lnTo>
                    <a:pt x="9452" y="9330"/>
                  </a:lnTo>
                  <a:lnTo>
                    <a:pt x="9452" y="9013"/>
                  </a:lnTo>
                  <a:lnTo>
                    <a:pt x="9427" y="8695"/>
                  </a:lnTo>
                  <a:lnTo>
                    <a:pt x="9379" y="8378"/>
                  </a:lnTo>
                  <a:lnTo>
                    <a:pt x="9305" y="8060"/>
                  </a:lnTo>
                  <a:lnTo>
                    <a:pt x="9256" y="7767"/>
                  </a:lnTo>
                  <a:lnTo>
                    <a:pt x="9159" y="7474"/>
                  </a:lnTo>
                  <a:lnTo>
                    <a:pt x="9061" y="7230"/>
                  </a:lnTo>
                  <a:lnTo>
                    <a:pt x="8963" y="6986"/>
                  </a:lnTo>
                  <a:lnTo>
                    <a:pt x="11870" y="4104"/>
                  </a:lnTo>
                  <a:lnTo>
                    <a:pt x="7767" y="1"/>
                  </a:lnTo>
                  <a:close/>
                </a:path>
              </a:pathLst>
            </a:custGeom>
            <a:solidFill>
              <a:srgbClr val="FF0000"/>
            </a:solidFill>
            <a:ln w="9525">
              <a:noFill/>
              <a:miter lim="800000"/>
              <a:headEnd/>
              <a:tailEnd/>
            </a:ln>
          </p:spPr>
          <p:txBody>
            <a:bodyPr lIns="91425" tIns="91425" rIns="91425" bIns="91425" anchor="ctr"/>
            <a:lstStyle/>
            <a:p>
              <a:endParaRPr lang="el-GR"/>
            </a:p>
          </p:txBody>
        </p:sp>
      </p:grpSp>
      <p:grpSp>
        <p:nvGrpSpPr>
          <p:cNvPr id="26632" name="Shape 4114"/>
          <p:cNvGrpSpPr>
            <a:grpSpLocks/>
          </p:cNvGrpSpPr>
          <p:nvPr/>
        </p:nvGrpSpPr>
        <p:grpSpPr bwMode="auto">
          <a:xfrm>
            <a:off x="4248150" y="922338"/>
            <a:ext cx="2139950" cy="3097212"/>
            <a:chOff x="1246775" y="910975"/>
            <a:chExt cx="439650" cy="523900"/>
          </a:xfrm>
        </p:grpSpPr>
        <p:sp>
          <p:nvSpPr>
            <p:cNvPr id="26637" name="Shape 4115"/>
            <p:cNvSpPr>
              <a:spLocks noChangeArrowheads="1"/>
            </p:cNvSpPr>
            <p:nvPr/>
          </p:nvSpPr>
          <p:spPr bwMode="auto">
            <a:xfrm>
              <a:off x="1246775" y="970800"/>
              <a:ext cx="378575" cy="464075"/>
            </a:xfrm>
            <a:custGeom>
              <a:avLst/>
              <a:gdLst>
                <a:gd name="T0" fmla="*/ 2147483647 w 15143"/>
                <a:gd name="T1" fmla="*/ 2147483647 h 18563"/>
                <a:gd name="T2" fmla="*/ 2147483647 w 15143"/>
                <a:gd name="T3" fmla="*/ 2147483647 h 18563"/>
                <a:gd name="T4" fmla="*/ 2147483647 w 15143"/>
                <a:gd name="T5" fmla="*/ 2147483647 h 18563"/>
                <a:gd name="T6" fmla="*/ 2147483647 w 15143"/>
                <a:gd name="T7" fmla="*/ 2147483647 h 18563"/>
                <a:gd name="T8" fmla="*/ 2147483647 w 15143"/>
                <a:gd name="T9" fmla="*/ 2147483647 h 18563"/>
                <a:gd name="T10" fmla="*/ 2147483647 w 15143"/>
                <a:gd name="T11" fmla="*/ 2147483647 h 18563"/>
                <a:gd name="T12" fmla="*/ 2147483647 w 15143"/>
                <a:gd name="T13" fmla="*/ 2147483647 h 18563"/>
                <a:gd name="T14" fmla="*/ 2147483647 w 15143"/>
                <a:gd name="T15" fmla="*/ 2147483647 h 18563"/>
                <a:gd name="T16" fmla="*/ 2147483647 w 15143"/>
                <a:gd name="T17" fmla="*/ 2147483647 h 18563"/>
                <a:gd name="T18" fmla="*/ 2147483647 w 15143"/>
                <a:gd name="T19" fmla="*/ 2147483647 h 18563"/>
                <a:gd name="T20" fmla="*/ 2147483647 w 15143"/>
                <a:gd name="T21" fmla="*/ 2147483647 h 18563"/>
                <a:gd name="T22" fmla="*/ 2147483647 w 15143"/>
                <a:gd name="T23" fmla="*/ 2147483647 h 18563"/>
                <a:gd name="T24" fmla="*/ 2147483647 w 15143"/>
                <a:gd name="T25" fmla="*/ 2147483647 h 18563"/>
                <a:gd name="T26" fmla="*/ 2147483647 w 15143"/>
                <a:gd name="T27" fmla="*/ 2147483647 h 18563"/>
                <a:gd name="T28" fmla="*/ 2147483647 w 15143"/>
                <a:gd name="T29" fmla="*/ 2147483647 h 18563"/>
                <a:gd name="T30" fmla="*/ 2147483647 w 15143"/>
                <a:gd name="T31" fmla="*/ 2147483647 h 18563"/>
                <a:gd name="T32" fmla="*/ 2147483647 w 15143"/>
                <a:gd name="T33" fmla="*/ 2147483647 h 18563"/>
                <a:gd name="T34" fmla="*/ 2147483647 w 15143"/>
                <a:gd name="T35" fmla="*/ 2147483647 h 18563"/>
                <a:gd name="T36" fmla="*/ 2147483647 w 15143"/>
                <a:gd name="T37" fmla="*/ 2147483647 h 18563"/>
                <a:gd name="T38" fmla="*/ 2147483647 w 15143"/>
                <a:gd name="T39" fmla="*/ 2147483647 h 18563"/>
                <a:gd name="T40" fmla="*/ 2147483647 w 15143"/>
                <a:gd name="T41" fmla="*/ 2147483647 h 18563"/>
                <a:gd name="T42" fmla="*/ 2147483647 w 15143"/>
                <a:gd name="T43" fmla="*/ 2147483647 h 18563"/>
                <a:gd name="T44" fmla="*/ 2147483647 w 15143"/>
                <a:gd name="T45" fmla="*/ 2147483647 h 18563"/>
                <a:gd name="T46" fmla="*/ 2147483647 w 15143"/>
                <a:gd name="T47" fmla="*/ 2147483647 h 18563"/>
                <a:gd name="T48" fmla="*/ 2147483647 w 15143"/>
                <a:gd name="T49" fmla="*/ 2147483647 h 18563"/>
                <a:gd name="T50" fmla="*/ 2147483647 w 15143"/>
                <a:gd name="T51" fmla="*/ 2147483647 h 18563"/>
                <a:gd name="T52" fmla="*/ 2147483647 w 15143"/>
                <a:gd name="T53" fmla="*/ 2147483647 h 18563"/>
                <a:gd name="T54" fmla="*/ 2147483647 w 15143"/>
                <a:gd name="T55" fmla="*/ 2147483647 h 18563"/>
                <a:gd name="T56" fmla="*/ 2147483647 w 15143"/>
                <a:gd name="T57" fmla="*/ 2147483647 h 18563"/>
                <a:gd name="T58" fmla="*/ 2147483647 w 15143"/>
                <a:gd name="T59" fmla="*/ 2147483647 h 18563"/>
                <a:gd name="T60" fmla="*/ 2147483647 w 15143"/>
                <a:gd name="T61" fmla="*/ 2147483647 h 18563"/>
                <a:gd name="T62" fmla="*/ 2147483647 w 15143"/>
                <a:gd name="T63" fmla="*/ 2147483647 h 18563"/>
                <a:gd name="T64" fmla="*/ 2147483647 w 15143"/>
                <a:gd name="T65" fmla="*/ 2147483647 h 18563"/>
                <a:gd name="T66" fmla="*/ 2147483647 w 15143"/>
                <a:gd name="T67" fmla="*/ 2147483647 h 18563"/>
                <a:gd name="T68" fmla="*/ 2147483647 w 15143"/>
                <a:gd name="T69" fmla="*/ 2147483647 h 18563"/>
                <a:gd name="T70" fmla="*/ 2147483647 w 15143"/>
                <a:gd name="T71" fmla="*/ 2147483647 h 18563"/>
                <a:gd name="T72" fmla="*/ 2147483647 w 15143"/>
                <a:gd name="T73" fmla="*/ 2147483647 h 18563"/>
                <a:gd name="T74" fmla="*/ 2147483647 w 15143"/>
                <a:gd name="T75" fmla="*/ 2147483647 h 1856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143"/>
                <a:gd name="T115" fmla="*/ 0 h 18563"/>
                <a:gd name="T116" fmla="*/ 15143 w 15143"/>
                <a:gd name="T117" fmla="*/ 18563 h 1856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143" h="18563" extrusionOk="0">
                  <a:moveTo>
                    <a:pt x="782" y="1"/>
                  </a:moveTo>
                  <a:lnTo>
                    <a:pt x="636" y="25"/>
                  </a:lnTo>
                  <a:lnTo>
                    <a:pt x="489" y="50"/>
                  </a:lnTo>
                  <a:lnTo>
                    <a:pt x="343" y="123"/>
                  </a:lnTo>
                  <a:lnTo>
                    <a:pt x="220" y="221"/>
                  </a:lnTo>
                  <a:lnTo>
                    <a:pt x="123" y="318"/>
                  </a:lnTo>
                  <a:lnTo>
                    <a:pt x="74" y="465"/>
                  </a:lnTo>
                  <a:lnTo>
                    <a:pt x="25" y="587"/>
                  </a:lnTo>
                  <a:lnTo>
                    <a:pt x="1" y="758"/>
                  </a:lnTo>
                  <a:lnTo>
                    <a:pt x="1" y="17756"/>
                  </a:lnTo>
                  <a:lnTo>
                    <a:pt x="25" y="17903"/>
                  </a:lnTo>
                  <a:lnTo>
                    <a:pt x="74" y="18049"/>
                  </a:lnTo>
                  <a:lnTo>
                    <a:pt x="123" y="18196"/>
                  </a:lnTo>
                  <a:lnTo>
                    <a:pt x="220" y="18318"/>
                  </a:lnTo>
                  <a:lnTo>
                    <a:pt x="343" y="18416"/>
                  </a:lnTo>
                  <a:lnTo>
                    <a:pt x="489" y="18489"/>
                  </a:lnTo>
                  <a:lnTo>
                    <a:pt x="636" y="18538"/>
                  </a:lnTo>
                  <a:lnTo>
                    <a:pt x="782" y="18562"/>
                  </a:lnTo>
                  <a:lnTo>
                    <a:pt x="14361" y="18562"/>
                  </a:lnTo>
                  <a:lnTo>
                    <a:pt x="14508" y="18538"/>
                  </a:lnTo>
                  <a:lnTo>
                    <a:pt x="14654" y="18489"/>
                  </a:lnTo>
                  <a:lnTo>
                    <a:pt x="14801" y="18416"/>
                  </a:lnTo>
                  <a:lnTo>
                    <a:pt x="14923" y="18318"/>
                  </a:lnTo>
                  <a:lnTo>
                    <a:pt x="15021" y="18196"/>
                  </a:lnTo>
                  <a:lnTo>
                    <a:pt x="15070" y="18049"/>
                  </a:lnTo>
                  <a:lnTo>
                    <a:pt x="15118" y="17903"/>
                  </a:lnTo>
                  <a:lnTo>
                    <a:pt x="15143" y="17756"/>
                  </a:lnTo>
                  <a:lnTo>
                    <a:pt x="15143" y="16608"/>
                  </a:lnTo>
                  <a:lnTo>
                    <a:pt x="2736" y="16608"/>
                  </a:lnTo>
                  <a:lnTo>
                    <a:pt x="2589" y="16584"/>
                  </a:lnTo>
                  <a:lnTo>
                    <a:pt x="2443" y="16535"/>
                  </a:lnTo>
                  <a:lnTo>
                    <a:pt x="2296" y="16462"/>
                  </a:lnTo>
                  <a:lnTo>
                    <a:pt x="2174" y="16364"/>
                  </a:lnTo>
                  <a:lnTo>
                    <a:pt x="2077" y="16242"/>
                  </a:lnTo>
                  <a:lnTo>
                    <a:pt x="2028" y="16096"/>
                  </a:lnTo>
                  <a:lnTo>
                    <a:pt x="1979" y="15949"/>
                  </a:lnTo>
                  <a:lnTo>
                    <a:pt x="1954" y="15802"/>
                  </a:lnTo>
                  <a:lnTo>
                    <a:pt x="1954" y="1"/>
                  </a:lnTo>
                  <a:close/>
                </a:path>
              </a:pathLst>
            </a:custGeom>
            <a:solidFill>
              <a:srgbClr val="FFCC00">
                <a:alpha val="38039"/>
              </a:srgbClr>
            </a:solidFill>
            <a:ln w="9525">
              <a:noFill/>
              <a:miter lim="800000"/>
              <a:headEnd/>
              <a:tailEnd/>
            </a:ln>
          </p:spPr>
          <p:txBody>
            <a:bodyPr lIns="91425" tIns="91425" rIns="91425" bIns="91425" anchor="ctr"/>
            <a:lstStyle/>
            <a:p>
              <a:endParaRPr lang="el-GR"/>
            </a:p>
          </p:txBody>
        </p:sp>
        <p:sp>
          <p:nvSpPr>
            <p:cNvPr id="26638" name="Shape 4116"/>
            <p:cNvSpPr>
              <a:spLocks noChangeArrowheads="1"/>
            </p:cNvSpPr>
            <p:nvPr/>
          </p:nvSpPr>
          <p:spPr bwMode="auto">
            <a:xfrm>
              <a:off x="1307825" y="910975"/>
              <a:ext cx="378600" cy="464050"/>
            </a:xfrm>
            <a:custGeom>
              <a:avLst/>
              <a:gdLst>
                <a:gd name="T0" fmla="*/ 0 w 15144"/>
                <a:gd name="T1" fmla="*/ 0 h 18562"/>
                <a:gd name="T2" fmla="*/ 15144 w 15144"/>
                <a:gd name="T3" fmla="*/ 18562 h 18562"/>
              </a:gdLst>
              <a:ahLst/>
              <a:cxnLst/>
              <a:rect l="T0" t="T1" r="T2" b="T3"/>
              <a:pathLst>
                <a:path w="15144" h="18562" extrusionOk="0">
                  <a:moveTo>
                    <a:pt x="782" y="0"/>
                  </a:moveTo>
                  <a:lnTo>
                    <a:pt x="636" y="25"/>
                  </a:lnTo>
                  <a:lnTo>
                    <a:pt x="489" y="74"/>
                  </a:lnTo>
                  <a:lnTo>
                    <a:pt x="343" y="147"/>
                  </a:lnTo>
                  <a:lnTo>
                    <a:pt x="221" y="244"/>
                  </a:lnTo>
                  <a:lnTo>
                    <a:pt x="123" y="342"/>
                  </a:lnTo>
                  <a:lnTo>
                    <a:pt x="74" y="489"/>
                  </a:lnTo>
                  <a:lnTo>
                    <a:pt x="25" y="635"/>
                  </a:lnTo>
                  <a:lnTo>
                    <a:pt x="1" y="782"/>
                  </a:lnTo>
                  <a:lnTo>
                    <a:pt x="1" y="17780"/>
                  </a:lnTo>
                  <a:lnTo>
                    <a:pt x="25" y="17951"/>
                  </a:lnTo>
                  <a:lnTo>
                    <a:pt x="74" y="18098"/>
                  </a:lnTo>
                  <a:lnTo>
                    <a:pt x="123" y="18220"/>
                  </a:lnTo>
                  <a:lnTo>
                    <a:pt x="221" y="18342"/>
                  </a:lnTo>
                  <a:lnTo>
                    <a:pt x="343" y="18440"/>
                  </a:lnTo>
                  <a:lnTo>
                    <a:pt x="489" y="18513"/>
                  </a:lnTo>
                  <a:lnTo>
                    <a:pt x="636" y="18562"/>
                  </a:lnTo>
                  <a:lnTo>
                    <a:pt x="14508" y="18562"/>
                  </a:lnTo>
                  <a:lnTo>
                    <a:pt x="14655" y="18513"/>
                  </a:lnTo>
                  <a:lnTo>
                    <a:pt x="14801" y="18440"/>
                  </a:lnTo>
                  <a:lnTo>
                    <a:pt x="14923" y="18342"/>
                  </a:lnTo>
                  <a:lnTo>
                    <a:pt x="15021" y="18220"/>
                  </a:lnTo>
                  <a:lnTo>
                    <a:pt x="15070" y="18098"/>
                  </a:lnTo>
                  <a:lnTo>
                    <a:pt x="15119" y="17951"/>
                  </a:lnTo>
                  <a:lnTo>
                    <a:pt x="15143" y="17780"/>
                  </a:lnTo>
                  <a:lnTo>
                    <a:pt x="15143" y="3859"/>
                  </a:lnTo>
                  <a:lnTo>
                    <a:pt x="12554" y="3859"/>
                  </a:lnTo>
                  <a:lnTo>
                    <a:pt x="12286" y="3835"/>
                  </a:lnTo>
                  <a:lnTo>
                    <a:pt x="12066" y="3761"/>
                  </a:lnTo>
                  <a:lnTo>
                    <a:pt x="11846" y="3664"/>
                  </a:lnTo>
                  <a:lnTo>
                    <a:pt x="11651" y="3493"/>
                  </a:lnTo>
                  <a:lnTo>
                    <a:pt x="11504" y="3297"/>
                  </a:lnTo>
                  <a:lnTo>
                    <a:pt x="11382" y="3102"/>
                  </a:lnTo>
                  <a:lnTo>
                    <a:pt x="11309" y="2858"/>
                  </a:lnTo>
                  <a:lnTo>
                    <a:pt x="11284" y="2589"/>
                  </a:lnTo>
                  <a:lnTo>
                    <a:pt x="11284" y="0"/>
                  </a:lnTo>
                  <a:close/>
                </a:path>
              </a:pathLst>
            </a:custGeom>
            <a:solidFill>
              <a:srgbClr val="FFCC00">
                <a:alpha val="38039"/>
              </a:srgbClr>
            </a:solidFill>
            <a:ln w="9525">
              <a:noFill/>
              <a:miter lim="800000"/>
              <a:headEnd/>
              <a:tailEnd/>
            </a:ln>
          </p:spPr>
          <p:txBody>
            <a:bodyPr lIns="91425" tIns="91425" rIns="91425" bIns="91425" anchor="ctr"/>
            <a:lstStyle/>
            <a:p>
              <a:pPr>
                <a:buClr>
                  <a:srgbClr val="000000"/>
                </a:buClr>
                <a:buFont typeface="Arial" charset="0"/>
                <a:buNone/>
              </a:pPr>
              <a:endParaRPr lang="el-GR">
                <a:latin typeface="Century Gothic" pitchFamily="34" charset="0"/>
              </a:endParaRPr>
            </a:p>
            <a:p>
              <a:pPr>
                <a:buClr>
                  <a:srgbClr val="000000"/>
                </a:buClr>
                <a:buFont typeface="Arial" charset="0"/>
                <a:buNone/>
              </a:pPr>
              <a:r>
                <a:rPr lang="en-US">
                  <a:latin typeface="Century Gothic" pitchFamily="34" charset="0"/>
                </a:rPr>
                <a:t>Hong Kong Insurance Authority: </a:t>
              </a:r>
            </a:p>
            <a:p>
              <a:pPr>
                <a:buClr>
                  <a:srgbClr val="000000"/>
                </a:buClr>
                <a:buFont typeface="Wingdings" pitchFamily="2" charset="2"/>
                <a:buChar char="ü"/>
              </a:pPr>
              <a:r>
                <a:rPr lang="en-US" sz="1200" b="0">
                  <a:latin typeface="Century Gothic" pitchFamily="34" charset="0"/>
                </a:rPr>
                <a:t>InsurTech Sandbox</a:t>
              </a:r>
              <a:r>
                <a:rPr lang="en-US" sz="1200">
                  <a:latin typeface="Century Gothic" pitchFamily="34" charset="0"/>
                </a:rPr>
                <a:t> </a:t>
              </a:r>
            </a:p>
            <a:p>
              <a:pPr>
                <a:buClr>
                  <a:srgbClr val="000000"/>
                </a:buClr>
                <a:buFont typeface="Wingdings" pitchFamily="2" charset="2"/>
                <a:buChar char="ü"/>
              </a:pPr>
              <a:r>
                <a:rPr lang="en-US" sz="1200" b="0">
                  <a:latin typeface="Century Gothic" pitchFamily="34" charset="0"/>
                </a:rPr>
                <a:t>Fast Track authorization for digital insurers</a:t>
              </a:r>
            </a:p>
            <a:p>
              <a:pPr>
                <a:buClr>
                  <a:srgbClr val="000000"/>
                </a:buClr>
                <a:buFont typeface="Wingdings" pitchFamily="2" charset="2"/>
                <a:buChar char="ü"/>
              </a:pPr>
              <a:r>
                <a:rPr lang="en-US" sz="1200" b="0">
                  <a:latin typeface="Century Gothic" pitchFamily="34" charset="0"/>
                </a:rPr>
                <a:t>InsurTech Facilitation Team</a:t>
              </a:r>
            </a:p>
            <a:p>
              <a:pPr>
                <a:buClr>
                  <a:srgbClr val="000000"/>
                </a:buClr>
                <a:buFont typeface="Wingdings" pitchFamily="2" charset="2"/>
                <a:buChar char="ü"/>
              </a:pPr>
              <a:r>
                <a:rPr lang="en-US" sz="1200" b="0">
                  <a:latin typeface="Century Gothic" pitchFamily="34" charset="0"/>
                </a:rPr>
                <a:t>Future Task Force of the Insurance Industry</a:t>
              </a:r>
              <a:endParaRPr lang="el-GR" sz="1200" b="0">
                <a:latin typeface="Century Gothic" pitchFamily="34" charset="0"/>
              </a:endParaRPr>
            </a:p>
          </p:txBody>
        </p:sp>
        <p:sp>
          <p:nvSpPr>
            <p:cNvPr id="26639" name="Shape 4117"/>
            <p:cNvSpPr>
              <a:spLocks noChangeArrowheads="1"/>
            </p:cNvSpPr>
            <p:nvPr/>
          </p:nvSpPr>
          <p:spPr bwMode="auto">
            <a:xfrm>
              <a:off x="1602125" y="910975"/>
              <a:ext cx="84300" cy="84275"/>
            </a:xfrm>
            <a:custGeom>
              <a:avLst/>
              <a:gdLst>
                <a:gd name="T0" fmla="*/ 2147483647 w 3372"/>
                <a:gd name="T1" fmla="*/ 0 h 3371"/>
                <a:gd name="T2" fmla="*/ 2147483647 w 3372"/>
                <a:gd name="T3" fmla="*/ 2147483647 h 3371"/>
                <a:gd name="T4" fmla="*/ 2147483647 w 3372"/>
                <a:gd name="T5" fmla="*/ 2147483647 h 3371"/>
                <a:gd name="T6" fmla="*/ 2147483647 w 3372"/>
                <a:gd name="T7" fmla="*/ 2147483647 h 3371"/>
                <a:gd name="T8" fmla="*/ 2147483647 w 3372"/>
                <a:gd name="T9" fmla="*/ 2147483647 h 3371"/>
                <a:gd name="T10" fmla="*/ 2147483647 w 3372"/>
                <a:gd name="T11" fmla="*/ 2147483647 h 3371"/>
                <a:gd name="T12" fmla="*/ 2147483647 w 3372"/>
                <a:gd name="T13" fmla="*/ 2147483647 h 3371"/>
                <a:gd name="T14" fmla="*/ 2147483647 w 3372"/>
                <a:gd name="T15" fmla="*/ 2147483647 h 3371"/>
                <a:gd name="T16" fmla="*/ 2147483647 w 3372"/>
                <a:gd name="T17" fmla="*/ 2147483647 h 3371"/>
                <a:gd name="T18" fmla="*/ 2147483647 w 3372"/>
                <a:gd name="T19" fmla="*/ 2147483647 h 3371"/>
                <a:gd name="T20" fmla="*/ 2147483647 w 3372"/>
                <a:gd name="T21" fmla="*/ 0 h 33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72"/>
                <a:gd name="T34" fmla="*/ 0 h 3371"/>
                <a:gd name="T35" fmla="*/ 3372 w 3372"/>
                <a:gd name="T36" fmla="*/ 3371 h 337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72" h="3371" extrusionOk="0">
                  <a:moveTo>
                    <a:pt x="1" y="0"/>
                  </a:moveTo>
                  <a:lnTo>
                    <a:pt x="1" y="2589"/>
                  </a:lnTo>
                  <a:lnTo>
                    <a:pt x="1" y="2760"/>
                  </a:lnTo>
                  <a:lnTo>
                    <a:pt x="50" y="2907"/>
                  </a:lnTo>
                  <a:lnTo>
                    <a:pt x="123" y="3029"/>
                  </a:lnTo>
                  <a:lnTo>
                    <a:pt x="221" y="3151"/>
                  </a:lnTo>
                  <a:lnTo>
                    <a:pt x="343" y="3249"/>
                  </a:lnTo>
                  <a:lnTo>
                    <a:pt x="465" y="3322"/>
                  </a:lnTo>
                  <a:lnTo>
                    <a:pt x="611" y="3371"/>
                  </a:lnTo>
                  <a:lnTo>
                    <a:pt x="3371" y="3371"/>
                  </a:lnTo>
                  <a:lnTo>
                    <a:pt x="1" y="0"/>
                  </a:lnTo>
                  <a:close/>
                </a:path>
              </a:pathLst>
            </a:custGeom>
            <a:solidFill>
              <a:srgbClr val="FFCC00">
                <a:alpha val="38039"/>
              </a:srgbClr>
            </a:solidFill>
            <a:ln w="9525">
              <a:noFill/>
              <a:miter lim="800000"/>
              <a:headEnd/>
              <a:tailEnd/>
            </a:ln>
          </p:spPr>
          <p:txBody>
            <a:bodyPr lIns="91425" tIns="91425" rIns="91425" bIns="91425" anchor="ctr"/>
            <a:lstStyle/>
            <a:p>
              <a:endParaRPr lang="el-GR"/>
            </a:p>
          </p:txBody>
        </p:sp>
      </p:grpSp>
      <p:grpSp>
        <p:nvGrpSpPr>
          <p:cNvPr id="26633" name="Shape 4114"/>
          <p:cNvGrpSpPr>
            <a:grpSpLocks/>
          </p:cNvGrpSpPr>
          <p:nvPr/>
        </p:nvGrpSpPr>
        <p:grpSpPr bwMode="auto">
          <a:xfrm>
            <a:off x="109538" y="1203325"/>
            <a:ext cx="1868487" cy="3003550"/>
            <a:chOff x="1246775" y="910975"/>
            <a:chExt cx="439650" cy="523900"/>
          </a:xfrm>
        </p:grpSpPr>
        <p:sp>
          <p:nvSpPr>
            <p:cNvPr id="26634" name="Shape 4115"/>
            <p:cNvSpPr>
              <a:spLocks noChangeArrowheads="1"/>
            </p:cNvSpPr>
            <p:nvPr/>
          </p:nvSpPr>
          <p:spPr bwMode="auto">
            <a:xfrm>
              <a:off x="1246775" y="970800"/>
              <a:ext cx="378575" cy="464075"/>
            </a:xfrm>
            <a:custGeom>
              <a:avLst/>
              <a:gdLst>
                <a:gd name="T0" fmla="*/ 2147483647 w 15143"/>
                <a:gd name="T1" fmla="*/ 2147483647 h 18563"/>
                <a:gd name="T2" fmla="*/ 2147483647 w 15143"/>
                <a:gd name="T3" fmla="*/ 2147483647 h 18563"/>
                <a:gd name="T4" fmla="*/ 2147483647 w 15143"/>
                <a:gd name="T5" fmla="*/ 2147483647 h 18563"/>
                <a:gd name="T6" fmla="*/ 2147483647 w 15143"/>
                <a:gd name="T7" fmla="*/ 2147483647 h 18563"/>
                <a:gd name="T8" fmla="*/ 2147483647 w 15143"/>
                <a:gd name="T9" fmla="*/ 2147483647 h 18563"/>
                <a:gd name="T10" fmla="*/ 2147483647 w 15143"/>
                <a:gd name="T11" fmla="*/ 2147483647 h 18563"/>
                <a:gd name="T12" fmla="*/ 2147483647 w 15143"/>
                <a:gd name="T13" fmla="*/ 2147483647 h 18563"/>
                <a:gd name="T14" fmla="*/ 2147483647 w 15143"/>
                <a:gd name="T15" fmla="*/ 2147483647 h 18563"/>
                <a:gd name="T16" fmla="*/ 2147483647 w 15143"/>
                <a:gd name="T17" fmla="*/ 2147483647 h 18563"/>
                <a:gd name="T18" fmla="*/ 2147483647 w 15143"/>
                <a:gd name="T19" fmla="*/ 2147483647 h 18563"/>
                <a:gd name="T20" fmla="*/ 2147483647 w 15143"/>
                <a:gd name="T21" fmla="*/ 2147483647 h 18563"/>
                <a:gd name="T22" fmla="*/ 2147483647 w 15143"/>
                <a:gd name="T23" fmla="*/ 2147483647 h 18563"/>
                <a:gd name="T24" fmla="*/ 2147483647 w 15143"/>
                <a:gd name="T25" fmla="*/ 2147483647 h 18563"/>
                <a:gd name="T26" fmla="*/ 2147483647 w 15143"/>
                <a:gd name="T27" fmla="*/ 2147483647 h 18563"/>
                <a:gd name="T28" fmla="*/ 2147483647 w 15143"/>
                <a:gd name="T29" fmla="*/ 2147483647 h 18563"/>
                <a:gd name="T30" fmla="*/ 2147483647 w 15143"/>
                <a:gd name="T31" fmla="*/ 2147483647 h 18563"/>
                <a:gd name="T32" fmla="*/ 2147483647 w 15143"/>
                <a:gd name="T33" fmla="*/ 2147483647 h 18563"/>
                <a:gd name="T34" fmla="*/ 2147483647 w 15143"/>
                <a:gd name="T35" fmla="*/ 2147483647 h 18563"/>
                <a:gd name="T36" fmla="*/ 2147483647 w 15143"/>
                <a:gd name="T37" fmla="*/ 2147483647 h 18563"/>
                <a:gd name="T38" fmla="*/ 2147483647 w 15143"/>
                <a:gd name="T39" fmla="*/ 2147483647 h 18563"/>
                <a:gd name="T40" fmla="*/ 2147483647 w 15143"/>
                <a:gd name="T41" fmla="*/ 2147483647 h 18563"/>
                <a:gd name="T42" fmla="*/ 2147483647 w 15143"/>
                <a:gd name="T43" fmla="*/ 2147483647 h 18563"/>
                <a:gd name="T44" fmla="*/ 2147483647 w 15143"/>
                <a:gd name="T45" fmla="*/ 2147483647 h 18563"/>
                <a:gd name="T46" fmla="*/ 2147483647 w 15143"/>
                <a:gd name="T47" fmla="*/ 2147483647 h 18563"/>
                <a:gd name="T48" fmla="*/ 2147483647 w 15143"/>
                <a:gd name="T49" fmla="*/ 2147483647 h 18563"/>
                <a:gd name="T50" fmla="*/ 2147483647 w 15143"/>
                <a:gd name="T51" fmla="*/ 2147483647 h 18563"/>
                <a:gd name="T52" fmla="*/ 2147483647 w 15143"/>
                <a:gd name="T53" fmla="*/ 2147483647 h 18563"/>
                <a:gd name="T54" fmla="*/ 2147483647 w 15143"/>
                <a:gd name="T55" fmla="*/ 2147483647 h 18563"/>
                <a:gd name="T56" fmla="*/ 2147483647 w 15143"/>
                <a:gd name="T57" fmla="*/ 2147483647 h 18563"/>
                <a:gd name="T58" fmla="*/ 2147483647 w 15143"/>
                <a:gd name="T59" fmla="*/ 2147483647 h 18563"/>
                <a:gd name="T60" fmla="*/ 2147483647 w 15143"/>
                <a:gd name="T61" fmla="*/ 2147483647 h 18563"/>
                <a:gd name="T62" fmla="*/ 2147483647 w 15143"/>
                <a:gd name="T63" fmla="*/ 2147483647 h 18563"/>
                <a:gd name="T64" fmla="*/ 2147483647 w 15143"/>
                <a:gd name="T65" fmla="*/ 2147483647 h 18563"/>
                <a:gd name="T66" fmla="*/ 2147483647 w 15143"/>
                <a:gd name="T67" fmla="*/ 2147483647 h 18563"/>
                <a:gd name="T68" fmla="*/ 2147483647 w 15143"/>
                <a:gd name="T69" fmla="*/ 2147483647 h 18563"/>
                <a:gd name="T70" fmla="*/ 2147483647 w 15143"/>
                <a:gd name="T71" fmla="*/ 2147483647 h 18563"/>
                <a:gd name="T72" fmla="*/ 2147483647 w 15143"/>
                <a:gd name="T73" fmla="*/ 2147483647 h 18563"/>
                <a:gd name="T74" fmla="*/ 2147483647 w 15143"/>
                <a:gd name="T75" fmla="*/ 2147483647 h 1856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143"/>
                <a:gd name="T115" fmla="*/ 0 h 18563"/>
                <a:gd name="T116" fmla="*/ 15143 w 15143"/>
                <a:gd name="T117" fmla="*/ 18563 h 1856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143" h="18563" extrusionOk="0">
                  <a:moveTo>
                    <a:pt x="782" y="1"/>
                  </a:moveTo>
                  <a:lnTo>
                    <a:pt x="636" y="25"/>
                  </a:lnTo>
                  <a:lnTo>
                    <a:pt x="489" y="50"/>
                  </a:lnTo>
                  <a:lnTo>
                    <a:pt x="343" y="123"/>
                  </a:lnTo>
                  <a:lnTo>
                    <a:pt x="220" y="221"/>
                  </a:lnTo>
                  <a:lnTo>
                    <a:pt x="123" y="318"/>
                  </a:lnTo>
                  <a:lnTo>
                    <a:pt x="74" y="465"/>
                  </a:lnTo>
                  <a:lnTo>
                    <a:pt x="25" y="587"/>
                  </a:lnTo>
                  <a:lnTo>
                    <a:pt x="1" y="758"/>
                  </a:lnTo>
                  <a:lnTo>
                    <a:pt x="1" y="17756"/>
                  </a:lnTo>
                  <a:lnTo>
                    <a:pt x="25" y="17903"/>
                  </a:lnTo>
                  <a:lnTo>
                    <a:pt x="74" y="18049"/>
                  </a:lnTo>
                  <a:lnTo>
                    <a:pt x="123" y="18196"/>
                  </a:lnTo>
                  <a:lnTo>
                    <a:pt x="220" y="18318"/>
                  </a:lnTo>
                  <a:lnTo>
                    <a:pt x="343" y="18416"/>
                  </a:lnTo>
                  <a:lnTo>
                    <a:pt x="489" y="18489"/>
                  </a:lnTo>
                  <a:lnTo>
                    <a:pt x="636" y="18538"/>
                  </a:lnTo>
                  <a:lnTo>
                    <a:pt x="782" y="18562"/>
                  </a:lnTo>
                  <a:lnTo>
                    <a:pt x="14361" y="18562"/>
                  </a:lnTo>
                  <a:lnTo>
                    <a:pt x="14508" y="18538"/>
                  </a:lnTo>
                  <a:lnTo>
                    <a:pt x="14654" y="18489"/>
                  </a:lnTo>
                  <a:lnTo>
                    <a:pt x="14801" y="18416"/>
                  </a:lnTo>
                  <a:lnTo>
                    <a:pt x="14923" y="18318"/>
                  </a:lnTo>
                  <a:lnTo>
                    <a:pt x="15021" y="18196"/>
                  </a:lnTo>
                  <a:lnTo>
                    <a:pt x="15070" y="18049"/>
                  </a:lnTo>
                  <a:lnTo>
                    <a:pt x="15118" y="17903"/>
                  </a:lnTo>
                  <a:lnTo>
                    <a:pt x="15143" y="17756"/>
                  </a:lnTo>
                  <a:lnTo>
                    <a:pt x="15143" y="16608"/>
                  </a:lnTo>
                  <a:lnTo>
                    <a:pt x="2736" y="16608"/>
                  </a:lnTo>
                  <a:lnTo>
                    <a:pt x="2589" y="16584"/>
                  </a:lnTo>
                  <a:lnTo>
                    <a:pt x="2443" y="16535"/>
                  </a:lnTo>
                  <a:lnTo>
                    <a:pt x="2296" y="16462"/>
                  </a:lnTo>
                  <a:lnTo>
                    <a:pt x="2174" y="16364"/>
                  </a:lnTo>
                  <a:lnTo>
                    <a:pt x="2077" y="16242"/>
                  </a:lnTo>
                  <a:lnTo>
                    <a:pt x="2028" y="16096"/>
                  </a:lnTo>
                  <a:lnTo>
                    <a:pt x="1979" y="15949"/>
                  </a:lnTo>
                  <a:lnTo>
                    <a:pt x="1954" y="15802"/>
                  </a:lnTo>
                  <a:lnTo>
                    <a:pt x="1954" y="1"/>
                  </a:lnTo>
                  <a:close/>
                </a:path>
              </a:pathLst>
            </a:custGeom>
            <a:solidFill>
              <a:srgbClr val="FFCC00">
                <a:alpha val="38039"/>
              </a:srgbClr>
            </a:solidFill>
            <a:ln w="9525">
              <a:noFill/>
              <a:miter lim="800000"/>
              <a:headEnd/>
              <a:tailEnd/>
            </a:ln>
          </p:spPr>
          <p:txBody>
            <a:bodyPr lIns="91425" tIns="91425" rIns="91425" bIns="91425" anchor="ctr"/>
            <a:lstStyle/>
            <a:p>
              <a:endParaRPr lang="el-GR"/>
            </a:p>
          </p:txBody>
        </p:sp>
        <p:sp>
          <p:nvSpPr>
            <p:cNvPr id="26635" name="Shape 4116"/>
            <p:cNvSpPr>
              <a:spLocks noChangeArrowheads="1"/>
            </p:cNvSpPr>
            <p:nvPr/>
          </p:nvSpPr>
          <p:spPr bwMode="auto">
            <a:xfrm>
              <a:off x="1307825" y="910975"/>
              <a:ext cx="378600" cy="464050"/>
            </a:xfrm>
            <a:custGeom>
              <a:avLst/>
              <a:gdLst>
                <a:gd name="T0" fmla="*/ 0 w 15144"/>
                <a:gd name="T1" fmla="*/ 0 h 18562"/>
                <a:gd name="T2" fmla="*/ 15144 w 15144"/>
                <a:gd name="T3" fmla="*/ 18562 h 18562"/>
              </a:gdLst>
              <a:ahLst/>
              <a:cxnLst/>
              <a:rect l="T0" t="T1" r="T2" b="T3"/>
              <a:pathLst>
                <a:path w="15144" h="18562" extrusionOk="0">
                  <a:moveTo>
                    <a:pt x="782" y="0"/>
                  </a:moveTo>
                  <a:lnTo>
                    <a:pt x="636" y="25"/>
                  </a:lnTo>
                  <a:lnTo>
                    <a:pt x="489" y="74"/>
                  </a:lnTo>
                  <a:lnTo>
                    <a:pt x="343" y="147"/>
                  </a:lnTo>
                  <a:lnTo>
                    <a:pt x="221" y="244"/>
                  </a:lnTo>
                  <a:lnTo>
                    <a:pt x="123" y="342"/>
                  </a:lnTo>
                  <a:lnTo>
                    <a:pt x="74" y="489"/>
                  </a:lnTo>
                  <a:lnTo>
                    <a:pt x="25" y="635"/>
                  </a:lnTo>
                  <a:lnTo>
                    <a:pt x="1" y="782"/>
                  </a:lnTo>
                  <a:lnTo>
                    <a:pt x="1" y="17780"/>
                  </a:lnTo>
                  <a:lnTo>
                    <a:pt x="25" y="17951"/>
                  </a:lnTo>
                  <a:lnTo>
                    <a:pt x="74" y="18098"/>
                  </a:lnTo>
                  <a:lnTo>
                    <a:pt x="123" y="18220"/>
                  </a:lnTo>
                  <a:lnTo>
                    <a:pt x="221" y="18342"/>
                  </a:lnTo>
                  <a:lnTo>
                    <a:pt x="343" y="18440"/>
                  </a:lnTo>
                  <a:lnTo>
                    <a:pt x="489" y="18513"/>
                  </a:lnTo>
                  <a:lnTo>
                    <a:pt x="636" y="18562"/>
                  </a:lnTo>
                  <a:lnTo>
                    <a:pt x="14508" y="18562"/>
                  </a:lnTo>
                  <a:lnTo>
                    <a:pt x="14655" y="18513"/>
                  </a:lnTo>
                  <a:lnTo>
                    <a:pt x="14801" y="18440"/>
                  </a:lnTo>
                  <a:lnTo>
                    <a:pt x="14923" y="18342"/>
                  </a:lnTo>
                  <a:lnTo>
                    <a:pt x="15021" y="18220"/>
                  </a:lnTo>
                  <a:lnTo>
                    <a:pt x="15070" y="18098"/>
                  </a:lnTo>
                  <a:lnTo>
                    <a:pt x="15119" y="17951"/>
                  </a:lnTo>
                  <a:lnTo>
                    <a:pt x="15143" y="17780"/>
                  </a:lnTo>
                  <a:lnTo>
                    <a:pt x="15143" y="3859"/>
                  </a:lnTo>
                  <a:lnTo>
                    <a:pt x="12554" y="3859"/>
                  </a:lnTo>
                  <a:lnTo>
                    <a:pt x="12286" y="3835"/>
                  </a:lnTo>
                  <a:lnTo>
                    <a:pt x="12066" y="3761"/>
                  </a:lnTo>
                  <a:lnTo>
                    <a:pt x="11846" y="3664"/>
                  </a:lnTo>
                  <a:lnTo>
                    <a:pt x="11651" y="3493"/>
                  </a:lnTo>
                  <a:lnTo>
                    <a:pt x="11504" y="3297"/>
                  </a:lnTo>
                  <a:lnTo>
                    <a:pt x="11382" y="3102"/>
                  </a:lnTo>
                  <a:lnTo>
                    <a:pt x="11309" y="2858"/>
                  </a:lnTo>
                  <a:lnTo>
                    <a:pt x="11284" y="2589"/>
                  </a:lnTo>
                  <a:lnTo>
                    <a:pt x="11284" y="0"/>
                  </a:lnTo>
                  <a:close/>
                </a:path>
              </a:pathLst>
            </a:custGeom>
            <a:solidFill>
              <a:srgbClr val="FFCC00">
                <a:alpha val="38039"/>
              </a:srgbClr>
            </a:solidFill>
            <a:ln w="9525">
              <a:noFill/>
              <a:miter lim="800000"/>
              <a:headEnd/>
              <a:tailEnd/>
            </a:ln>
          </p:spPr>
          <p:txBody>
            <a:bodyPr lIns="91425" tIns="91425" rIns="91425" bIns="91425" anchor="ctr"/>
            <a:lstStyle/>
            <a:p>
              <a:pPr>
                <a:buClr>
                  <a:srgbClr val="000000"/>
                </a:buClr>
                <a:buFont typeface="Arial" charset="0"/>
                <a:buNone/>
              </a:pPr>
              <a:endParaRPr lang="en-US">
                <a:latin typeface="Century Gothic" pitchFamily="34" charset="0"/>
              </a:endParaRPr>
            </a:p>
            <a:p>
              <a:pPr>
                <a:buClr>
                  <a:srgbClr val="000000"/>
                </a:buClr>
                <a:buFont typeface="Arial" charset="0"/>
                <a:buNone/>
              </a:pPr>
              <a:endParaRPr lang="el-GR">
                <a:latin typeface="Century Gothic" pitchFamily="34" charset="0"/>
              </a:endParaRPr>
            </a:p>
            <a:p>
              <a:pPr>
                <a:buClr>
                  <a:srgbClr val="000000"/>
                </a:buClr>
                <a:buFont typeface="Arial" charset="0"/>
                <a:buNone/>
              </a:pPr>
              <a:r>
                <a:rPr lang="en-US">
                  <a:latin typeface="Century Gothic" pitchFamily="34" charset="0"/>
                </a:rPr>
                <a:t>United Kingdom: </a:t>
              </a:r>
            </a:p>
            <a:p>
              <a:pPr>
                <a:buClr>
                  <a:srgbClr val="000000"/>
                </a:buClr>
                <a:buFont typeface="Wingdings" pitchFamily="2" charset="2"/>
                <a:buChar char="ü"/>
              </a:pPr>
              <a:r>
                <a:rPr lang="en-US" sz="1200" b="0">
                  <a:latin typeface="Century Gothic" pitchFamily="34" charset="0"/>
                </a:rPr>
                <a:t>Global Financial Innovation Network</a:t>
              </a:r>
            </a:p>
            <a:p>
              <a:pPr>
                <a:buClr>
                  <a:srgbClr val="000000"/>
                </a:buClr>
                <a:buFont typeface="Wingdings" pitchFamily="2" charset="2"/>
                <a:buChar char="ü"/>
              </a:pPr>
              <a:r>
                <a:rPr lang="en-US" sz="1200" b="0">
                  <a:latin typeface="Century Gothic" pitchFamily="34" charset="0"/>
                </a:rPr>
                <a:t>Global Regulatory sandbox (?)</a:t>
              </a:r>
            </a:p>
            <a:p>
              <a:pPr>
                <a:buClr>
                  <a:srgbClr val="000000"/>
                </a:buClr>
                <a:buFont typeface="Wingdings" pitchFamily="2" charset="2"/>
                <a:buChar char="ü"/>
              </a:pPr>
              <a:r>
                <a:rPr lang="en-US" sz="1200" b="0">
                  <a:latin typeface="Century Gothic" pitchFamily="34" charset="0"/>
                </a:rPr>
                <a:t>Review of existing legislation for necessary amendments. </a:t>
              </a:r>
              <a:endParaRPr lang="el-GR" sz="1200" b="0">
                <a:latin typeface="Century Gothic" pitchFamily="34" charset="0"/>
              </a:endParaRPr>
            </a:p>
          </p:txBody>
        </p:sp>
        <p:sp>
          <p:nvSpPr>
            <p:cNvPr id="26636" name="Shape 4117"/>
            <p:cNvSpPr>
              <a:spLocks noChangeArrowheads="1"/>
            </p:cNvSpPr>
            <p:nvPr/>
          </p:nvSpPr>
          <p:spPr bwMode="auto">
            <a:xfrm>
              <a:off x="1602125" y="910975"/>
              <a:ext cx="84300" cy="84275"/>
            </a:xfrm>
            <a:custGeom>
              <a:avLst/>
              <a:gdLst>
                <a:gd name="T0" fmla="*/ 2147483647 w 3372"/>
                <a:gd name="T1" fmla="*/ 0 h 3371"/>
                <a:gd name="T2" fmla="*/ 2147483647 w 3372"/>
                <a:gd name="T3" fmla="*/ 2147483647 h 3371"/>
                <a:gd name="T4" fmla="*/ 2147483647 w 3372"/>
                <a:gd name="T5" fmla="*/ 2147483647 h 3371"/>
                <a:gd name="T6" fmla="*/ 2147483647 w 3372"/>
                <a:gd name="T7" fmla="*/ 2147483647 h 3371"/>
                <a:gd name="T8" fmla="*/ 2147483647 w 3372"/>
                <a:gd name="T9" fmla="*/ 2147483647 h 3371"/>
                <a:gd name="T10" fmla="*/ 2147483647 w 3372"/>
                <a:gd name="T11" fmla="*/ 2147483647 h 3371"/>
                <a:gd name="T12" fmla="*/ 2147483647 w 3372"/>
                <a:gd name="T13" fmla="*/ 2147483647 h 3371"/>
                <a:gd name="T14" fmla="*/ 2147483647 w 3372"/>
                <a:gd name="T15" fmla="*/ 2147483647 h 3371"/>
                <a:gd name="T16" fmla="*/ 2147483647 w 3372"/>
                <a:gd name="T17" fmla="*/ 2147483647 h 3371"/>
                <a:gd name="T18" fmla="*/ 2147483647 w 3372"/>
                <a:gd name="T19" fmla="*/ 2147483647 h 3371"/>
                <a:gd name="T20" fmla="*/ 2147483647 w 3372"/>
                <a:gd name="T21" fmla="*/ 0 h 33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72"/>
                <a:gd name="T34" fmla="*/ 0 h 3371"/>
                <a:gd name="T35" fmla="*/ 3372 w 3372"/>
                <a:gd name="T36" fmla="*/ 3371 h 337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72" h="3371" extrusionOk="0">
                  <a:moveTo>
                    <a:pt x="1" y="0"/>
                  </a:moveTo>
                  <a:lnTo>
                    <a:pt x="1" y="2589"/>
                  </a:lnTo>
                  <a:lnTo>
                    <a:pt x="1" y="2760"/>
                  </a:lnTo>
                  <a:lnTo>
                    <a:pt x="50" y="2907"/>
                  </a:lnTo>
                  <a:lnTo>
                    <a:pt x="123" y="3029"/>
                  </a:lnTo>
                  <a:lnTo>
                    <a:pt x="221" y="3151"/>
                  </a:lnTo>
                  <a:lnTo>
                    <a:pt x="343" y="3249"/>
                  </a:lnTo>
                  <a:lnTo>
                    <a:pt x="465" y="3322"/>
                  </a:lnTo>
                  <a:lnTo>
                    <a:pt x="611" y="3371"/>
                  </a:lnTo>
                  <a:lnTo>
                    <a:pt x="3371" y="3371"/>
                  </a:lnTo>
                  <a:lnTo>
                    <a:pt x="1" y="0"/>
                  </a:lnTo>
                  <a:close/>
                </a:path>
              </a:pathLst>
            </a:custGeom>
            <a:solidFill>
              <a:srgbClr val="FFCC00">
                <a:alpha val="38039"/>
              </a:srgbClr>
            </a:solidFill>
            <a:ln w="9525">
              <a:noFill/>
              <a:miter lim="800000"/>
              <a:headEnd/>
              <a:tailEnd/>
            </a:ln>
          </p:spPr>
          <p:txBody>
            <a:bodyPr lIns="91425" tIns="91425" rIns="91425" bIns="91425" anchor="ctr"/>
            <a:lstStyle/>
            <a:p>
              <a:endParaRPr lang="el-GR"/>
            </a:p>
          </p:txBody>
        </p:sp>
      </p:gr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hape 4038"/>
          <p:cNvSpPr txBox="1">
            <a:spLocks noGrp="1"/>
          </p:cNvSpPr>
          <p:nvPr>
            <p:ph type="ctrTitle" idx="4294967295"/>
          </p:nvPr>
        </p:nvSpPr>
        <p:spPr>
          <a:xfrm>
            <a:off x="1219200" y="1352550"/>
            <a:ext cx="4864100" cy="1160463"/>
          </a:xfrm>
        </p:spPr>
        <p:txBody>
          <a:bodyPr/>
          <a:lstStyle/>
          <a:p>
            <a:pPr eaLnBrk="1" hangingPunct="1">
              <a:buClr>
                <a:srgbClr val="0B87A1"/>
              </a:buClr>
              <a:buSzPts val="3600"/>
              <a:buFont typeface="Dosis Light"/>
              <a:buNone/>
            </a:pPr>
            <a:r>
              <a:rPr lang="en-US" sz="6000" b="1" smtClean="0">
                <a:solidFill>
                  <a:srgbClr val="0B87A1"/>
                </a:solidFill>
                <a:latin typeface="Century Gothic" pitchFamily="34" charset="0"/>
                <a:ea typeface="Dosis Light"/>
                <a:cs typeface="Dosis Light"/>
                <a:sym typeface="Dosis Light"/>
              </a:rPr>
              <a:t>THANK YOU </a:t>
            </a:r>
            <a:endParaRPr lang="el-GR" sz="6000" b="1" smtClean="0">
              <a:solidFill>
                <a:srgbClr val="0B87A1"/>
              </a:solidFill>
              <a:latin typeface="Century Gothic" pitchFamily="34" charset="0"/>
              <a:ea typeface="Dosis Light"/>
              <a:cs typeface="Dosis Light"/>
              <a:sym typeface="Dosis Light"/>
            </a:endParaRPr>
          </a:p>
        </p:txBody>
      </p:sp>
      <p:sp>
        <p:nvSpPr>
          <p:cNvPr id="27650" name="Shape 4040"/>
          <p:cNvSpPr txBox="1">
            <a:spLocks noGrp="1"/>
          </p:cNvSpPr>
          <p:nvPr>
            <p:ph type="subTitle" idx="4294967295"/>
          </p:nvPr>
        </p:nvSpPr>
        <p:spPr>
          <a:xfrm>
            <a:off x="1568450" y="2876550"/>
            <a:ext cx="4864100" cy="1614488"/>
          </a:xfrm>
        </p:spPr>
        <p:txBody>
          <a:bodyPr/>
          <a:lstStyle/>
          <a:p>
            <a:pPr marL="0" indent="0" eaLnBrk="1" hangingPunct="1">
              <a:spcBef>
                <a:spcPts val="600"/>
              </a:spcBef>
              <a:buClr>
                <a:srgbClr val="D3EBD5"/>
              </a:buClr>
              <a:buSzPts val="2400"/>
              <a:buFont typeface="Titillium Web Light"/>
              <a:buNone/>
            </a:pPr>
            <a:r>
              <a:rPr lang="en-US" sz="2000" smtClean="0">
                <a:solidFill>
                  <a:srgbClr val="80BFB7"/>
                </a:solidFill>
                <a:latin typeface="Century Gothic" pitchFamily="34" charset="0"/>
                <a:ea typeface="Titillium Web Light"/>
                <a:cs typeface="Titillium Web Light"/>
                <a:sym typeface="Titillium Web Light"/>
              </a:rPr>
              <a:t>Viktoria Chatzara</a:t>
            </a:r>
          </a:p>
          <a:p>
            <a:pPr marL="0" indent="0" eaLnBrk="1" hangingPunct="1">
              <a:spcBef>
                <a:spcPts val="600"/>
              </a:spcBef>
              <a:buClr>
                <a:srgbClr val="D3EBD5"/>
              </a:buClr>
              <a:buSzPts val="2400"/>
              <a:buFont typeface="Titillium Web Light"/>
              <a:buNone/>
            </a:pPr>
            <a:r>
              <a:rPr lang="en-US" sz="2000" smtClean="0">
                <a:solidFill>
                  <a:srgbClr val="80BFB7"/>
                </a:solidFill>
                <a:latin typeface="Century Gothic" pitchFamily="34" charset="0"/>
                <a:ea typeface="Titillium Web Light"/>
                <a:cs typeface="Titillium Web Light"/>
                <a:sym typeface="Titillium Web Light"/>
              </a:rPr>
              <a:t>Senior Associate at </a:t>
            </a:r>
            <a:r>
              <a:rPr lang="en-US" sz="2000" b="1" i="1" smtClean="0">
                <a:solidFill>
                  <a:srgbClr val="80BFB7"/>
                </a:solidFill>
                <a:latin typeface="Century Gothic" pitchFamily="34" charset="0"/>
                <a:ea typeface="Titillium Web Light"/>
                <a:cs typeface="Titillium Web Light"/>
                <a:sym typeface="Titillium Web Light"/>
              </a:rPr>
              <a:t>Rokas</a:t>
            </a:r>
            <a:r>
              <a:rPr lang="en-US" sz="2000" b="1" smtClean="0">
                <a:solidFill>
                  <a:srgbClr val="80BFB7"/>
                </a:solidFill>
                <a:latin typeface="Century Gothic" pitchFamily="34" charset="0"/>
                <a:ea typeface="Titillium Web Light"/>
                <a:cs typeface="Titillium Web Light"/>
                <a:sym typeface="Titillium Web Light"/>
              </a:rPr>
              <a:t> Law Firm </a:t>
            </a:r>
            <a:endParaRPr lang="en-US" sz="2000" smtClean="0">
              <a:solidFill>
                <a:srgbClr val="80BFB7"/>
              </a:solidFill>
              <a:latin typeface="Century Gothic" pitchFamily="34" charset="0"/>
              <a:ea typeface="Titillium Web Light"/>
              <a:cs typeface="Titillium Web Light"/>
              <a:sym typeface="Titillium Web Light"/>
            </a:endParaRPr>
          </a:p>
          <a:p>
            <a:pPr marL="0" indent="0" eaLnBrk="1" hangingPunct="1">
              <a:spcBef>
                <a:spcPts val="600"/>
              </a:spcBef>
              <a:buClr>
                <a:srgbClr val="D3EBD5"/>
              </a:buClr>
              <a:buSzPts val="2400"/>
              <a:buFont typeface="Titillium Web Light"/>
              <a:buNone/>
            </a:pPr>
            <a:r>
              <a:rPr lang="en-US" sz="2000" smtClean="0">
                <a:solidFill>
                  <a:srgbClr val="80BFB7"/>
                </a:solidFill>
                <a:latin typeface="Century Gothic" pitchFamily="34" charset="0"/>
                <a:ea typeface="Titillium Web Light"/>
                <a:cs typeface="Titillium Web Light"/>
                <a:sym typeface="Titillium Web Light"/>
                <a:hlinkClick r:id="rId3"/>
              </a:rPr>
              <a:t>v.chatzara@rokas.com</a:t>
            </a:r>
            <a:r>
              <a:rPr lang="en-US" sz="2000" smtClean="0">
                <a:solidFill>
                  <a:srgbClr val="80BFB7"/>
                </a:solidFill>
                <a:latin typeface="Century Gothic" pitchFamily="34" charset="0"/>
                <a:ea typeface="Titillium Web Light"/>
                <a:cs typeface="Titillium Web Light"/>
                <a:sym typeface="Titillium Web Light"/>
              </a:rPr>
              <a:t> </a:t>
            </a:r>
            <a:endParaRPr lang="el-GR" sz="2000" b="1" i="1" smtClean="0">
              <a:solidFill>
                <a:srgbClr val="80BFB7"/>
              </a:solidFill>
              <a:latin typeface="Century Gothic" pitchFamily="34" charset="0"/>
              <a:ea typeface="Titillium Web Light"/>
              <a:cs typeface="Titillium Web Light"/>
              <a:sym typeface="Titillium Web Light"/>
            </a:endParaRPr>
          </a:p>
        </p:txBody>
      </p:sp>
      <p:pic>
        <p:nvPicPr>
          <p:cNvPr id="27651" name="Picture 7"/>
          <p:cNvPicPr>
            <a:picLocks noChangeAspect="1" noChangeArrowheads="1"/>
          </p:cNvPicPr>
          <p:nvPr/>
        </p:nvPicPr>
        <p:blipFill>
          <a:blip r:embed="rId4"/>
          <a:srcRect/>
          <a:stretch>
            <a:fillRect/>
          </a:stretch>
        </p:blipFill>
        <p:spPr bwMode="auto">
          <a:xfrm>
            <a:off x="381000" y="2957513"/>
            <a:ext cx="1160463" cy="1128712"/>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hape 3858"/>
          <p:cNvSpPr txBox="1">
            <a:spLocks noGrp="1"/>
          </p:cNvSpPr>
          <p:nvPr>
            <p:ph type="ctrTitle" idx="4294967295"/>
          </p:nvPr>
        </p:nvSpPr>
        <p:spPr>
          <a:xfrm>
            <a:off x="533400" y="438150"/>
            <a:ext cx="5268913" cy="1160463"/>
          </a:xfrm>
        </p:spPr>
        <p:txBody>
          <a:bodyPr/>
          <a:lstStyle/>
          <a:p>
            <a:pPr eaLnBrk="1" hangingPunct="1">
              <a:buClr>
                <a:srgbClr val="0B87A1"/>
              </a:buClr>
              <a:buSzPts val="4800"/>
              <a:buFont typeface="Dosis Light"/>
              <a:buNone/>
            </a:pPr>
            <a:r>
              <a:rPr lang="en-US" sz="4000" smtClean="0">
                <a:solidFill>
                  <a:srgbClr val="003B55"/>
                </a:solidFill>
                <a:latin typeface="Century Gothic" pitchFamily="34" charset="0"/>
                <a:ea typeface="Dosis Light"/>
                <a:cs typeface="Dosis Light"/>
                <a:sym typeface="Dosis Light"/>
              </a:rPr>
              <a:t>1. Introduction</a:t>
            </a:r>
            <a:endParaRPr lang="el-GR" sz="4000" smtClean="0">
              <a:solidFill>
                <a:srgbClr val="003B55"/>
              </a:solidFill>
              <a:latin typeface="Century Gothic" pitchFamily="34" charset="0"/>
              <a:ea typeface="Dosis Light"/>
              <a:cs typeface="Dosis Light"/>
              <a:sym typeface="Dosis Light"/>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2"/>
          <p:cNvSpPr txBox="1">
            <a:spLocks noGrp="1"/>
          </p:cNvSpPr>
          <p:nvPr>
            <p:ph type="title" idx="4294967295"/>
          </p:nvPr>
        </p:nvSpPr>
        <p:spPr>
          <a:xfrm>
            <a:off x="685800" y="361950"/>
            <a:ext cx="6761163" cy="536575"/>
          </a:xfrm>
        </p:spPr>
        <p:txBody>
          <a:bodyPr/>
          <a:lstStyle/>
          <a:p>
            <a:pPr>
              <a:buSzPts val="3600"/>
            </a:pPr>
            <a:r>
              <a:rPr lang="en-US" sz="2000" b="1" smtClean="0">
                <a:solidFill>
                  <a:srgbClr val="0B87A1"/>
                </a:solidFill>
                <a:latin typeface="Century Gothic" pitchFamily="34" charset="0"/>
                <a:ea typeface="SimHei" pitchFamily="49" charset="-122"/>
              </a:rPr>
              <a:t>The FinTech phenomenon</a:t>
            </a:r>
            <a:endParaRPr lang="el-GR" sz="2000" b="1" smtClean="0">
              <a:solidFill>
                <a:srgbClr val="0B87A1"/>
              </a:solidFill>
              <a:latin typeface="Century Gothic" pitchFamily="34" charset="0"/>
              <a:ea typeface="SimHei" pitchFamily="49" charset="-122"/>
            </a:endParaRPr>
          </a:p>
        </p:txBody>
      </p:sp>
      <p:sp>
        <p:nvSpPr>
          <p:cNvPr id="9218" name="Text Box 3"/>
          <p:cNvSpPr txBox="1">
            <a:spLocks noGrp="1"/>
          </p:cNvSpPr>
          <p:nvPr>
            <p:ph type="body" idx="4294967295"/>
          </p:nvPr>
        </p:nvSpPr>
        <p:spPr>
          <a:xfrm>
            <a:off x="533400" y="971550"/>
            <a:ext cx="8305800" cy="3733800"/>
          </a:xfrm>
        </p:spPr>
        <p:txBody>
          <a:bodyPr/>
          <a:lstStyle/>
          <a:p>
            <a:pPr marL="457200" indent="-381000">
              <a:lnSpc>
                <a:spcPct val="80000"/>
              </a:lnSpc>
              <a:spcBef>
                <a:spcPts val="600"/>
              </a:spcBef>
              <a:spcAft>
                <a:spcPct val="45000"/>
              </a:spcAft>
              <a:buSzPts val="2400"/>
              <a:buFont typeface="Wingdings" pitchFamily="2" charset="2"/>
              <a:buChar char="Ø"/>
            </a:pPr>
            <a:r>
              <a:rPr lang="en-US" b="1" smtClean="0">
                <a:solidFill>
                  <a:srgbClr val="003B55"/>
                </a:solidFill>
                <a:latin typeface="Century Gothic" pitchFamily="34" charset="0"/>
                <a:cs typeface="Arial" charset="0"/>
              </a:rPr>
              <a:t>FinTech (or Financial Technology) </a:t>
            </a:r>
            <a:r>
              <a:rPr lang="en-US" smtClean="0">
                <a:solidFill>
                  <a:srgbClr val="003B55"/>
                </a:solidFill>
                <a:latin typeface="Century Gothic" pitchFamily="34" charset="0"/>
                <a:cs typeface="Arial" charset="0"/>
              </a:rPr>
              <a:t>is the term used to describe the impact of new technologies on the financial services industry. </a:t>
            </a:r>
          </a:p>
          <a:p>
            <a:pPr marL="914400" lvl="1" indent="-381000">
              <a:lnSpc>
                <a:spcPct val="80000"/>
              </a:lnSpc>
              <a:spcBef>
                <a:spcPts val="600"/>
              </a:spcBef>
              <a:spcAft>
                <a:spcPct val="45000"/>
              </a:spcAft>
              <a:buSzPts val="2400"/>
              <a:buFont typeface="Wingdings" pitchFamily="2" charset="2"/>
              <a:buChar char="Ø"/>
            </a:pPr>
            <a:r>
              <a:rPr lang="en-US" sz="1200" smtClean="0">
                <a:solidFill>
                  <a:srgbClr val="003B55"/>
                </a:solidFill>
                <a:latin typeface="Century Gothic" pitchFamily="34" charset="0"/>
                <a:cs typeface="Arial" charset="0"/>
              </a:rPr>
              <a:t>A variety of products, applications, processes and business models that are transforming the traditional way of providing financial services. </a:t>
            </a:r>
          </a:p>
          <a:p>
            <a:pPr marL="914400" lvl="1" indent="-381000">
              <a:lnSpc>
                <a:spcPct val="80000"/>
              </a:lnSpc>
              <a:spcBef>
                <a:spcPts val="600"/>
              </a:spcBef>
              <a:spcAft>
                <a:spcPct val="45000"/>
              </a:spcAft>
              <a:buSzPts val="2400"/>
              <a:buFont typeface="Wingdings" pitchFamily="2" charset="2"/>
              <a:buChar char="Ø"/>
            </a:pPr>
            <a:r>
              <a:rPr lang="en-US" sz="1200" smtClean="0">
                <a:solidFill>
                  <a:srgbClr val="003B55"/>
                </a:solidFill>
                <a:latin typeface="Century Gothic" pitchFamily="34" charset="0"/>
                <a:cs typeface="Arial" charset="0"/>
              </a:rPr>
              <a:t>Any company using the internet, mobile devices, software technology or cloud services, to develop novel technologies facilitating the performance of financial services. </a:t>
            </a:r>
          </a:p>
          <a:p>
            <a:pPr marL="457200" indent="-381000">
              <a:lnSpc>
                <a:spcPct val="80000"/>
              </a:lnSpc>
              <a:spcBef>
                <a:spcPts val="600"/>
              </a:spcBef>
              <a:spcAft>
                <a:spcPct val="45000"/>
              </a:spcAft>
              <a:buSzPts val="2400"/>
              <a:buFont typeface="Wingdings" pitchFamily="2" charset="2"/>
              <a:buChar char="Ø"/>
            </a:pPr>
            <a:r>
              <a:rPr lang="en-US" smtClean="0">
                <a:solidFill>
                  <a:srgbClr val="003B55"/>
                </a:solidFill>
                <a:latin typeface="Century Gothic" pitchFamily="34" charset="0"/>
                <a:cs typeface="Arial" charset="0"/>
              </a:rPr>
              <a:t>Examples of FinTech solutions: </a:t>
            </a:r>
          </a:p>
          <a:p>
            <a:pPr marL="914400" lvl="1" indent="-381000">
              <a:lnSpc>
                <a:spcPct val="80000"/>
              </a:lnSpc>
              <a:spcBef>
                <a:spcPts val="600"/>
              </a:spcBef>
              <a:spcAft>
                <a:spcPct val="45000"/>
              </a:spcAft>
              <a:buSzPts val="2400"/>
              <a:buFont typeface="Wingdings" pitchFamily="2" charset="2"/>
              <a:buChar char="Ø"/>
            </a:pPr>
            <a:r>
              <a:rPr lang="en-US" sz="1200" smtClean="0">
                <a:solidFill>
                  <a:srgbClr val="003B55"/>
                </a:solidFill>
                <a:latin typeface="Century Gothic" pitchFamily="34" charset="0"/>
                <a:cs typeface="Arial" charset="0"/>
              </a:rPr>
              <a:t>Big Data collection and management </a:t>
            </a:r>
          </a:p>
          <a:p>
            <a:pPr marL="914400" lvl="1" indent="-381000">
              <a:lnSpc>
                <a:spcPct val="80000"/>
              </a:lnSpc>
              <a:spcBef>
                <a:spcPts val="600"/>
              </a:spcBef>
              <a:spcAft>
                <a:spcPct val="45000"/>
              </a:spcAft>
              <a:buSzPts val="2400"/>
              <a:buFont typeface="Wingdings" pitchFamily="2" charset="2"/>
              <a:buChar char="Ø"/>
            </a:pPr>
            <a:r>
              <a:rPr lang="en-US" sz="1200" smtClean="0">
                <a:solidFill>
                  <a:srgbClr val="003B55"/>
                </a:solidFill>
                <a:latin typeface="Century Gothic" pitchFamily="34" charset="0"/>
                <a:cs typeface="Arial" charset="0"/>
              </a:rPr>
              <a:t>Robo-advising, mass communicating, banking and stock-trading apps </a:t>
            </a:r>
            <a:endParaRPr lang="el-GR" sz="1200" smtClean="0">
              <a:solidFill>
                <a:srgbClr val="003B55"/>
              </a:solidFill>
              <a:latin typeface="Century Gothic" pitchFamily="34" charset="0"/>
              <a:cs typeface="Arial" charset="0"/>
            </a:endParaRPr>
          </a:p>
          <a:p>
            <a:pPr marL="914400" lvl="1" indent="-381000">
              <a:lnSpc>
                <a:spcPct val="80000"/>
              </a:lnSpc>
              <a:spcBef>
                <a:spcPts val="600"/>
              </a:spcBef>
              <a:spcAft>
                <a:spcPct val="45000"/>
              </a:spcAft>
              <a:buSzPts val="2400"/>
              <a:buFont typeface="Wingdings" pitchFamily="2" charset="2"/>
              <a:buChar char="Ø"/>
            </a:pPr>
            <a:r>
              <a:rPr lang="en-US" sz="1200" smtClean="0">
                <a:solidFill>
                  <a:srgbClr val="003B55"/>
                </a:solidFill>
                <a:latin typeface="Century Gothic" pitchFamily="34" charset="0"/>
                <a:cs typeface="Arial" charset="0"/>
              </a:rPr>
              <a:t>Payment applications, like PayPal, and mobile payment applications; </a:t>
            </a:r>
          </a:p>
          <a:p>
            <a:pPr marL="914400" lvl="1" indent="-381000">
              <a:lnSpc>
                <a:spcPct val="80000"/>
              </a:lnSpc>
              <a:spcBef>
                <a:spcPts val="600"/>
              </a:spcBef>
              <a:spcAft>
                <a:spcPct val="45000"/>
              </a:spcAft>
              <a:buSzPts val="2400"/>
              <a:buFont typeface="Wingdings" pitchFamily="2" charset="2"/>
              <a:buChar char="Ø"/>
            </a:pPr>
            <a:r>
              <a:rPr lang="en-US" sz="1200" smtClean="0">
                <a:solidFill>
                  <a:srgbClr val="003B55"/>
                </a:solidFill>
                <a:latin typeface="Century Gothic" pitchFamily="34" charset="0"/>
                <a:cs typeface="Arial" charset="0"/>
              </a:rPr>
              <a:t>Blockchain – Distributed Ledger Technology in the conclusion of contracts;</a:t>
            </a:r>
          </a:p>
          <a:p>
            <a:pPr marL="914400" lvl="1" indent="-381000">
              <a:lnSpc>
                <a:spcPct val="80000"/>
              </a:lnSpc>
              <a:spcBef>
                <a:spcPts val="600"/>
              </a:spcBef>
              <a:spcAft>
                <a:spcPct val="45000"/>
              </a:spcAft>
              <a:buSzPts val="2400"/>
              <a:buFont typeface="Wingdings" pitchFamily="2" charset="2"/>
              <a:buChar char="Ø"/>
            </a:pPr>
            <a:r>
              <a:rPr lang="en-US" sz="1200" smtClean="0">
                <a:solidFill>
                  <a:srgbClr val="003B55"/>
                </a:solidFill>
                <a:latin typeface="Century Gothic" pitchFamily="34" charset="0"/>
                <a:cs typeface="Arial" charset="0"/>
              </a:rPr>
              <a:t>Cryptocurrencies (bitcoin, etc.); </a:t>
            </a:r>
          </a:p>
          <a:p>
            <a:pPr marL="914400" lvl="1" indent="-381000">
              <a:lnSpc>
                <a:spcPct val="80000"/>
              </a:lnSpc>
              <a:spcBef>
                <a:spcPts val="600"/>
              </a:spcBef>
              <a:spcAft>
                <a:spcPct val="45000"/>
              </a:spcAft>
              <a:buSzPts val="2400"/>
              <a:buFont typeface="Wingdings" pitchFamily="2" charset="2"/>
              <a:buChar char="Ø"/>
            </a:pPr>
            <a:r>
              <a:rPr lang="en-US" sz="1200" smtClean="0">
                <a:solidFill>
                  <a:srgbClr val="003B55"/>
                </a:solidFill>
                <a:latin typeface="Century Gothic" pitchFamily="34" charset="0"/>
                <a:cs typeface="Arial" charset="0"/>
              </a:rPr>
              <a:t>Internet of Things (IoT)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Grp="1"/>
          </p:cNvSpPr>
          <p:nvPr>
            <p:ph type="title" idx="4294967295"/>
          </p:nvPr>
        </p:nvSpPr>
        <p:spPr>
          <a:xfrm>
            <a:off x="685800" y="361950"/>
            <a:ext cx="7391400" cy="536575"/>
          </a:xfrm>
        </p:spPr>
        <p:txBody>
          <a:bodyPr/>
          <a:lstStyle/>
          <a:p>
            <a:pPr>
              <a:buSzPts val="3600"/>
            </a:pPr>
            <a:r>
              <a:rPr lang="en-US" sz="2000" b="1" smtClean="0">
                <a:solidFill>
                  <a:srgbClr val="0B87A1"/>
                </a:solidFill>
                <a:latin typeface="Century Gothic" pitchFamily="34" charset="0"/>
                <a:ea typeface="SimHei" pitchFamily="49" charset="-122"/>
              </a:rPr>
              <a:t>The InsurTech phenomenon</a:t>
            </a:r>
            <a:r>
              <a:rPr lang="el-GR" sz="2000" b="1" smtClean="0">
                <a:solidFill>
                  <a:srgbClr val="0B87A1"/>
                </a:solidFill>
                <a:latin typeface="Century Gothic" pitchFamily="34" charset="0"/>
                <a:ea typeface="SimHei" pitchFamily="49" charset="-122"/>
              </a:rPr>
              <a:t> </a:t>
            </a:r>
            <a:r>
              <a:rPr lang="en-US" sz="2000" b="1" smtClean="0">
                <a:solidFill>
                  <a:srgbClr val="0B87A1"/>
                </a:solidFill>
                <a:latin typeface="Century Gothic" pitchFamily="34" charset="0"/>
                <a:ea typeface="SimHei" pitchFamily="49" charset="-122"/>
              </a:rPr>
              <a:t>and the industry’s approach</a:t>
            </a:r>
            <a:endParaRPr lang="el-GR" sz="2000" b="1" smtClean="0">
              <a:solidFill>
                <a:srgbClr val="0B87A1"/>
              </a:solidFill>
              <a:latin typeface="Century Gothic" pitchFamily="34" charset="0"/>
              <a:ea typeface="SimHei" pitchFamily="49" charset="-122"/>
            </a:endParaRPr>
          </a:p>
        </p:txBody>
      </p:sp>
      <p:sp>
        <p:nvSpPr>
          <p:cNvPr id="10242" name="Text Box 3"/>
          <p:cNvSpPr txBox="1">
            <a:spLocks noGrp="1"/>
          </p:cNvSpPr>
          <p:nvPr>
            <p:ph type="body" idx="4294967295"/>
          </p:nvPr>
        </p:nvSpPr>
        <p:spPr>
          <a:xfrm>
            <a:off x="533400" y="971550"/>
            <a:ext cx="8305800" cy="3589338"/>
          </a:xfrm>
        </p:spPr>
        <p:txBody>
          <a:bodyPr/>
          <a:lstStyle/>
          <a:p>
            <a:pPr marL="457200" indent="-381000">
              <a:spcBef>
                <a:spcPts val="600"/>
              </a:spcBef>
              <a:spcAft>
                <a:spcPct val="45000"/>
              </a:spcAft>
              <a:buSzPts val="2400"/>
              <a:buFont typeface="Wingdings" pitchFamily="2" charset="2"/>
              <a:buChar char="Ø"/>
            </a:pPr>
            <a:r>
              <a:rPr lang="en-US" b="1" smtClean="0">
                <a:solidFill>
                  <a:srgbClr val="003B55"/>
                </a:solidFill>
                <a:latin typeface="Century Gothic" pitchFamily="34" charset="0"/>
                <a:cs typeface="Arial" charset="0"/>
              </a:rPr>
              <a:t>InsurTech (or Insurance Technology) </a:t>
            </a:r>
            <a:r>
              <a:rPr lang="en-US" smtClean="0">
                <a:solidFill>
                  <a:srgbClr val="003B55"/>
                </a:solidFill>
                <a:latin typeface="Century Gothic" pitchFamily="34" charset="0"/>
                <a:cs typeface="Arial" charset="0"/>
              </a:rPr>
              <a:t>encompasses innovative and disruptive technological solutions, designed to increase the efficiency and efficacy of insurance companies, by using technologies such as IoT, smartphone apps, consumer activity wearables, artificial intelligence and big data. </a:t>
            </a:r>
          </a:p>
          <a:p>
            <a:pPr marL="914400" lvl="1" indent="-381000">
              <a:spcBef>
                <a:spcPts val="600"/>
              </a:spcBef>
              <a:spcAft>
                <a:spcPct val="45000"/>
              </a:spcAft>
              <a:buSzPts val="2400"/>
              <a:buFont typeface="Wingdings" pitchFamily="2" charset="2"/>
              <a:buChar char="Ø"/>
            </a:pPr>
            <a:r>
              <a:rPr lang="en-US" sz="1200" smtClean="0">
                <a:solidFill>
                  <a:srgbClr val="003B55"/>
                </a:solidFill>
                <a:latin typeface="Century Gothic" pitchFamily="34" charset="0"/>
                <a:cs typeface="Arial" charset="0"/>
              </a:rPr>
              <a:t>Examples of InsurTech applications include online policy and claims handling, individual consumer risk development systems and claim acceleration tools, creation of behavioral patterns for enhanced underwriting models and optimized pricing decisions, etc.  </a:t>
            </a:r>
          </a:p>
          <a:p>
            <a:pPr marL="457200" indent="-381000">
              <a:spcBef>
                <a:spcPts val="600"/>
              </a:spcBef>
              <a:spcAft>
                <a:spcPct val="45000"/>
              </a:spcAft>
              <a:buSzPts val="2400"/>
              <a:buFont typeface="Wingdings" pitchFamily="2" charset="2"/>
              <a:buChar char="Ø"/>
            </a:pPr>
            <a:r>
              <a:rPr lang="en-US" smtClean="0">
                <a:solidFill>
                  <a:srgbClr val="003B55"/>
                </a:solidFill>
                <a:latin typeface="Century Gothic" pitchFamily="34" charset="0"/>
                <a:cs typeface="Arial" charset="0"/>
              </a:rPr>
              <a:t>Insurance undertakings address the InsurTech phenomenon by:</a:t>
            </a:r>
          </a:p>
          <a:p>
            <a:pPr marL="914400" lvl="1" indent="-381000">
              <a:spcBef>
                <a:spcPts val="600"/>
              </a:spcBef>
              <a:spcAft>
                <a:spcPct val="45000"/>
              </a:spcAft>
              <a:buSzPts val="2400"/>
              <a:buFont typeface="Wingdings" pitchFamily="2" charset="2"/>
              <a:buChar char="Ø"/>
            </a:pPr>
            <a:r>
              <a:rPr lang="en-US" sz="1200" smtClean="0">
                <a:solidFill>
                  <a:srgbClr val="003B55"/>
                </a:solidFill>
                <a:latin typeface="Century Gothic" pitchFamily="34" charset="0"/>
                <a:cs typeface="Arial" charset="0"/>
              </a:rPr>
              <a:t>Establishing new, InsurTech-oriented clusters within their organisation; or </a:t>
            </a:r>
          </a:p>
          <a:p>
            <a:pPr marL="914400" lvl="1" indent="-381000">
              <a:spcBef>
                <a:spcPts val="600"/>
              </a:spcBef>
              <a:spcAft>
                <a:spcPct val="45000"/>
              </a:spcAft>
              <a:buSzPts val="2400"/>
              <a:buFont typeface="Wingdings" pitchFamily="2" charset="2"/>
              <a:buChar char="Ø"/>
            </a:pPr>
            <a:r>
              <a:rPr lang="en-US" sz="1200" smtClean="0">
                <a:solidFill>
                  <a:srgbClr val="003B55"/>
                </a:solidFill>
                <a:latin typeface="Century Gothic" pitchFamily="34" charset="0"/>
                <a:cs typeface="Arial" charset="0"/>
              </a:rPr>
              <a:t>Purchasing InsurTech applications/ solutions from InsurTech providers; or </a:t>
            </a:r>
          </a:p>
          <a:p>
            <a:pPr marL="914400" lvl="1" indent="-381000">
              <a:spcBef>
                <a:spcPts val="600"/>
              </a:spcBef>
              <a:spcAft>
                <a:spcPct val="45000"/>
              </a:spcAft>
              <a:buSzPts val="2400"/>
              <a:buFont typeface="Wingdings" pitchFamily="2" charset="2"/>
              <a:buChar char="Ø"/>
            </a:pPr>
            <a:r>
              <a:rPr lang="en-US" sz="1200" smtClean="0">
                <a:solidFill>
                  <a:srgbClr val="003B55"/>
                </a:solidFill>
                <a:latin typeface="Century Gothic" pitchFamily="34" charset="0"/>
                <a:cs typeface="Arial" charset="0"/>
              </a:rPr>
              <a:t>Entering into joint ventures with InsurTech companies, or</a:t>
            </a:r>
          </a:p>
          <a:p>
            <a:pPr marL="914400" lvl="1" indent="-381000">
              <a:spcBef>
                <a:spcPts val="600"/>
              </a:spcBef>
              <a:spcAft>
                <a:spcPct val="45000"/>
              </a:spcAft>
              <a:buSzPts val="2400"/>
              <a:buFont typeface="Wingdings" pitchFamily="2" charset="2"/>
              <a:buChar char="Ø"/>
            </a:pPr>
            <a:r>
              <a:rPr lang="en-US" sz="1200" smtClean="0">
                <a:solidFill>
                  <a:srgbClr val="003B55"/>
                </a:solidFill>
                <a:latin typeface="Century Gothic" pitchFamily="34" charset="0"/>
                <a:cs typeface="Arial" charset="0"/>
              </a:rPr>
              <a:t>Acquiring InsurTech providers.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5" name="Shape 3976"/>
          <p:cNvSpPr txBox="1">
            <a:spLocks/>
          </p:cNvSpPr>
          <p:nvPr/>
        </p:nvSpPr>
        <p:spPr bwMode="auto">
          <a:xfrm>
            <a:off x="533400" y="285750"/>
            <a:ext cx="7620000" cy="838200"/>
          </a:xfrm>
          <a:prstGeom prst="rect">
            <a:avLst/>
          </a:prstGeom>
          <a:noFill/>
          <a:ln w="9525">
            <a:noFill/>
            <a:miter lim="800000"/>
            <a:headEnd/>
            <a:tailEnd/>
          </a:ln>
        </p:spPr>
        <p:txBody>
          <a:bodyPr lIns="91425" tIns="91425" rIns="91425" bIns="91425" anchor="b"/>
          <a:lstStyle/>
          <a:p>
            <a:pPr>
              <a:buClr>
                <a:srgbClr val="0B87A1"/>
              </a:buClr>
              <a:buSzPts val="3600"/>
              <a:buFont typeface="Dosis Light"/>
              <a:buNone/>
            </a:pPr>
            <a:r>
              <a:rPr lang="en-US" sz="1800">
                <a:latin typeface="Century Gothic" pitchFamily="34" charset="0"/>
              </a:rPr>
              <a:t>Rapid developments in the FinTech and, particularly, the InsurTech industry: </a:t>
            </a:r>
            <a:endParaRPr lang="el-GR" sz="1800">
              <a:latin typeface="Century Gothic" pitchFamily="34" charset="0"/>
            </a:endParaRPr>
          </a:p>
        </p:txBody>
      </p:sp>
      <p:sp>
        <p:nvSpPr>
          <p:cNvPr id="11266" name="Shape 3977"/>
          <p:cNvSpPr>
            <a:spLocks noChangeArrowheads="1"/>
          </p:cNvSpPr>
          <p:nvPr/>
        </p:nvSpPr>
        <p:spPr bwMode="auto">
          <a:xfrm>
            <a:off x="381000" y="1276350"/>
            <a:ext cx="1868488" cy="2286000"/>
          </a:xfrm>
          <a:prstGeom prst="rect">
            <a:avLst/>
          </a:prstGeom>
          <a:noFill/>
          <a:ln w="76200">
            <a:solidFill>
              <a:srgbClr val="D3EBD5"/>
            </a:solidFill>
            <a:miter lim="8000"/>
            <a:headEnd type="none" w="sm" len="sm"/>
            <a:tailEnd type="none" w="sm" len="sm"/>
          </a:ln>
        </p:spPr>
        <p:txBody>
          <a:bodyPr lIns="91425" tIns="91425" rIns="91425" bIns="91425" anchor="ctr"/>
          <a:lstStyle/>
          <a:p>
            <a:pPr algn="ctr"/>
            <a:r>
              <a:rPr lang="en-US" u="sng">
                <a:latin typeface="Century Gothic" pitchFamily="34" charset="0"/>
              </a:rPr>
              <a:t>New FinTech/ InsurTech applications:</a:t>
            </a:r>
            <a:r>
              <a:rPr lang="en-US">
                <a:latin typeface="Century Gothic" pitchFamily="34" charset="0"/>
              </a:rPr>
              <a:t> </a:t>
            </a:r>
          </a:p>
          <a:p>
            <a:pPr algn="ctr">
              <a:buFont typeface="Wingdings" pitchFamily="2" charset="2"/>
              <a:buChar char="ü"/>
            </a:pPr>
            <a:r>
              <a:rPr lang="en-US" b="0">
                <a:latin typeface="Century Gothic" pitchFamily="34" charset="0"/>
              </a:rPr>
              <a:t>Broad range</a:t>
            </a:r>
          </a:p>
          <a:p>
            <a:pPr algn="ctr">
              <a:buFont typeface="Wingdings" pitchFamily="2" charset="2"/>
              <a:buChar char="ü"/>
            </a:pPr>
            <a:r>
              <a:rPr lang="en-US" b="0">
                <a:latin typeface="Century Gothic" pitchFamily="34" charset="0"/>
              </a:rPr>
              <a:t>Different nature, meanings, functions</a:t>
            </a:r>
            <a:r>
              <a:rPr lang="en-US">
                <a:latin typeface="Century Gothic" pitchFamily="34" charset="0"/>
              </a:rPr>
              <a:t> </a:t>
            </a:r>
            <a:endParaRPr lang="el-GR" sz="1800" b="0">
              <a:latin typeface="Century Gothic" pitchFamily="34" charset="0"/>
              <a:ea typeface="Titillium Web Light"/>
              <a:cs typeface="Titillium Web Light"/>
              <a:sym typeface="Titillium Web Light"/>
            </a:endParaRPr>
          </a:p>
        </p:txBody>
      </p:sp>
      <p:sp>
        <p:nvSpPr>
          <p:cNvPr id="11267" name="Shape 3978"/>
          <p:cNvSpPr>
            <a:spLocks noChangeArrowheads="1"/>
          </p:cNvSpPr>
          <p:nvPr/>
        </p:nvSpPr>
        <p:spPr bwMode="auto">
          <a:xfrm>
            <a:off x="6096000" y="1276350"/>
            <a:ext cx="2362200" cy="2286000"/>
          </a:xfrm>
          <a:prstGeom prst="rect">
            <a:avLst/>
          </a:prstGeom>
          <a:noFill/>
          <a:ln w="76200">
            <a:solidFill>
              <a:srgbClr val="0B87A1"/>
            </a:solidFill>
            <a:miter lim="8000"/>
            <a:headEnd type="none" w="sm" len="sm"/>
            <a:tailEnd type="none" w="sm" len="sm"/>
          </a:ln>
        </p:spPr>
        <p:txBody>
          <a:bodyPr lIns="91425" tIns="91425" rIns="91425" bIns="91425" anchor="ctr"/>
          <a:lstStyle/>
          <a:p>
            <a:pPr algn="ctr"/>
            <a:r>
              <a:rPr lang="en-US" u="sng">
                <a:latin typeface="Century Gothic" pitchFamily="34" charset="0"/>
              </a:rPr>
              <a:t>Entry of non-financial institutions in the financial markets</a:t>
            </a:r>
            <a:endParaRPr lang="en-US">
              <a:latin typeface="Century Gothic" pitchFamily="34" charset="0"/>
            </a:endParaRPr>
          </a:p>
        </p:txBody>
      </p:sp>
      <p:sp>
        <p:nvSpPr>
          <p:cNvPr id="11268" name="Shape 3979"/>
          <p:cNvSpPr>
            <a:spLocks noChangeArrowheads="1"/>
          </p:cNvSpPr>
          <p:nvPr/>
        </p:nvSpPr>
        <p:spPr bwMode="auto">
          <a:xfrm>
            <a:off x="3200400" y="1276350"/>
            <a:ext cx="2133600" cy="2286000"/>
          </a:xfrm>
          <a:prstGeom prst="rect">
            <a:avLst/>
          </a:prstGeom>
          <a:noFill/>
          <a:ln w="76200">
            <a:solidFill>
              <a:srgbClr val="80BFB7"/>
            </a:solidFill>
            <a:miter lim="8000"/>
            <a:headEnd type="none" w="sm" len="sm"/>
            <a:tailEnd type="none" w="sm" len="sm"/>
          </a:ln>
        </p:spPr>
        <p:txBody>
          <a:bodyPr lIns="91425" tIns="91425" rIns="91425" bIns="91425" anchor="ctr"/>
          <a:lstStyle/>
          <a:p>
            <a:pPr algn="ctr">
              <a:buFont typeface="Wingdings" pitchFamily="2" charset="2"/>
              <a:buChar char="ü"/>
            </a:pPr>
            <a:r>
              <a:rPr lang="en-US" b="0">
                <a:latin typeface="Century Gothic" pitchFamily="34" charset="0"/>
              </a:rPr>
              <a:t>New methods and channels of product distribution</a:t>
            </a:r>
          </a:p>
          <a:p>
            <a:pPr algn="ctr">
              <a:buFont typeface="Wingdings" pitchFamily="2" charset="2"/>
              <a:buChar char="ü"/>
            </a:pPr>
            <a:r>
              <a:rPr lang="en-US" b="0">
                <a:latin typeface="Century Gothic" pitchFamily="34" charset="0"/>
              </a:rPr>
              <a:t>New forms of cooperation between industry players</a:t>
            </a:r>
            <a:endParaRPr lang="el-GR" b="0">
              <a:solidFill>
                <a:srgbClr val="000000"/>
              </a:solidFill>
              <a:latin typeface="Century Gothic" pitchFamily="34" charset="0"/>
            </a:endParaRPr>
          </a:p>
        </p:txBody>
      </p:sp>
      <p:cxnSp>
        <p:nvCxnSpPr>
          <p:cNvPr id="11269" name="Shape 3980"/>
          <p:cNvCxnSpPr>
            <a:cxnSpLocks noChangeShapeType="1"/>
          </p:cNvCxnSpPr>
          <p:nvPr/>
        </p:nvCxnSpPr>
        <p:spPr bwMode="auto">
          <a:xfrm>
            <a:off x="2286000" y="2495550"/>
            <a:ext cx="838200" cy="0"/>
          </a:xfrm>
          <a:prstGeom prst="straightConnector1">
            <a:avLst/>
          </a:prstGeom>
          <a:noFill/>
          <a:ln w="38100">
            <a:solidFill>
              <a:srgbClr val="D3EBD5"/>
            </a:solidFill>
            <a:round/>
            <a:headEnd type="diamond" w="sm" len="sm"/>
            <a:tailEnd type="diamond" w="sm" len="sm"/>
          </a:ln>
        </p:spPr>
      </p:cxnSp>
      <p:cxnSp>
        <p:nvCxnSpPr>
          <p:cNvPr id="11270" name="Shape 3981"/>
          <p:cNvCxnSpPr>
            <a:cxnSpLocks noChangeShapeType="1"/>
          </p:cNvCxnSpPr>
          <p:nvPr/>
        </p:nvCxnSpPr>
        <p:spPr bwMode="auto">
          <a:xfrm>
            <a:off x="5334000" y="2419350"/>
            <a:ext cx="685800" cy="0"/>
          </a:xfrm>
          <a:prstGeom prst="straightConnector1">
            <a:avLst/>
          </a:prstGeom>
          <a:noFill/>
          <a:ln w="38100">
            <a:solidFill>
              <a:srgbClr val="80BFB7"/>
            </a:solidFill>
            <a:round/>
            <a:headEnd type="diamond" w="sm" len="sm"/>
            <a:tailEnd type="diamond" w="sm" len="sm"/>
          </a:ln>
        </p:spPr>
      </p:cxnSp>
      <p:sp>
        <p:nvSpPr>
          <p:cNvPr id="11271" name="Text Box 16"/>
          <p:cNvSpPr txBox="1">
            <a:spLocks noChangeArrowheads="1"/>
          </p:cNvSpPr>
          <p:nvPr/>
        </p:nvSpPr>
        <p:spPr bwMode="auto">
          <a:xfrm>
            <a:off x="533400" y="3867150"/>
            <a:ext cx="7848600" cy="584200"/>
          </a:xfrm>
          <a:prstGeom prst="rect">
            <a:avLst/>
          </a:prstGeom>
          <a:noFill/>
          <a:ln w="28575">
            <a:solidFill>
              <a:srgbClr val="003B55"/>
            </a:solidFill>
            <a:miter lim="800000"/>
            <a:headEnd/>
            <a:tailEnd/>
          </a:ln>
        </p:spPr>
        <p:txBody>
          <a:bodyPr>
            <a:spAutoFit/>
          </a:bodyPr>
          <a:lstStyle/>
          <a:p>
            <a:pPr algn="ctr"/>
            <a:r>
              <a:rPr lang="en-US" sz="1600">
                <a:latin typeface="Century Gothic" pitchFamily="34" charset="0"/>
              </a:rPr>
              <a:t>These developments do not only affect the insurance industry, but are also highly disruptive to the operation of the competent Regulators.</a:t>
            </a:r>
            <a:endParaRPr lang="el-GR" sz="1600">
              <a:latin typeface="Century Gothic"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Grp="1"/>
          </p:cNvSpPr>
          <p:nvPr>
            <p:ph type="title"/>
          </p:nvPr>
        </p:nvSpPr>
        <p:spPr>
          <a:xfrm>
            <a:off x="457200" y="209550"/>
            <a:ext cx="8077200" cy="533400"/>
          </a:xfrm>
        </p:spPr>
        <p:txBody>
          <a:bodyPr/>
          <a:lstStyle/>
          <a:p>
            <a:pPr>
              <a:spcBef>
                <a:spcPct val="0"/>
              </a:spcBef>
              <a:spcAft>
                <a:spcPct val="0"/>
              </a:spcAft>
            </a:pPr>
            <a:r>
              <a:rPr lang="en-US" sz="2200" b="1" smtClean="0">
                <a:solidFill>
                  <a:srgbClr val="0B87A1"/>
                </a:solidFill>
                <a:latin typeface="Century Gothic" pitchFamily="34" charset="0"/>
                <a:ea typeface="SimHei" pitchFamily="49" charset="-122"/>
              </a:rPr>
              <a:t>Important questions deriving from the FinTech expansion</a:t>
            </a:r>
            <a:endParaRPr lang="el-GR" sz="2200" b="1" smtClean="0">
              <a:solidFill>
                <a:srgbClr val="0B87A1"/>
              </a:solidFill>
              <a:latin typeface="Century Gothic" pitchFamily="34" charset="0"/>
              <a:ea typeface="SimHei" pitchFamily="49" charset="-122"/>
            </a:endParaRPr>
          </a:p>
        </p:txBody>
      </p:sp>
      <p:grpSp>
        <p:nvGrpSpPr>
          <p:cNvPr id="12290" name="Shape 4114"/>
          <p:cNvGrpSpPr>
            <a:grpSpLocks/>
          </p:cNvGrpSpPr>
          <p:nvPr/>
        </p:nvGrpSpPr>
        <p:grpSpPr bwMode="auto">
          <a:xfrm>
            <a:off x="152400" y="1200150"/>
            <a:ext cx="1524000" cy="1981200"/>
            <a:chOff x="1246775" y="910975"/>
            <a:chExt cx="439650" cy="523900"/>
          </a:xfrm>
        </p:grpSpPr>
        <p:sp>
          <p:nvSpPr>
            <p:cNvPr id="12327" name="Shape 4115"/>
            <p:cNvSpPr>
              <a:spLocks noChangeArrowheads="1"/>
            </p:cNvSpPr>
            <p:nvPr/>
          </p:nvSpPr>
          <p:spPr bwMode="auto">
            <a:xfrm>
              <a:off x="1246775" y="970800"/>
              <a:ext cx="378575" cy="464075"/>
            </a:xfrm>
            <a:custGeom>
              <a:avLst/>
              <a:gdLst>
                <a:gd name="T0" fmla="*/ 2147483647 w 15143"/>
                <a:gd name="T1" fmla="*/ 2147483647 h 18563"/>
                <a:gd name="T2" fmla="*/ 2147483647 w 15143"/>
                <a:gd name="T3" fmla="*/ 2147483647 h 18563"/>
                <a:gd name="T4" fmla="*/ 2147483647 w 15143"/>
                <a:gd name="T5" fmla="*/ 2147483647 h 18563"/>
                <a:gd name="T6" fmla="*/ 2147483647 w 15143"/>
                <a:gd name="T7" fmla="*/ 2147483647 h 18563"/>
                <a:gd name="T8" fmla="*/ 2147483647 w 15143"/>
                <a:gd name="T9" fmla="*/ 2147483647 h 18563"/>
                <a:gd name="T10" fmla="*/ 2147483647 w 15143"/>
                <a:gd name="T11" fmla="*/ 2147483647 h 18563"/>
                <a:gd name="T12" fmla="*/ 2147483647 w 15143"/>
                <a:gd name="T13" fmla="*/ 2147483647 h 18563"/>
                <a:gd name="T14" fmla="*/ 2147483647 w 15143"/>
                <a:gd name="T15" fmla="*/ 2147483647 h 18563"/>
                <a:gd name="T16" fmla="*/ 2147483647 w 15143"/>
                <a:gd name="T17" fmla="*/ 2147483647 h 18563"/>
                <a:gd name="T18" fmla="*/ 2147483647 w 15143"/>
                <a:gd name="T19" fmla="*/ 2147483647 h 18563"/>
                <a:gd name="T20" fmla="*/ 2147483647 w 15143"/>
                <a:gd name="T21" fmla="*/ 2147483647 h 18563"/>
                <a:gd name="T22" fmla="*/ 2147483647 w 15143"/>
                <a:gd name="T23" fmla="*/ 2147483647 h 18563"/>
                <a:gd name="T24" fmla="*/ 2147483647 w 15143"/>
                <a:gd name="T25" fmla="*/ 2147483647 h 18563"/>
                <a:gd name="T26" fmla="*/ 2147483647 w 15143"/>
                <a:gd name="T27" fmla="*/ 2147483647 h 18563"/>
                <a:gd name="T28" fmla="*/ 2147483647 w 15143"/>
                <a:gd name="T29" fmla="*/ 2147483647 h 18563"/>
                <a:gd name="T30" fmla="*/ 2147483647 w 15143"/>
                <a:gd name="T31" fmla="*/ 2147483647 h 18563"/>
                <a:gd name="T32" fmla="*/ 2147483647 w 15143"/>
                <a:gd name="T33" fmla="*/ 2147483647 h 18563"/>
                <a:gd name="T34" fmla="*/ 2147483647 w 15143"/>
                <a:gd name="T35" fmla="*/ 2147483647 h 18563"/>
                <a:gd name="T36" fmla="*/ 2147483647 w 15143"/>
                <a:gd name="T37" fmla="*/ 2147483647 h 18563"/>
                <a:gd name="T38" fmla="*/ 2147483647 w 15143"/>
                <a:gd name="T39" fmla="*/ 2147483647 h 18563"/>
                <a:gd name="T40" fmla="*/ 2147483647 w 15143"/>
                <a:gd name="T41" fmla="*/ 2147483647 h 18563"/>
                <a:gd name="T42" fmla="*/ 2147483647 w 15143"/>
                <a:gd name="T43" fmla="*/ 2147483647 h 18563"/>
                <a:gd name="T44" fmla="*/ 2147483647 w 15143"/>
                <a:gd name="T45" fmla="*/ 2147483647 h 18563"/>
                <a:gd name="T46" fmla="*/ 2147483647 w 15143"/>
                <a:gd name="T47" fmla="*/ 2147483647 h 18563"/>
                <a:gd name="T48" fmla="*/ 2147483647 w 15143"/>
                <a:gd name="T49" fmla="*/ 2147483647 h 18563"/>
                <a:gd name="T50" fmla="*/ 2147483647 w 15143"/>
                <a:gd name="T51" fmla="*/ 2147483647 h 18563"/>
                <a:gd name="T52" fmla="*/ 2147483647 w 15143"/>
                <a:gd name="T53" fmla="*/ 2147483647 h 18563"/>
                <a:gd name="T54" fmla="*/ 2147483647 w 15143"/>
                <a:gd name="T55" fmla="*/ 2147483647 h 18563"/>
                <a:gd name="T56" fmla="*/ 2147483647 w 15143"/>
                <a:gd name="T57" fmla="*/ 2147483647 h 18563"/>
                <a:gd name="T58" fmla="*/ 2147483647 w 15143"/>
                <a:gd name="T59" fmla="*/ 2147483647 h 18563"/>
                <a:gd name="T60" fmla="*/ 2147483647 w 15143"/>
                <a:gd name="T61" fmla="*/ 2147483647 h 18563"/>
                <a:gd name="T62" fmla="*/ 2147483647 w 15143"/>
                <a:gd name="T63" fmla="*/ 2147483647 h 18563"/>
                <a:gd name="T64" fmla="*/ 2147483647 w 15143"/>
                <a:gd name="T65" fmla="*/ 2147483647 h 18563"/>
                <a:gd name="T66" fmla="*/ 2147483647 w 15143"/>
                <a:gd name="T67" fmla="*/ 2147483647 h 18563"/>
                <a:gd name="T68" fmla="*/ 2147483647 w 15143"/>
                <a:gd name="T69" fmla="*/ 2147483647 h 18563"/>
                <a:gd name="T70" fmla="*/ 2147483647 w 15143"/>
                <a:gd name="T71" fmla="*/ 2147483647 h 18563"/>
                <a:gd name="T72" fmla="*/ 2147483647 w 15143"/>
                <a:gd name="T73" fmla="*/ 2147483647 h 18563"/>
                <a:gd name="T74" fmla="*/ 2147483647 w 15143"/>
                <a:gd name="T75" fmla="*/ 2147483647 h 1856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143"/>
                <a:gd name="T115" fmla="*/ 0 h 18563"/>
                <a:gd name="T116" fmla="*/ 15143 w 15143"/>
                <a:gd name="T117" fmla="*/ 18563 h 1856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143" h="18563" extrusionOk="0">
                  <a:moveTo>
                    <a:pt x="782" y="1"/>
                  </a:moveTo>
                  <a:lnTo>
                    <a:pt x="636" y="25"/>
                  </a:lnTo>
                  <a:lnTo>
                    <a:pt x="489" y="50"/>
                  </a:lnTo>
                  <a:lnTo>
                    <a:pt x="343" y="123"/>
                  </a:lnTo>
                  <a:lnTo>
                    <a:pt x="220" y="221"/>
                  </a:lnTo>
                  <a:lnTo>
                    <a:pt x="123" y="318"/>
                  </a:lnTo>
                  <a:lnTo>
                    <a:pt x="74" y="465"/>
                  </a:lnTo>
                  <a:lnTo>
                    <a:pt x="25" y="587"/>
                  </a:lnTo>
                  <a:lnTo>
                    <a:pt x="1" y="758"/>
                  </a:lnTo>
                  <a:lnTo>
                    <a:pt x="1" y="17756"/>
                  </a:lnTo>
                  <a:lnTo>
                    <a:pt x="25" y="17903"/>
                  </a:lnTo>
                  <a:lnTo>
                    <a:pt x="74" y="18049"/>
                  </a:lnTo>
                  <a:lnTo>
                    <a:pt x="123" y="18196"/>
                  </a:lnTo>
                  <a:lnTo>
                    <a:pt x="220" y="18318"/>
                  </a:lnTo>
                  <a:lnTo>
                    <a:pt x="343" y="18416"/>
                  </a:lnTo>
                  <a:lnTo>
                    <a:pt x="489" y="18489"/>
                  </a:lnTo>
                  <a:lnTo>
                    <a:pt x="636" y="18538"/>
                  </a:lnTo>
                  <a:lnTo>
                    <a:pt x="782" y="18562"/>
                  </a:lnTo>
                  <a:lnTo>
                    <a:pt x="14361" y="18562"/>
                  </a:lnTo>
                  <a:lnTo>
                    <a:pt x="14508" y="18538"/>
                  </a:lnTo>
                  <a:lnTo>
                    <a:pt x="14654" y="18489"/>
                  </a:lnTo>
                  <a:lnTo>
                    <a:pt x="14801" y="18416"/>
                  </a:lnTo>
                  <a:lnTo>
                    <a:pt x="14923" y="18318"/>
                  </a:lnTo>
                  <a:lnTo>
                    <a:pt x="15021" y="18196"/>
                  </a:lnTo>
                  <a:lnTo>
                    <a:pt x="15070" y="18049"/>
                  </a:lnTo>
                  <a:lnTo>
                    <a:pt x="15118" y="17903"/>
                  </a:lnTo>
                  <a:lnTo>
                    <a:pt x="15143" y="17756"/>
                  </a:lnTo>
                  <a:lnTo>
                    <a:pt x="15143" y="16608"/>
                  </a:lnTo>
                  <a:lnTo>
                    <a:pt x="2736" y="16608"/>
                  </a:lnTo>
                  <a:lnTo>
                    <a:pt x="2589" y="16584"/>
                  </a:lnTo>
                  <a:lnTo>
                    <a:pt x="2443" y="16535"/>
                  </a:lnTo>
                  <a:lnTo>
                    <a:pt x="2296" y="16462"/>
                  </a:lnTo>
                  <a:lnTo>
                    <a:pt x="2174" y="16364"/>
                  </a:lnTo>
                  <a:lnTo>
                    <a:pt x="2077" y="16242"/>
                  </a:lnTo>
                  <a:lnTo>
                    <a:pt x="2028" y="16096"/>
                  </a:lnTo>
                  <a:lnTo>
                    <a:pt x="1979" y="15949"/>
                  </a:lnTo>
                  <a:lnTo>
                    <a:pt x="1954" y="15802"/>
                  </a:lnTo>
                  <a:lnTo>
                    <a:pt x="1954" y="1"/>
                  </a:lnTo>
                  <a:close/>
                </a:path>
              </a:pathLst>
            </a:custGeom>
            <a:solidFill>
              <a:srgbClr val="00CCFF">
                <a:alpha val="23137"/>
              </a:srgbClr>
            </a:solidFill>
            <a:ln w="9525">
              <a:noFill/>
              <a:miter lim="800000"/>
              <a:headEnd/>
              <a:tailEnd/>
            </a:ln>
          </p:spPr>
          <p:txBody>
            <a:bodyPr lIns="91425" tIns="91425" rIns="91425" bIns="91425" anchor="ctr"/>
            <a:lstStyle/>
            <a:p>
              <a:endParaRPr lang="el-GR"/>
            </a:p>
          </p:txBody>
        </p:sp>
        <p:sp>
          <p:nvSpPr>
            <p:cNvPr id="12328" name="Shape 4116"/>
            <p:cNvSpPr>
              <a:spLocks noChangeArrowheads="1"/>
            </p:cNvSpPr>
            <p:nvPr/>
          </p:nvSpPr>
          <p:spPr bwMode="auto">
            <a:xfrm>
              <a:off x="1307825" y="910975"/>
              <a:ext cx="378600" cy="464050"/>
            </a:xfrm>
            <a:custGeom>
              <a:avLst/>
              <a:gdLst>
                <a:gd name="T0" fmla="*/ 0 w 15144"/>
                <a:gd name="T1" fmla="*/ 0 h 18562"/>
                <a:gd name="T2" fmla="*/ 15144 w 15144"/>
                <a:gd name="T3" fmla="*/ 18562 h 18562"/>
              </a:gdLst>
              <a:ahLst/>
              <a:cxnLst/>
              <a:rect l="T0" t="T1" r="T2" b="T3"/>
              <a:pathLst>
                <a:path w="15144" h="18562" extrusionOk="0">
                  <a:moveTo>
                    <a:pt x="782" y="0"/>
                  </a:moveTo>
                  <a:lnTo>
                    <a:pt x="636" y="25"/>
                  </a:lnTo>
                  <a:lnTo>
                    <a:pt x="489" y="74"/>
                  </a:lnTo>
                  <a:lnTo>
                    <a:pt x="343" y="147"/>
                  </a:lnTo>
                  <a:lnTo>
                    <a:pt x="221" y="244"/>
                  </a:lnTo>
                  <a:lnTo>
                    <a:pt x="123" y="342"/>
                  </a:lnTo>
                  <a:lnTo>
                    <a:pt x="74" y="489"/>
                  </a:lnTo>
                  <a:lnTo>
                    <a:pt x="25" y="635"/>
                  </a:lnTo>
                  <a:lnTo>
                    <a:pt x="1" y="782"/>
                  </a:lnTo>
                  <a:lnTo>
                    <a:pt x="1" y="17780"/>
                  </a:lnTo>
                  <a:lnTo>
                    <a:pt x="25" y="17951"/>
                  </a:lnTo>
                  <a:lnTo>
                    <a:pt x="74" y="18098"/>
                  </a:lnTo>
                  <a:lnTo>
                    <a:pt x="123" y="18220"/>
                  </a:lnTo>
                  <a:lnTo>
                    <a:pt x="221" y="18342"/>
                  </a:lnTo>
                  <a:lnTo>
                    <a:pt x="343" y="18440"/>
                  </a:lnTo>
                  <a:lnTo>
                    <a:pt x="489" y="18513"/>
                  </a:lnTo>
                  <a:lnTo>
                    <a:pt x="636" y="18562"/>
                  </a:lnTo>
                  <a:lnTo>
                    <a:pt x="14508" y="18562"/>
                  </a:lnTo>
                  <a:lnTo>
                    <a:pt x="14655" y="18513"/>
                  </a:lnTo>
                  <a:lnTo>
                    <a:pt x="14801" y="18440"/>
                  </a:lnTo>
                  <a:lnTo>
                    <a:pt x="14923" y="18342"/>
                  </a:lnTo>
                  <a:lnTo>
                    <a:pt x="15021" y="18220"/>
                  </a:lnTo>
                  <a:lnTo>
                    <a:pt x="15070" y="18098"/>
                  </a:lnTo>
                  <a:lnTo>
                    <a:pt x="15119" y="17951"/>
                  </a:lnTo>
                  <a:lnTo>
                    <a:pt x="15143" y="17780"/>
                  </a:lnTo>
                  <a:lnTo>
                    <a:pt x="15143" y="3859"/>
                  </a:lnTo>
                  <a:lnTo>
                    <a:pt x="12554" y="3859"/>
                  </a:lnTo>
                  <a:lnTo>
                    <a:pt x="12286" y="3835"/>
                  </a:lnTo>
                  <a:lnTo>
                    <a:pt x="12066" y="3761"/>
                  </a:lnTo>
                  <a:lnTo>
                    <a:pt x="11846" y="3664"/>
                  </a:lnTo>
                  <a:lnTo>
                    <a:pt x="11651" y="3493"/>
                  </a:lnTo>
                  <a:lnTo>
                    <a:pt x="11504" y="3297"/>
                  </a:lnTo>
                  <a:lnTo>
                    <a:pt x="11382" y="3102"/>
                  </a:lnTo>
                  <a:lnTo>
                    <a:pt x="11309" y="2858"/>
                  </a:lnTo>
                  <a:lnTo>
                    <a:pt x="11284" y="2589"/>
                  </a:lnTo>
                  <a:lnTo>
                    <a:pt x="11284" y="0"/>
                  </a:lnTo>
                  <a:close/>
                </a:path>
              </a:pathLst>
            </a:custGeom>
            <a:solidFill>
              <a:srgbClr val="00CCFF">
                <a:alpha val="23137"/>
              </a:srgbClr>
            </a:solidFill>
            <a:ln w="9525">
              <a:noFill/>
              <a:miter lim="800000"/>
              <a:headEnd/>
              <a:tailEnd/>
            </a:ln>
          </p:spPr>
          <p:txBody>
            <a:bodyPr lIns="91425" tIns="91425" rIns="91425" bIns="91425" anchor="ctr"/>
            <a:lstStyle/>
            <a:p>
              <a:pPr>
                <a:buClr>
                  <a:srgbClr val="000000"/>
                </a:buClr>
                <a:buFont typeface="Arial" charset="0"/>
                <a:buNone/>
              </a:pPr>
              <a:r>
                <a:rPr lang="en-US" b="0">
                  <a:latin typeface="Century Gothic" pitchFamily="34" charset="0"/>
                </a:rPr>
                <a:t>Which FinTech applications and services are regulated? </a:t>
              </a:r>
              <a:endParaRPr lang="el-GR" b="0"/>
            </a:p>
          </p:txBody>
        </p:sp>
        <p:sp>
          <p:nvSpPr>
            <p:cNvPr id="12329" name="Shape 4117"/>
            <p:cNvSpPr>
              <a:spLocks noChangeArrowheads="1"/>
            </p:cNvSpPr>
            <p:nvPr/>
          </p:nvSpPr>
          <p:spPr bwMode="auto">
            <a:xfrm>
              <a:off x="1602125" y="910975"/>
              <a:ext cx="84300" cy="84275"/>
            </a:xfrm>
            <a:custGeom>
              <a:avLst/>
              <a:gdLst>
                <a:gd name="T0" fmla="*/ 2147483647 w 3372"/>
                <a:gd name="T1" fmla="*/ 0 h 3371"/>
                <a:gd name="T2" fmla="*/ 2147483647 w 3372"/>
                <a:gd name="T3" fmla="*/ 2147483647 h 3371"/>
                <a:gd name="T4" fmla="*/ 2147483647 w 3372"/>
                <a:gd name="T5" fmla="*/ 2147483647 h 3371"/>
                <a:gd name="T6" fmla="*/ 2147483647 w 3372"/>
                <a:gd name="T7" fmla="*/ 2147483647 h 3371"/>
                <a:gd name="T8" fmla="*/ 2147483647 w 3372"/>
                <a:gd name="T9" fmla="*/ 2147483647 h 3371"/>
                <a:gd name="T10" fmla="*/ 2147483647 w 3372"/>
                <a:gd name="T11" fmla="*/ 2147483647 h 3371"/>
                <a:gd name="T12" fmla="*/ 2147483647 w 3372"/>
                <a:gd name="T13" fmla="*/ 2147483647 h 3371"/>
                <a:gd name="T14" fmla="*/ 2147483647 w 3372"/>
                <a:gd name="T15" fmla="*/ 2147483647 h 3371"/>
                <a:gd name="T16" fmla="*/ 2147483647 w 3372"/>
                <a:gd name="T17" fmla="*/ 2147483647 h 3371"/>
                <a:gd name="T18" fmla="*/ 2147483647 w 3372"/>
                <a:gd name="T19" fmla="*/ 2147483647 h 3371"/>
                <a:gd name="T20" fmla="*/ 2147483647 w 3372"/>
                <a:gd name="T21" fmla="*/ 0 h 33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72"/>
                <a:gd name="T34" fmla="*/ 0 h 3371"/>
                <a:gd name="T35" fmla="*/ 3372 w 3372"/>
                <a:gd name="T36" fmla="*/ 3371 h 337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72" h="3371" extrusionOk="0">
                  <a:moveTo>
                    <a:pt x="1" y="0"/>
                  </a:moveTo>
                  <a:lnTo>
                    <a:pt x="1" y="2589"/>
                  </a:lnTo>
                  <a:lnTo>
                    <a:pt x="1" y="2760"/>
                  </a:lnTo>
                  <a:lnTo>
                    <a:pt x="50" y="2907"/>
                  </a:lnTo>
                  <a:lnTo>
                    <a:pt x="123" y="3029"/>
                  </a:lnTo>
                  <a:lnTo>
                    <a:pt x="221" y="3151"/>
                  </a:lnTo>
                  <a:lnTo>
                    <a:pt x="343" y="3249"/>
                  </a:lnTo>
                  <a:lnTo>
                    <a:pt x="465" y="3322"/>
                  </a:lnTo>
                  <a:lnTo>
                    <a:pt x="611" y="3371"/>
                  </a:lnTo>
                  <a:lnTo>
                    <a:pt x="3371" y="3371"/>
                  </a:lnTo>
                  <a:lnTo>
                    <a:pt x="1" y="0"/>
                  </a:lnTo>
                  <a:close/>
                </a:path>
              </a:pathLst>
            </a:custGeom>
            <a:solidFill>
              <a:srgbClr val="00CCFF">
                <a:alpha val="23137"/>
              </a:srgbClr>
            </a:solidFill>
            <a:ln w="9525">
              <a:noFill/>
              <a:miter lim="800000"/>
              <a:headEnd/>
              <a:tailEnd/>
            </a:ln>
          </p:spPr>
          <p:txBody>
            <a:bodyPr lIns="91425" tIns="91425" rIns="91425" bIns="91425" anchor="ctr"/>
            <a:lstStyle/>
            <a:p>
              <a:endParaRPr lang="el-GR"/>
            </a:p>
          </p:txBody>
        </p:sp>
      </p:grpSp>
      <p:grpSp>
        <p:nvGrpSpPr>
          <p:cNvPr id="12291" name="Shape 4147"/>
          <p:cNvGrpSpPr>
            <a:grpSpLocks/>
          </p:cNvGrpSpPr>
          <p:nvPr/>
        </p:nvGrpSpPr>
        <p:grpSpPr bwMode="auto">
          <a:xfrm>
            <a:off x="914400" y="971550"/>
            <a:ext cx="368300" cy="368300"/>
            <a:chOff x="2594325" y="1627175"/>
            <a:chExt cx="440850" cy="440850"/>
          </a:xfrm>
        </p:grpSpPr>
        <p:sp>
          <p:nvSpPr>
            <p:cNvPr id="12324" name="Shape 4148"/>
            <p:cNvSpPr>
              <a:spLocks noChangeArrowheads="1"/>
            </p:cNvSpPr>
            <p:nvPr/>
          </p:nvSpPr>
          <p:spPr bwMode="auto">
            <a:xfrm>
              <a:off x="2594325" y="1890950"/>
              <a:ext cx="177075" cy="177075"/>
            </a:xfrm>
            <a:custGeom>
              <a:avLst/>
              <a:gdLst>
                <a:gd name="T0" fmla="*/ 2147483647 w 7083"/>
                <a:gd name="T1" fmla="*/ 0 h 7083"/>
                <a:gd name="T2" fmla="*/ 2147483647 w 7083"/>
                <a:gd name="T3" fmla="*/ 2147483647 h 7083"/>
                <a:gd name="T4" fmla="*/ 0 w 7083"/>
                <a:gd name="T5" fmla="*/ 2147483647 h 7083"/>
                <a:gd name="T6" fmla="*/ 2147483647 w 7083"/>
                <a:gd name="T7" fmla="*/ 2147483647 h 7083"/>
                <a:gd name="T8" fmla="*/ 2147483647 w 7083"/>
                <a:gd name="T9" fmla="*/ 2147483647 h 7083"/>
                <a:gd name="T10" fmla="*/ 2147483647 w 7083"/>
                <a:gd name="T11" fmla="*/ 0 h 7083"/>
                <a:gd name="T12" fmla="*/ 0 60000 65536"/>
                <a:gd name="T13" fmla="*/ 0 60000 65536"/>
                <a:gd name="T14" fmla="*/ 0 60000 65536"/>
                <a:gd name="T15" fmla="*/ 0 60000 65536"/>
                <a:gd name="T16" fmla="*/ 0 60000 65536"/>
                <a:gd name="T17" fmla="*/ 0 60000 65536"/>
                <a:gd name="T18" fmla="*/ 0 w 7083"/>
                <a:gd name="T19" fmla="*/ 0 h 7083"/>
                <a:gd name="T20" fmla="*/ 7083 w 7083"/>
                <a:gd name="T21" fmla="*/ 7083 h 7083"/>
              </a:gdLst>
              <a:ahLst/>
              <a:cxnLst>
                <a:cxn ang="T12">
                  <a:pos x="T0" y="T1"/>
                </a:cxn>
                <a:cxn ang="T13">
                  <a:pos x="T2" y="T3"/>
                </a:cxn>
                <a:cxn ang="T14">
                  <a:pos x="T4" y="T5"/>
                </a:cxn>
                <a:cxn ang="T15">
                  <a:pos x="T6" y="T7"/>
                </a:cxn>
                <a:cxn ang="T16">
                  <a:pos x="T8" y="T9"/>
                </a:cxn>
                <a:cxn ang="T17">
                  <a:pos x="T10" y="T11"/>
                </a:cxn>
              </a:cxnLst>
              <a:rect l="T18" t="T19" r="T20" b="T21"/>
              <a:pathLst>
                <a:path w="7083" h="7083" extrusionOk="0">
                  <a:moveTo>
                    <a:pt x="5544" y="0"/>
                  </a:moveTo>
                  <a:lnTo>
                    <a:pt x="538" y="5984"/>
                  </a:lnTo>
                  <a:lnTo>
                    <a:pt x="0" y="7083"/>
                  </a:lnTo>
                  <a:lnTo>
                    <a:pt x="1099" y="6546"/>
                  </a:lnTo>
                  <a:lnTo>
                    <a:pt x="7083" y="1539"/>
                  </a:lnTo>
                  <a:lnTo>
                    <a:pt x="5544" y="0"/>
                  </a:lnTo>
                  <a:close/>
                </a:path>
              </a:pathLst>
            </a:custGeom>
            <a:solidFill>
              <a:srgbClr val="000080"/>
            </a:solidFill>
            <a:ln w="9525">
              <a:noFill/>
              <a:miter lim="800000"/>
              <a:headEnd/>
              <a:tailEnd/>
            </a:ln>
          </p:spPr>
          <p:txBody>
            <a:bodyPr lIns="91425" tIns="91425" rIns="91425" bIns="91425" anchor="ctr"/>
            <a:lstStyle/>
            <a:p>
              <a:endParaRPr lang="el-GR"/>
            </a:p>
          </p:txBody>
        </p:sp>
        <p:sp>
          <p:nvSpPr>
            <p:cNvPr id="12325" name="Shape 4149"/>
            <p:cNvSpPr>
              <a:spLocks noChangeArrowheads="1"/>
            </p:cNvSpPr>
            <p:nvPr/>
          </p:nvSpPr>
          <p:spPr bwMode="auto">
            <a:xfrm>
              <a:off x="2858700" y="1627175"/>
              <a:ext cx="176475" cy="176475"/>
            </a:xfrm>
            <a:custGeom>
              <a:avLst/>
              <a:gdLst>
                <a:gd name="T0" fmla="*/ 2147483647 w 7059"/>
                <a:gd name="T1" fmla="*/ 2147483647 h 7059"/>
                <a:gd name="T2" fmla="*/ 2147483647 w 7059"/>
                <a:gd name="T3" fmla="*/ 2147483647 h 7059"/>
                <a:gd name="T4" fmla="*/ 2147483647 w 7059"/>
                <a:gd name="T5" fmla="*/ 2147483647 h 7059"/>
                <a:gd name="T6" fmla="*/ 2147483647 w 7059"/>
                <a:gd name="T7" fmla="*/ 2147483647 h 7059"/>
                <a:gd name="T8" fmla="*/ 2147483647 w 7059"/>
                <a:gd name="T9" fmla="*/ 2147483647 h 7059"/>
                <a:gd name="T10" fmla="*/ 2147483647 w 7059"/>
                <a:gd name="T11" fmla="*/ 2147483647 h 7059"/>
                <a:gd name="T12" fmla="*/ 2147483647 w 7059"/>
                <a:gd name="T13" fmla="*/ 2147483647 h 7059"/>
                <a:gd name="T14" fmla="*/ 2147483647 w 7059"/>
                <a:gd name="T15" fmla="*/ 2147483647 h 7059"/>
                <a:gd name="T16" fmla="*/ 2147483647 w 7059"/>
                <a:gd name="T17" fmla="*/ 2147483647 h 7059"/>
                <a:gd name="T18" fmla="*/ 0 w 7059"/>
                <a:gd name="T19" fmla="*/ 2147483647 h 7059"/>
                <a:gd name="T20" fmla="*/ 0 w 7059"/>
                <a:gd name="T21" fmla="*/ 2147483647 h 7059"/>
                <a:gd name="T22" fmla="*/ 2147483647 w 7059"/>
                <a:gd name="T23" fmla="*/ 2147483647 h 7059"/>
                <a:gd name="T24" fmla="*/ 2147483647 w 7059"/>
                <a:gd name="T25" fmla="*/ 2147483647 h 7059"/>
                <a:gd name="T26" fmla="*/ 2147483647 w 7059"/>
                <a:gd name="T27" fmla="*/ 2147483647 h 7059"/>
                <a:gd name="T28" fmla="*/ 2147483647 w 7059"/>
                <a:gd name="T29" fmla="*/ 2147483647 h 7059"/>
                <a:gd name="T30" fmla="*/ 2147483647 w 7059"/>
                <a:gd name="T31" fmla="*/ 2147483647 h 7059"/>
                <a:gd name="T32" fmla="*/ 2147483647 w 7059"/>
                <a:gd name="T33" fmla="*/ 2147483647 h 7059"/>
                <a:gd name="T34" fmla="*/ 2147483647 w 7059"/>
                <a:gd name="T35" fmla="*/ 2147483647 h 7059"/>
                <a:gd name="T36" fmla="*/ 2147483647 w 7059"/>
                <a:gd name="T37" fmla="*/ 2147483647 h 7059"/>
                <a:gd name="T38" fmla="*/ 2147483647 w 7059"/>
                <a:gd name="T39" fmla="*/ 2147483647 h 7059"/>
                <a:gd name="T40" fmla="*/ 2147483647 w 7059"/>
                <a:gd name="T41" fmla="*/ 2147483647 h 7059"/>
                <a:gd name="T42" fmla="*/ 2147483647 w 7059"/>
                <a:gd name="T43" fmla="*/ 2147483647 h 7059"/>
                <a:gd name="T44" fmla="*/ 2147483647 w 7059"/>
                <a:gd name="T45" fmla="*/ 2147483647 h 7059"/>
                <a:gd name="T46" fmla="*/ 2147483647 w 7059"/>
                <a:gd name="T47" fmla="*/ 2147483647 h 7059"/>
                <a:gd name="T48" fmla="*/ 2147483647 w 7059"/>
                <a:gd name="T49" fmla="*/ 2147483647 h 7059"/>
                <a:gd name="T50" fmla="*/ 2147483647 w 7059"/>
                <a:gd name="T51" fmla="*/ 2147483647 h 7059"/>
                <a:gd name="T52" fmla="*/ 2147483647 w 7059"/>
                <a:gd name="T53" fmla="*/ 2147483647 h 7059"/>
                <a:gd name="T54" fmla="*/ 2147483647 w 7059"/>
                <a:gd name="T55" fmla="*/ 2147483647 h 7059"/>
                <a:gd name="T56" fmla="*/ 2147483647 w 7059"/>
                <a:gd name="T57" fmla="*/ 2147483647 h 7059"/>
                <a:gd name="T58" fmla="*/ 2147483647 w 7059"/>
                <a:gd name="T59" fmla="*/ 2147483647 h 7059"/>
                <a:gd name="T60" fmla="*/ 2147483647 w 7059"/>
                <a:gd name="T61" fmla="*/ 2147483647 h 7059"/>
                <a:gd name="T62" fmla="*/ 2147483647 w 7059"/>
                <a:gd name="T63" fmla="*/ 2147483647 h 7059"/>
                <a:gd name="T64" fmla="*/ 2147483647 w 7059"/>
                <a:gd name="T65" fmla="*/ 2147483647 h 7059"/>
                <a:gd name="T66" fmla="*/ 2147483647 w 7059"/>
                <a:gd name="T67" fmla="*/ 2147483647 h 7059"/>
                <a:gd name="T68" fmla="*/ 2147483647 w 7059"/>
                <a:gd name="T69" fmla="*/ 2147483647 h 7059"/>
                <a:gd name="T70" fmla="*/ 2147483647 w 7059"/>
                <a:gd name="T71" fmla="*/ 2147483647 h 7059"/>
                <a:gd name="T72" fmla="*/ 2147483647 w 7059"/>
                <a:gd name="T73" fmla="*/ 2147483647 h 705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059"/>
                <a:gd name="T112" fmla="*/ 0 h 7059"/>
                <a:gd name="T113" fmla="*/ 7059 w 7059"/>
                <a:gd name="T114" fmla="*/ 7059 h 705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059" h="7059" extrusionOk="0">
                  <a:moveTo>
                    <a:pt x="904" y="1"/>
                  </a:moveTo>
                  <a:lnTo>
                    <a:pt x="782" y="25"/>
                  </a:lnTo>
                  <a:lnTo>
                    <a:pt x="684" y="98"/>
                  </a:lnTo>
                  <a:lnTo>
                    <a:pt x="611" y="147"/>
                  </a:lnTo>
                  <a:lnTo>
                    <a:pt x="489" y="294"/>
                  </a:lnTo>
                  <a:lnTo>
                    <a:pt x="367" y="440"/>
                  </a:lnTo>
                  <a:lnTo>
                    <a:pt x="294" y="587"/>
                  </a:lnTo>
                  <a:lnTo>
                    <a:pt x="196" y="733"/>
                  </a:lnTo>
                  <a:lnTo>
                    <a:pt x="74" y="1051"/>
                  </a:lnTo>
                  <a:lnTo>
                    <a:pt x="0" y="1393"/>
                  </a:lnTo>
                  <a:lnTo>
                    <a:pt x="0" y="1735"/>
                  </a:lnTo>
                  <a:lnTo>
                    <a:pt x="25" y="2052"/>
                  </a:lnTo>
                  <a:lnTo>
                    <a:pt x="123" y="2394"/>
                  </a:lnTo>
                  <a:lnTo>
                    <a:pt x="269" y="2711"/>
                  </a:lnTo>
                  <a:lnTo>
                    <a:pt x="4348" y="6790"/>
                  </a:lnTo>
                  <a:lnTo>
                    <a:pt x="4665" y="6937"/>
                  </a:lnTo>
                  <a:lnTo>
                    <a:pt x="5007" y="7034"/>
                  </a:lnTo>
                  <a:lnTo>
                    <a:pt x="5325" y="7059"/>
                  </a:lnTo>
                  <a:lnTo>
                    <a:pt x="5667" y="7059"/>
                  </a:lnTo>
                  <a:lnTo>
                    <a:pt x="6008" y="6986"/>
                  </a:lnTo>
                  <a:lnTo>
                    <a:pt x="6326" y="6863"/>
                  </a:lnTo>
                  <a:lnTo>
                    <a:pt x="6473" y="6766"/>
                  </a:lnTo>
                  <a:lnTo>
                    <a:pt x="6619" y="6692"/>
                  </a:lnTo>
                  <a:lnTo>
                    <a:pt x="6766" y="6570"/>
                  </a:lnTo>
                  <a:lnTo>
                    <a:pt x="6912" y="6448"/>
                  </a:lnTo>
                  <a:lnTo>
                    <a:pt x="6961" y="6375"/>
                  </a:lnTo>
                  <a:lnTo>
                    <a:pt x="7034" y="6277"/>
                  </a:lnTo>
                  <a:lnTo>
                    <a:pt x="7059" y="6155"/>
                  </a:lnTo>
                  <a:lnTo>
                    <a:pt x="7059" y="6057"/>
                  </a:lnTo>
                  <a:lnTo>
                    <a:pt x="7059" y="5960"/>
                  </a:lnTo>
                  <a:lnTo>
                    <a:pt x="7034" y="5862"/>
                  </a:lnTo>
                  <a:lnTo>
                    <a:pt x="6961" y="5764"/>
                  </a:lnTo>
                  <a:lnTo>
                    <a:pt x="6912" y="5667"/>
                  </a:lnTo>
                  <a:lnTo>
                    <a:pt x="1393" y="147"/>
                  </a:lnTo>
                  <a:lnTo>
                    <a:pt x="1295" y="98"/>
                  </a:lnTo>
                  <a:lnTo>
                    <a:pt x="1197" y="25"/>
                  </a:lnTo>
                  <a:lnTo>
                    <a:pt x="1099" y="1"/>
                  </a:lnTo>
                  <a:close/>
                </a:path>
              </a:pathLst>
            </a:custGeom>
            <a:solidFill>
              <a:srgbClr val="000080"/>
            </a:solidFill>
            <a:ln w="9525">
              <a:noFill/>
              <a:miter lim="800000"/>
              <a:headEnd/>
              <a:tailEnd/>
            </a:ln>
          </p:spPr>
          <p:txBody>
            <a:bodyPr lIns="91425" tIns="91425" rIns="91425" bIns="91425" anchor="ctr"/>
            <a:lstStyle/>
            <a:p>
              <a:endParaRPr lang="el-GR"/>
            </a:p>
          </p:txBody>
        </p:sp>
        <p:sp>
          <p:nvSpPr>
            <p:cNvPr id="12326" name="Shape 4150"/>
            <p:cNvSpPr>
              <a:spLocks noChangeArrowheads="1"/>
            </p:cNvSpPr>
            <p:nvPr/>
          </p:nvSpPr>
          <p:spPr bwMode="auto">
            <a:xfrm>
              <a:off x="2663325" y="1702275"/>
              <a:ext cx="296750" cy="296775"/>
            </a:xfrm>
            <a:custGeom>
              <a:avLst/>
              <a:gdLst>
                <a:gd name="T0" fmla="*/ 2147483647 w 11870"/>
                <a:gd name="T1" fmla="*/ 2147483647 h 11871"/>
                <a:gd name="T2" fmla="*/ 2147483647 w 11870"/>
                <a:gd name="T3" fmla="*/ 2147483647 h 11871"/>
                <a:gd name="T4" fmla="*/ 2147483647 w 11870"/>
                <a:gd name="T5" fmla="*/ 2147483647 h 11871"/>
                <a:gd name="T6" fmla="*/ 2147483647 w 11870"/>
                <a:gd name="T7" fmla="*/ 2147483647 h 11871"/>
                <a:gd name="T8" fmla="*/ 2147483647 w 11870"/>
                <a:gd name="T9" fmla="*/ 2147483647 h 11871"/>
                <a:gd name="T10" fmla="*/ 2147483647 w 11870"/>
                <a:gd name="T11" fmla="*/ 2147483647 h 11871"/>
                <a:gd name="T12" fmla="*/ 2147483647 w 11870"/>
                <a:gd name="T13" fmla="*/ 2147483647 h 11871"/>
                <a:gd name="T14" fmla="*/ 2147483647 w 11870"/>
                <a:gd name="T15" fmla="*/ 2147483647 h 11871"/>
                <a:gd name="T16" fmla="*/ 2147483647 w 11870"/>
                <a:gd name="T17" fmla="*/ 2147483647 h 11871"/>
                <a:gd name="T18" fmla="*/ 2147483647 w 11870"/>
                <a:gd name="T19" fmla="*/ 2147483647 h 11871"/>
                <a:gd name="T20" fmla="*/ 2147483647 w 11870"/>
                <a:gd name="T21" fmla="*/ 2147483647 h 11871"/>
                <a:gd name="T22" fmla="*/ 2147483647 w 11870"/>
                <a:gd name="T23" fmla="*/ 2147483647 h 11871"/>
                <a:gd name="T24" fmla="*/ 2147483647 w 11870"/>
                <a:gd name="T25" fmla="*/ 2147483647 h 11871"/>
                <a:gd name="T26" fmla="*/ 2147483647 w 11870"/>
                <a:gd name="T27" fmla="*/ 2147483647 h 11871"/>
                <a:gd name="T28" fmla="*/ 2147483647 w 11870"/>
                <a:gd name="T29" fmla="*/ 2147483647 h 11871"/>
                <a:gd name="T30" fmla="*/ 2147483647 w 11870"/>
                <a:gd name="T31" fmla="*/ 2147483647 h 11871"/>
                <a:gd name="T32" fmla="*/ 2147483647 w 11870"/>
                <a:gd name="T33" fmla="*/ 2147483647 h 11871"/>
                <a:gd name="T34" fmla="*/ 2147483647 w 11870"/>
                <a:gd name="T35" fmla="*/ 2147483647 h 11871"/>
                <a:gd name="T36" fmla="*/ 2147483647 w 11870"/>
                <a:gd name="T37" fmla="*/ 2147483647 h 11871"/>
                <a:gd name="T38" fmla="*/ 0 w 11870"/>
                <a:gd name="T39" fmla="*/ 2147483647 h 11871"/>
                <a:gd name="T40" fmla="*/ 2147483647 w 11870"/>
                <a:gd name="T41" fmla="*/ 2147483647 h 11871"/>
                <a:gd name="T42" fmla="*/ 2147483647 w 11870"/>
                <a:gd name="T43" fmla="*/ 2147483647 h 11871"/>
                <a:gd name="T44" fmla="*/ 2147483647 w 11870"/>
                <a:gd name="T45" fmla="*/ 2147483647 h 11871"/>
                <a:gd name="T46" fmla="*/ 2147483647 w 11870"/>
                <a:gd name="T47" fmla="*/ 2147483647 h 11871"/>
                <a:gd name="T48" fmla="*/ 2147483647 w 11870"/>
                <a:gd name="T49" fmla="*/ 2147483647 h 11871"/>
                <a:gd name="T50" fmla="*/ 2147483647 w 11870"/>
                <a:gd name="T51" fmla="*/ 2147483647 h 11871"/>
                <a:gd name="T52" fmla="*/ 2147483647 w 11870"/>
                <a:gd name="T53" fmla="*/ 2147483647 h 11871"/>
                <a:gd name="T54" fmla="*/ 2147483647 w 11870"/>
                <a:gd name="T55" fmla="*/ 2147483647 h 11871"/>
                <a:gd name="T56" fmla="*/ 2147483647 w 11870"/>
                <a:gd name="T57" fmla="*/ 2147483647 h 11871"/>
                <a:gd name="T58" fmla="*/ 2147483647 w 11870"/>
                <a:gd name="T59" fmla="*/ 2147483647 h 11871"/>
                <a:gd name="T60" fmla="*/ 2147483647 w 11870"/>
                <a:gd name="T61" fmla="*/ 2147483647 h 11871"/>
                <a:gd name="T62" fmla="*/ 2147483647 w 11870"/>
                <a:gd name="T63" fmla="*/ 2147483647 h 11871"/>
                <a:gd name="T64" fmla="*/ 2147483647 w 11870"/>
                <a:gd name="T65" fmla="*/ 2147483647 h 11871"/>
                <a:gd name="T66" fmla="*/ 2147483647 w 11870"/>
                <a:gd name="T67" fmla="*/ 2147483647 h 11871"/>
                <a:gd name="T68" fmla="*/ 2147483647 w 11870"/>
                <a:gd name="T69" fmla="*/ 2147483647 h 1187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870"/>
                <a:gd name="T106" fmla="*/ 0 h 11871"/>
                <a:gd name="T107" fmla="*/ 11870 w 11870"/>
                <a:gd name="T108" fmla="*/ 11871 h 1187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870" h="11871" extrusionOk="0">
                  <a:moveTo>
                    <a:pt x="7718" y="1295"/>
                  </a:moveTo>
                  <a:lnTo>
                    <a:pt x="7815" y="1319"/>
                  </a:lnTo>
                  <a:lnTo>
                    <a:pt x="7889" y="1368"/>
                  </a:lnTo>
                  <a:lnTo>
                    <a:pt x="7938" y="1442"/>
                  </a:lnTo>
                  <a:lnTo>
                    <a:pt x="7938" y="1515"/>
                  </a:lnTo>
                  <a:lnTo>
                    <a:pt x="7938" y="1588"/>
                  </a:lnTo>
                  <a:lnTo>
                    <a:pt x="7889" y="1661"/>
                  </a:lnTo>
                  <a:lnTo>
                    <a:pt x="5862" y="3664"/>
                  </a:lnTo>
                  <a:lnTo>
                    <a:pt x="5788" y="3713"/>
                  </a:lnTo>
                  <a:lnTo>
                    <a:pt x="5715" y="3737"/>
                  </a:lnTo>
                  <a:lnTo>
                    <a:pt x="5642" y="3713"/>
                  </a:lnTo>
                  <a:lnTo>
                    <a:pt x="5569" y="3664"/>
                  </a:lnTo>
                  <a:lnTo>
                    <a:pt x="5520" y="3591"/>
                  </a:lnTo>
                  <a:lnTo>
                    <a:pt x="5495" y="3517"/>
                  </a:lnTo>
                  <a:lnTo>
                    <a:pt x="5520" y="3444"/>
                  </a:lnTo>
                  <a:lnTo>
                    <a:pt x="5569" y="3371"/>
                  </a:lnTo>
                  <a:lnTo>
                    <a:pt x="7571" y="1368"/>
                  </a:lnTo>
                  <a:lnTo>
                    <a:pt x="7644" y="1319"/>
                  </a:lnTo>
                  <a:lnTo>
                    <a:pt x="7718" y="1295"/>
                  </a:lnTo>
                  <a:close/>
                  <a:moveTo>
                    <a:pt x="7767" y="1"/>
                  </a:moveTo>
                  <a:lnTo>
                    <a:pt x="4885" y="2907"/>
                  </a:lnTo>
                  <a:lnTo>
                    <a:pt x="4640" y="2809"/>
                  </a:lnTo>
                  <a:lnTo>
                    <a:pt x="4396" y="2712"/>
                  </a:lnTo>
                  <a:lnTo>
                    <a:pt x="4103" y="2614"/>
                  </a:lnTo>
                  <a:lnTo>
                    <a:pt x="3810" y="2565"/>
                  </a:lnTo>
                  <a:lnTo>
                    <a:pt x="3493" y="2492"/>
                  </a:lnTo>
                  <a:lnTo>
                    <a:pt x="3175" y="2443"/>
                  </a:lnTo>
                  <a:lnTo>
                    <a:pt x="2858" y="2418"/>
                  </a:lnTo>
                  <a:lnTo>
                    <a:pt x="2247" y="2418"/>
                  </a:lnTo>
                  <a:lnTo>
                    <a:pt x="1954" y="2443"/>
                  </a:lnTo>
                  <a:lnTo>
                    <a:pt x="1636" y="2492"/>
                  </a:lnTo>
                  <a:lnTo>
                    <a:pt x="1319" y="2565"/>
                  </a:lnTo>
                  <a:lnTo>
                    <a:pt x="1001" y="2687"/>
                  </a:lnTo>
                  <a:lnTo>
                    <a:pt x="708" y="2809"/>
                  </a:lnTo>
                  <a:lnTo>
                    <a:pt x="415" y="3005"/>
                  </a:lnTo>
                  <a:lnTo>
                    <a:pt x="147" y="3224"/>
                  </a:lnTo>
                  <a:lnTo>
                    <a:pt x="73" y="3298"/>
                  </a:lnTo>
                  <a:lnTo>
                    <a:pt x="24" y="3395"/>
                  </a:lnTo>
                  <a:lnTo>
                    <a:pt x="0" y="3493"/>
                  </a:lnTo>
                  <a:lnTo>
                    <a:pt x="0" y="3615"/>
                  </a:lnTo>
                  <a:lnTo>
                    <a:pt x="0" y="3713"/>
                  </a:lnTo>
                  <a:lnTo>
                    <a:pt x="24" y="3811"/>
                  </a:lnTo>
                  <a:lnTo>
                    <a:pt x="73" y="3908"/>
                  </a:lnTo>
                  <a:lnTo>
                    <a:pt x="147" y="4006"/>
                  </a:lnTo>
                  <a:lnTo>
                    <a:pt x="7864" y="11724"/>
                  </a:lnTo>
                  <a:lnTo>
                    <a:pt x="7962" y="11797"/>
                  </a:lnTo>
                  <a:lnTo>
                    <a:pt x="8060" y="11846"/>
                  </a:lnTo>
                  <a:lnTo>
                    <a:pt x="8157" y="11870"/>
                  </a:lnTo>
                  <a:lnTo>
                    <a:pt x="8377" y="11870"/>
                  </a:lnTo>
                  <a:lnTo>
                    <a:pt x="8475" y="11846"/>
                  </a:lnTo>
                  <a:lnTo>
                    <a:pt x="8573" y="11797"/>
                  </a:lnTo>
                  <a:lnTo>
                    <a:pt x="8646" y="11724"/>
                  </a:lnTo>
                  <a:lnTo>
                    <a:pt x="8866" y="11455"/>
                  </a:lnTo>
                  <a:lnTo>
                    <a:pt x="9061" y="11162"/>
                  </a:lnTo>
                  <a:lnTo>
                    <a:pt x="9183" y="10869"/>
                  </a:lnTo>
                  <a:lnTo>
                    <a:pt x="9305" y="10551"/>
                  </a:lnTo>
                  <a:lnTo>
                    <a:pt x="9379" y="10234"/>
                  </a:lnTo>
                  <a:lnTo>
                    <a:pt x="9427" y="9916"/>
                  </a:lnTo>
                  <a:lnTo>
                    <a:pt x="9452" y="9623"/>
                  </a:lnTo>
                  <a:lnTo>
                    <a:pt x="9452" y="9330"/>
                  </a:lnTo>
                  <a:lnTo>
                    <a:pt x="9452" y="9013"/>
                  </a:lnTo>
                  <a:lnTo>
                    <a:pt x="9427" y="8695"/>
                  </a:lnTo>
                  <a:lnTo>
                    <a:pt x="9379" y="8378"/>
                  </a:lnTo>
                  <a:lnTo>
                    <a:pt x="9305" y="8060"/>
                  </a:lnTo>
                  <a:lnTo>
                    <a:pt x="9256" y="7767"/>
                  </a:lnTo>
                  <a:lnTo>
                    <a:pt x="9159" y="7474"/>
                  </a:lnTo>
                  <a:lnTo>
                    <a:pt x="9061" y="7230"/>
                  </a:lnTo>
                  <a:lnTo>
                    <a:pt x="8963" y="6986"/>
                  </a:lnTo>
                  <a:lnTo>
                    <a:pt x="11870" y="4104"/>
                  </a:lnTo>
                  <a:lnTo>
                    <a:pt x="7767" y="1"/>
                  </a:lnTo>
                  <a:close/>
                </a:path>
              </a:pathLst>
            </a:custGeom>
            <a:solidFill>
              <a:srgbClr val="000080"/>
            </a:solidFill>
            <a:ln w="9525">
              <a:noFill/>
              <a:miter lim="800000"/>
              <a:headEnd/>
              <a:tailEnd/>
            </a:ln>
          </p:spPr>
          <p:txBody>
            <a:bodyPr lIns="91425" tIns="91425" rIns="91425" bIns="91425" anchor="ctr"/>
            <a:lstStyle/>
            <a:p>
              <a:endParaRPr lang="el-GR"/>
            </a:p>
          </p:txBody>
        </p:sp>
      </p:grpSp>
      <p:grpSp>
        <p:nvGrpSpPr>
          <p:cNvPr id="12292" name="Shape 4114"/>
          <p:cNvGrpSpPr>
            <a:grpSpLocks/>
          </p:cNvGrpSpPr>
          <p:nvPr/>
        </p:nvGrpSpPr>
        <p:grpSpPr bwMode="auto">
          <a:xfrm>
            <a:off x="1733550" y="2343150"/>
            <a:ext cx="1543050" cy="1981200"/>
            <a:chOff x="1246775" y="910975"/>
            <a:chExt cx="439650" cy="523900"/>
          </a:xfrm>
        </p:grpSpPr>
        <p:sp>
          <p:nvSpPr>
            <p:cNvPr id="12321" name="Shape 4115"/>
            <p:cNvSpPr>
              <a:spLocks noChangeArrowheads="1"/>
            </p:cNvSpPr>
            <p:nvPr/>
          </p:nvSpPr>
          <p:spPr bwMode="auto">
            <a:xfrm>
              <a:off x="1246775" y="970800"/>
              <a:ext cx="378575" cy="464075"/>
            </a:xfrm>
            <a:custGeom>
              <a:avLst/>
              <a:gdLst>
                <a:gd name="T0" fmla="*/ 2147483647 w 15143"/>
                <a:gd name="T1" fmla="*/ 2147483647 h 18563"/>
                <a:gd name="T2" fmla="*/ 2147483647 w 15143"/>
                <a:gd name="T3" fmla="*/ 2147483647 h 18563"/>
                <a:gd name="T4" fmla="*/ 2147483647 w 15143"/>
                <a:gd name="T5" fmla="*/ 2147483647 h 18563"/>
                <a:gd name="T6" fmla="*/ 2147483647 w 15143"/>
                <a:gd name="T7" fmla="*/ 2147483647 h 18563"/>
                <a:gd name="T8" fmla="*/ 2147483647 w 15143"/>
                <a:gd name="T9" fmla="*/ 2147483647 h 18563"/>
                <a:gd name="T10" fmla="*/ 2147483647 w 15143"/>
                <a:gd name="T11" fmla="*/ 2147483647 h 18563"/>
                <a:gd name="T12" fmla="*/ 2147483647 w 15143"/>
                <a:gd name="T13" fmla="*/ 2147483647 h 18563"/>
                <a:gd name="T14" fmla="*/ 2147483647 w 15143"/>
                <a:gd name="T15" fmla="*/ 2147483647 h 18563"/>
                <a:gd name="T16" fmla="*/ 2147483647 w 15143"/>
                <a:gd name="T17" fmla="*/ 2147483647 h 18563"/>
                <a:gd name="T18" fmla="*/ 2147483647 w 15143"/>
                <a:gd name="T19" fmla="*/ 2147483647 h 18563"/>
                <a:gd name="T20" fmla="*/ 2147483647 w 15143"/>
                <a:gd name="T21" fmla="*/ 2147483647 h 18563"/>
                <a:gd name="T22" fmla="*/ 2147483647 w 15143"/>
                <a:gd name="T23" fmla="*/ 2147483647 h 18563"/>
                <a:gd name="T24" fmla="*/ 2147483647 w 15143"/>
                <a:gd name="T25" fmla="*/ 2147483647 h 18563"/>
                <a:gd name="T26" fmla="*/ 2147483647 w 15143"/>
                <a:gd name="T27" fmla="*/ 2147483647 h 18563"/>
                <a:gd name="T28" fmla="*/ 2147483647 w 15143"/>
                <a:gd name="T29" fmla="*/ 2147483647 h 18563"/>
                <a:gd name="T30" fmla="*/ 2147483647 w 15143"/>
                <a:gd name="T31" fmla="*/ 2147483647 h 18563"/>
                <a:gd name="T32" fmla="*/ 2147483647 w 15143"/>
                <a:gd name="T33" fmla="*/ 2147483647 h 18563"/>
                <a:gd name="T34" fmla="*/ 2147483647 w 15143"/>
                <a:gd name="T35" fmla="*/ 2147483647 h 18563"/>
                <a:gd name="T36" fmla="*/ 2147483647 w 15143"/>
                <a:gd name="T37" fmla="*/ 2147483647 h 18563"/>
                <a:gd name="T38" fmla="*/ 2147483647 w 15143"/>
                <a:gd name="T39" fmla="*/ 2147483647 h 18563"/>
                <a:gd name="T40" fmla="*/ 2147483647 w 15143"/>
                <a:gd name="T41" fmla="*/ 2147483647 h 18563"/>
                <a:gd name="T42" fmla="*/ 2147483647 w 15143"/>
                <a:gd name="T43" fmla="*/ 2147483647 h 18563"/>
                <a:gd name="T44" fmla="*/ 2147483647 w 15143"/>
                <a:gd name="T45" fmla="*/ 2147483647 h 18563"/>
                <a:gd name="T46" fmla="*/ 2147483647 w 15143"/>
                <a:gd name="T47" fmla="*/ 2147483647 h 18563"/>
                <a:gd name="T48" fmla="*/ 2147483647 w 15143"/>
                <a:gd name="T49" fmla="*/ 2147483647 h 18563"/>
                <a:gd name="T50" fmla="*/ 2147483647 w 15143"/>
                <a:gd name="T51" fmla="*/ 2147483647 h 18563"/>
                <a:gd name="T52" fmla="*/ 2147483647 w 15143"/>
                <a:gd name="T53" fmla="*/ 2147483647 h 18563"/>
                <a:gd name="T54" fmla="*/ 2147483647 w 15143"/>
                <a:gd name="T55" fmla="*/ 2147483647 h 18563"/>
                <a:gd name="T56" fmla="*/ 2147483647 w 15143"/>
                <a:gd name="T57" fmla="*/ 2147483647 h 18563"/>
                <a:gd name="T58" fmla="*/ 2147483647 w 15143"/>
                <a:gd name="T59" fmla="*/ 2147483647 h 18563"/>
                <a:gd name="T60" fmla="*/ 2147483647 w 15143"/>
                <a:gd name="T61" fmla="*/ 2147483647 h 18563"/>
                <a:gd name="T62" fmla="*/ 2147483647 w 15143"/>
                <a:gd name="T63" fmla="*/ 2147483647 h 18563"/>
                <a:gd name="T64" fmla="*/ 2147483647 w 15143"/>
                <a:gd name="T65" fmla="*/ 2147483647 h 18563"/>
                <a:gd name="T66" fmla="*/ 2147483647 w 15143"/>
                <a:gd name="T67" fmla="*/ 2147483647 h 18563"/>
                <a:gd name="T68" fmla="*/ 2147483647 w 15143"/>
                <a:gd name="T69" fmla="*/ 2147483647 h 18563"/>
                <a:gd name="T70" fmla="*/ 2147483647 w 15143"/>
                <a:gd name="T71" fmla="*/ 2147483647 h 18563"/>
                <a:gd name="T72" fmla="*/ 2147483647 w 15143"/>
                <a:gd name="T73" fmla="*/ 2147483647 h 18563"/>
                <a:gd name="T74" fmla="*/ 2147483647 w 15143"/>
                <a:gd name="T75" fmla="*/ 2147483647 h 1856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143"/>
                <a:gd name="T115" fmla="*/ 0 h 18563"/>
                <a:gd name="T116" fmla="*/ 15143 w 15143"/>
                <a:gd name="T117" fmla="*/ 18563 h 1856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143" h="18563" extrusionOk="0">
                  <a:moveTo>
                    <a:pt x="782" y="1"/>
                  </a:moveTo>
                  <a:lnTo>
                    <a:pt x="636" y="25"/>
                  </a:lnTo>
                  <a:lnTo>
                    <a:pt x="489" y="50"/>
                  </a:lnTo>
                  <a:lnTo>
                    <a:pt x="343" y="123"/>
                  </a:lnTo>
                  <a:lnTo>
                    <a:pt x="220" y="221"/>
                  </a:lnTo>
                  <a:lnTo>
                    <a:pt x="123" y="318"/>
                  </a:lnTo>
                  <a:lnTo>
                    <a:pt x="74" y="465"/>
                  </a:lnTo>
                  <a:lnTo>
                    <a:pt x="25" y="587"/>
                  </a:lnTo>
                  <a:lnTo>
                    <a:pt x="1" y="758"/>
                  </a:lnTo>
                  <a:lnTo>
                    <a:pt x="1" y="17756"/>
                  </a:lnTo>
                  <a:lnTo>
                    <a:pt x="25" y="17903"/>
                  </a:lnTo>
                  <a:lnTo>
                    <a:pt x="74" y="18049"/>
                  </a:lnTo>
                  <a:lnTo>
                    <a:pt x="123" y="18196"/>
                  </a:lnTo>
                  <a:lnTo>
                    <a:pt x="220" y="18318"/>
                  </a:lnTo>
                  <a:lnTo>
                    <a:pt x="343" y="18416"/>
                  </a:lnTo>
                  <a:lnTo>
                    <a:pt x="489" y="18489"/>
                  </a:lnTo>
                  <a:lnTo>
                    <a:pt x="636" y="18538"/>
                  </a:lnTo>
                  <a:lnTo>
                    <a:pt x="782" y="18562"/>
                  </a:lnTo>
                  <a:lnTo>
                    <a:pt x="14361" y="18562"/>
                  </a:lnTo>
                  <a:lnTo>
                    <a:pt x="14508" y="18538"/>
                  </a:lnTo>
                  <a:lnTo>
                    <a:pt x="14654" y="18489"/>
                  </a:lnTo>
                  <a:lnTo>
                    <a:pt x="14801" y="18416"/>
                  </a:lnTo>
                  <a:lnTo>
                    <a:pt x="14923" y="18318"/>
                  </a:lnTo>
                  <a:lnTo>
                    <a:pt x="15021" y="18196"/>
                  </a:lnTo>
                  <a:lnTo>
                    <a:pt x="15070" y="18049"/>
                  </a:lnTo>
                  <a:lnTo>
                    <a:pt x="15118" y="17903"/>
                  </a:lnTo>
                  <a:lnTo>
                    <a:pt x="15143" y="17756"/>
                  </a:lnTo>
                  <a:lnTo>
                    <a:pt x="15143" y="16608"/>
                  </a:lnTo>
                  <a:lnTo>
                    <a:pt x="2736" y="16608"/>
                  </a:lnTo>
                  <a:lnTo>
                    <a:pt x="2589" y="16584"/>
                  </a:lnTo>
                  <a:lnTo>
                    <a:pt x="2443" y="16535"/>
                  </a:lnTo>
                  <a:lnTo>
                    <a:pt x="2296" y="16462"/>
                  </a:lnTo>
                  <a:lnTo>
                    <a:pt x="2174" y="16364"/>
                  </a:lnTo>
                  <a:lnTo>
                    <a:pt x="2077" y="16242"/>
                  </a:lnTo>
                  <a:lnTo>
                    <a:pt x="2028" y="16096"/>
                  </a:lnTo>
                  <a:lnTo>
                    <a:pt x="1979" y="15949"/>
                  </a:lnTo>
                  <a:lnTo>
                    <a:pt x="1954" y="15802"/>
                  </a:lnTo>
                  <a:lnTo>
                    <a:pt x="1954" y="1"/>
                  </a:lnTo>
                  <a:close/>
                </a:path>
              </a:pathLst>
            </a:custGeom>
            <a:solidFill>
              <a:srgbClr val="00CCFF">
                <a:alpha val="23137"/>
              </a:srgbClr>
            </a:solidFill>
            <a:ln w="9525">
              <a:noFill/>
              <a:miter lim="800000"/>
              <a:headEnd/>
              <a:tailEnd/>
            </a:ln>
          </p:spPr>
          <p:txBody>
            <a:bodyPr lIns="91425" tIns="91425" rIns="91425" bIns="91425" anchor="ctr"/>
            <a:lstStyle/>
            <a:p>
              <a:endParaRPr lang="el-GR"/>
            </a:p>
          </p:txBody>
        </p:sp>
        <p:sp>
          <p:nvSpPr>
            <p:cNvPr id="12322" name="Shape 4116"/>
            <p:cNvSpPr>
              <a:spLocks noChangeArrowheads="1"/>
            </p:cNvSpPr>
            <p:nvPr/>
          </p:nvSpPr>
          <p:spPr bwMode="auto">
            <a:xfrm>
              <a:off x="1307825" y="910975"/>
              <a:ext cx="378600" cy="464050"/>
            </a:xfrm>
            <a:custGeom>
              <a:avLst/>
              <a:gdLst>
                <a:gd name="T0" fmla="*/ 0 w 15144"/>
                <a:gd name="T1" fmla="*/ 0 h 18562"/>
                <a:gd name="T2" fmla="*/ 15144 w 15144"/>
                <a:gd name="T3" fmla="*/ 18562 h 18562"/>
              </a:gdLst>
              <a:ahLst/>
              <a:cxnLst/>
              <a:rect l="T0" t="T1" r="T2" b="T3"/>
              <a:pathLst>
                <a:path w="15144" h="18562" extrusionOk="0">
                  <a:moveTo>
                    <a:pt x="782" y="0"/>
                  </a:moveTo>
                  <a:lnTo>
                    <a:pt x="636" y="25"/>
                  </a:lnTo>
                  <a:lnTo>
                    <a:pt x="489" y="74"/>
                  </a:lnTo>
                  <a:lnTo>
                    <a:pt x="343" y="147"/>
                  </a:lnTo>
                  <a:lnTo>
                    <a:pt x="221" y="244"/>
                  </a:lnTo>
                  <a:lnTo>
                    <a:pt x="123" y="342"/>
                  </a:lnTo>
                  <a:lnTo>
                    <a:pt x="74" y="489"/>
                  </a:lnTo>
                  <a:lnTo>
                    <a:pt x="25" y="635"/>
                  </a:lnTo>
                  <a:lnTo>
                    <a:pt x="1" y="782"/>
                  </a:lnTo>
                  <a:lnTo>
                    <a:pt x="1" y="17780"/>
                  </a:lnTo>
                  <a:lnTo>
                    <a:pt x="25" y="17951"/>
                  </a:lnTo>
                  <a:lnTo>
                    <a:pt x="74" y="18098"/>
                  </a:lnTo>
                  <a:lnTo>
                    <a:pt x="123" y="18220"/>
                  </a:lnTo>
                  <a:lnTo>
                    <a:pt x="221" y="18342"/>
                  </a:lnTo>
                  <a:lnTo>
                    <a:pt x="343" y="18440"/>
                  </a:lnTo>
                  <a:lnTo>
                    <a:pt x="489" y="18513"/>
                  </a:lnTo>
                  <a:lnTo>
                    <a:pt x="636" y="18562"/>
                  </a:lnTo>
                  <a:lnTo>
                    <a:pt x="14508" y="18562"/>
                  </a:lnTo>
                  <a:lnTo>
                    <a:pt x="14655" y="18513"/>
                  </a:lnTo>
                  <a:lnTo>
                    <a:pt x="14801" y="18440"/>
                  </a:lnTo>
                  <a:lnTo>
                    <a:pt x="14923" y="18342"/>
                  </a:lnTo>
                  <a:lnTo>
                    <a:pt x="15021" y="18220"/>
                  </a:lnTo>
                  <a:lnTo>
                    <a:pt x="15070" y="18098"/>
                  </a:lnTo>
                  <a:lnTo>
                    <a:pt x="15119" y="17951"/>
                  </a:lnTo>
                  <a:lnTo>
                    <a:pt x="15143" y="17780"/>
                  </a:lnTo>
                  <a:lnTo>
                    <a:pt x="15143" y="3859"/>
                  </a:lnTo>
                  <a:lnTo>
                    <a:pt x="12554" y="3859"/>
                  </a:lnTo>
                  <a:lnTo>
                    <a:pt x="12286" y="3835"/>
                  </a:lnTo>
                  <a:lnTo>
                    <a:pt x="12066" y="3761"/>
                  </a:lnTo>
                  <a:lnTo>
                    <a:pt x="11846" y="3664"/>
                  </a:lnTo>
                  <a:lnTo>
                    <a:pt x="11651" y="3493"/>
                  </a:lnTo>
                  <a:lnTo>
                    <a:pt x="11504" y="3297"/>
                  </a:lnTo>
                  <a:lnTo>
                    <a:pt x="11382" y="3102"/>
                  </a:lnTo>
                  <a:lnTo>
                    <a:pt x="11309" y="2858"/>
                  </a:lnTo>
                  <a:lnTo>
                    <a:pt x="11284" y="2589"/>
                  </a:lnTo>
                  <a:lnTo>
                    <a:pt x="11284" y="0"/>
                  </a:lnTo>
                  <a:close/>
                </a:path>
              </a:pathLst>
            </a:custGeom>
            <a:solidFill>
              <a:srgbClr val="00CCFF">
                <a:alpha val="23137"/>
              </a:srgbClr>
            </a:solidFill>
            <a:ln w="9525">
              <a:noFill/>
              <a:miter lim="800000"/>
              <a:headEnd/>
              <a:tailEnd/>
            </a:ln>
          </p:spPr>
          <p:txBody>
            <a:bodyPr lIns="91425" tIns="91425" rIns="91425" bIns="91425" anchor="ctr"/>
            <a:lstStyle/>
            <a:p>
              <a:pPr>
                <a:buClr>
                  <a:srgbClr val="000000"/>
                </a:buClr>
                <a:buFont typeface="Arial" charset="0"/>
                <a:buNone/>
              </a:pPr>
              <a:r>
                <a:rPr lang="en-US" b="0">
                  <a:latin typeface="Century Gothic" pitchFamily="34" charset="0"/>
                </a:rPr>
                <a:t>Which authority will be competent? </a:t>
              </a:r>
              <a:endParaRPr lang="el-GR" b="0"/>
            </a:p>
          </p:txBody>
        </p:sp>
        <p:sp>
          <p:nvSpPr>
            <p:cNvPr id="12323" name="Shape 4117"/>
            <p:cNvSpPr>
              <a:spLocks noChangeArrowheads="1"/>
            </p:cNvSpPr>
            <p:nvPr/>
          </p:nvSpPr>
          <p:spPr bwMode="auto">
            <a:xfrm>
              <a:off x="1602125" y="910975"/>
              <a:ext cx="84300" cy="84275"/>
            </a:xfrm>
            <a:custGeom>
              <a:avLst/>
              <a:gdLst>
                <a:gd name="T0" fmla="*/ 2147483647 w 3372"/>
                <a:gd name="T1" fmla="*/ 0 h 3371"/>
                <a:gd name="T2" fmla="*/ 2147483647 w 3372"/>
                <a:gd name="T3" fmla="*/ 2147483647 h 3371"/>
                <a:gd name="T4" fmla="*/ 2147483647 w 3372"/>
                <a:gd name="T5" fmla="*/ 2147483647 h 3371"/>
                <a:gd name="T6" fmla="*/ 2147483647 w 3372"/>
                <a:gd name="T7" fmla="*/ 2147483647 h 3371"/>
                <a:gd name="T8" fmla="*/ 2147483647 w 3372"/>
                <a:gd name="T9" fmla="*/ 2147483647 h 3371"/>
                <a:gd name="T10" fmla="*/ 2147483647 w 3372"/>
                <a:gd name="T11" fmla="*/ 2147483647 h 3371"/>
                <a:gd name="T12" fmla="*/ 2147483647 w 3372"/>
                <a:gd name="T13" fmla="*/ 2147483647 h 3371"/>
                <a:gd name="T14" fmla="*/ 2147483647 w 3372"/>
                <a:gd name="T15" fmla="*/ 2147483647 h 3371"/>
                <a:gd name="T16" fmla="*/ 2147483647 w 3372"/>
                <a:gd name="T17" fmla="*/ 2147483647 h 3371"/>
                <a:gd name="T18" fmla="*/ 2147483647 w 3372"/>
                <a:gd name="T19" fmla="*/ 2147483647 h 3371"/>
                <a:gd name="T20" fmla="*/ 2147483647 w 3372"/>
                <a:gd name="T21" fmla="*/ 0 h 33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72"/>
                <a:gd name="T34" fmla="*/ 0 h 3371"/>
                <a:gd name="T35" fmla="*/ 3372 w 3372"/>
                <a:gd name="T36" fmla="*/ 3371 h 337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72" h="3371" extrusionOk="0">
                  <a:moveTo>
                    <a:pt x="1" y="0"/>
                  </a:moveTo>
                  <a:lnTo>
                    <a:pt x="1" y="2589"/>
                  </a:lnTo>
                  <a:lnTo>
                    <a:pt x="1" y="2760"/>
                  </a:lnTo>
                  <a:lnTo>
                    <a:pt x="50" y="2907"/>
                  </a:lnTo>
                  <a:lnTo>
                    <a:pt x="123" y="3029"/>
                  </a:lnTo>
                  <a:lnTo>
                    <a:pt x="221" y="3151"/>
                  </a:lnTo>
                  <a:lnTo>
                    <a:pt x="343" y="3249"/>
                  </a:lnTo>
                  <a:lnTo>
                    <a:pt x="465" y="3322"/>
                  </a:lnTo>
                  <a:lnTo>
                    <a:pt x="611" y="3371"/>
                  </a:lnTo>
                  <a:lnTo>
                    <a:pt x="3371" y="3371"/>
                  </a:lnTo>
                  <a:lnTo>
                    <a:pt x="1" y="0"/>
                  </a:lnTo>
                  <a:close/>
                </a:path>
              </a:pathLst>
            </a:custGeom>
            <a:solidFill>
              <a:srgbClr val="00CCFF">
                <a:alpha val="23137"/>
              </a:srgbClr>
            </a:solidFill>
            <a:ln w="9525">
              <a:noFill/>
              <a:miter lim="800000"/>
              <a:headEnd/>
              <a:tailEnd/>
            </a:ln>
          </p:spPr>
          <p:txBody>
            <a:bodyPr lIns="91425" tIns="91425" rIns="91425" bIns="91425" anchor="ctr"/>
            <a:lstStyle/>
            <a:p>
              <a:endParaRPr lang="el-GR"/>
            </a:p>
          </p:txBody>
        </p:sp>
      </p:grpSp>
      <p:grpSp>
        <p:nvGrpSpPr>
          <p:cNvPr id="12293" name="Shape 4147"/>
          <p:cNvGrpSpPr>
            <a:grpSpLocks/>
          </p:cNvGrpSpPr>
          <p:nvPr/>
        </p:nvGrpSpPr>
        <p:grpSpPr bwMode="auto">
          <a:xfrm>
            <a:off x="2590800" y="2114550"/>
            <a:ext cx="368300" cy="368300"/>
            <a:chOff x="2594325" y="1627175"/>
            <a:chExt cx="440850" cy="440850"/>
          </a:xfrm>
        </p:grpSpPr>
        <p:sp>
          <p:nvSpPr>
            <p:cNvPr id="12318" name="Shape 4148"/>
            <p:cNvSpPr>
              <a:spLocks noChangeArrowheads="1"/>
            </p:cNvSpPr>
            <p:nvPr/>
          </p:nvSpPr>
          <p:spPr bwMode="auto">
            <a:xfrm>
              <a:off x="2594325" y="1890950"/>
              <a:ext cx="177075" cy="177075"/>
            </a:xfrm>
            <a:custGeom>
              <a:avLst/>
              <a:gdLst>
                <a:gd name="T0" fmla="*/ 2147483647 w 7083"/>
                <a:gd name="T1" fmla="*/ 0 h 7083"/>
                <a:gd name="T2" fmla="*/ 2147483647 w 7083"/>
                <a:gd name="T3" fmla="*/ 2147483647 h 7083"/>
                <a:gd name="T4" fmla="*/ 0 w 7083"/>
                <a:gd name="T5" fmla="*/ 2147483647 h 7083"/>
                <a:gd name="T6" fmla="*/ 2147483647 w 7083"/>
                <a:gd name="T7" fmla="*/ 2147483647 h 7083"/>
                <a:gd name="T8" fmla="*/ 2147483647 w 7083"/>
                <a:gd name="T9" fmla="*/ 2147483647 h 7083"/>
                <a:gd name="T10" fmla="*/ 2147483647 w 7083"/>
                <a:gd name="T11" fmla="*/ 0 h 7083"/>
                <a:gd name="T12" fmla="*/ 0 60000 65536"/>
                <a:gd name="T13" fmla="*/ 0 60000 65536"/>
                <a:gd name="T14" fmla="*/ 0 60000 65536"/>
                <a:gd name="T15" fmla="*/ 0 60000 65536"/>
                <a:gd name="T16" fmla="*/ 0 60000 65536"/>
                <a:gd name="T17" fmla="*/ 0 60000 65536"/>
                <a:gd name="T18" fmla="*/ 0 w 7083"/>
                <a:gd name="T19" fmla="*/ 0 h 7083"/>
                <a:gd name="T20" fmla="*/ 7083 w 7083"/>
                <a:gd name="T21" fmla="*/ 7083 h 7083"/>
              </a:gdLst>
              <a:ahLst/>
              <a:cxnLst>
                <a:cxn ang="T12">
                  <a:pos x="T0" y="T1"/>
                </a:cxn>
                <a:cxn ang="T13">
                  <a:pos x="T2" y="T3"/>
                </a:cxn>
                <a:cxn ang="T14">
                  <a:pos x="T4" y="T5"/>
                </a:cxn>
                <a:cxn ang="T15">
                  <a:pos x="T6" y="T7"/>
                </a:cxn>
                <a:cxn ang="T16">
                  <a:pos x="T8" y="T9"/>
                </a:cxn>
                <a:cxn ang="T17">
                  <a:pos x="T10" y="T11"/>
                </a:cxn>
              </a:cxnLst>
              <a:rect l="T18" t="T19" r="T20" b="T21"/>
              <a:pathLst>
                <a:path w="7083" h="7083" extrusionOk="0">
                  <a:moveTo>
                    <a:pt x="5544" y="0"/>
                  </a:moveTo>
                  <a:lnTo>
                    <a:pt x="538" y="5984"/>
                  </a:lnTo>
                  <a:lnTo>
                    <a:pt x="0" y="7083"/>
                  </a:lnTo>
                  <a:lnTo>
                    <a:pt x="1099" y="6546"/>
                  </a:lnTo>
                  <a:lnTo>
                    <a:pt x="7083" y="1539"/>
                  </a:lnTo>
                  <a:lnTo>
                    <a:pt x="5544" y="0"/>
                  </a:lnTo>
                  <a:close/>
                </a:path>
              </a:pathLst>
            </a:custGeom>
            <a:solidFill>
              <a:srgbClr val="000080"/>
            </a:solidFill>
            <a:ln w="9525">
              <a:noFill/>
              <a:miter lim="800000"/>
              <a:headEnd/>
              <a:tailEnd/>
            </a:ln>
          </p:spPr>
          <p:txBody>
            <a:bodyPr lIns="91425" tIns="91425" rIns="91425" bIns="91425" anchor="ctr"/>
            <a:lstStyle/>
            <a:p>
              <a:endParaRPr lang="el-GR"/>
            </a:p>
          </p:txBody>
        </p:sp>
        <p:sp>
          <p:nvSpPr>
            <p:cNvPr id="12319" name="Shape 4149"/>
            <p:cNvSpPr>
              <a:spLocks noChangeArrowheads="1"/>
            </p:cNvSpPr>
            <p:nvPr/>
          </p:nvSpPr>
          <p:spPr bwMode="auto">
            <a:xfrm>
              <a:off x="2858700" y="1627175"/>
              <a:ext cx="176475" cy="176475"/>
            </a:xfrm>
            <a:custGeom>
              <a:avLst/>
              <a:gdLst>
                <a:gd name="T0" fmla="*/ 2147483647 w 7059"/>
                <a:gd name="T1" fmla="*/ 2147483647 h 7059"/>
                <a:gd name="T2" fmla="*/ 2147483647 w 7059"/>
                <a:gd name="T3" fmla="*/ 2147483647 h 7059"/>
                <a:gd name="T4" fmla="*/ 2147483647 w 7059"/>
                <a:gd name="T5" fmla="*/ 2147483647 h 7059"/>
                <a:gd name="T6" fmla="*/ 2147483647 w 7059"/>
                <a:gd name="T7" fmla="*/ 2147483647 h 7059"/>
                <a:gd name="T8" fmla="*/ 2147483647 w 7059"/>
                <a:gd name="T9" fmla="*/ 2147483647 h 7059"/>
                <a:gd name="T10" fmla="*/ 2147483647 w 7059"/>
                <a:gd name="T11" fmla="*/ 2147483647 h 7059"/>
                <a:gd name="T12" fmla="*/ 2147483647 w 7059"/>
                <a:gd name="T13" fmla="*/ 2147483647 h 7059"/>
                <a:gd name="T14" fmla="*/ 2147483647 w 7059"/>
                <a:gd name="T15" fmla="*/ 2147483647 h 7059"/>
                <a:gd name="T16" fmla="*/ 2147483647 w 7059"/>
                <a:gd name="T17" fmla="*/ 2147483647 h 7059"/>
                <a:gd name="T18" fmla="*/ 0 w 7059"/>
                <a:gd name="T19" fmla="*/ 2147483647 h 7059"/>
                <a:gd name="T20" fmla="*/ 0 w 7059"/>
                <a:gd name="T21" fmla="*/ 2147483647 h 7059"/>
                <a:gd name="T22" fmla="*/ 2147483647 w 7059"/>
                <a:gd name="T23" fmla="*/ 2147483647 h 7059"/>
                <a:gd name="T24" fmla="*/ 2147483647 w 7059"/>
                <a:gd name="T25" fmla="*/ 2147483647 h 7059"/>
                <a:gd name="T26" fmla="*/ 2147483647 w 7059"/>
                <a:gd name="T27" fmla="*/ 2147483647 h 7059"/>
                <a:gd name="T28" fmla="*/ 2147483647 w 7059"/>
                <a:gd name="T29" fmla="*/ 2147483647 h 7059"/>
                <a:gd name="T30" fmla="*/ 2147483647 w 7059"/>
                <a:gd name="T31" fmla="*/ 2147483647 h 7059"/>
                <a:gd name="T32" fmla="*/ 2147483647 w 7059"/>
                <a:gd name="T33" fmla="*/ 2147483647 h 7059"/>
                <a:gd name="T34" fmla="*/ 2147483647 w 7059"/>
                <a:gd name="T35" fmla="*/ 2147483647 h 7059"/>
                <a:gd name="T36" fmla="*/ 2147483647 w 7059"/>
                <a:gd name="T37" fmla="*/ 2147483647 h 7059"/>
                <a:gd name="T38" fmla="*/ 2147483647 w 7059"/>
                <a:gd name="T39" fmla="*/ 2147483647 h 7059"/>
                <a:gd name="T40" fmla="*/ 2147483647 w 7059"/>
                <a:gd name="T41" fmla="*/ 2147483647 h 7059"/>
                <a:gd name="T42" fmla="*/ 2147483647 w 7059"/>
                <a:gd name="T43" fmla="*/ 2147483647 h 7059"/>
                <a:gd name="T44" fmla="*/ 2147483647 w 7059"/>
                <a:gd name="T45" fmla="*/ 2147483647 h 7059"/>
                <a:gd name="T46" fmla="*/ 2147483647 w 7059"/>
                <a:gd name="T47" fmla="*/ 2147483647 h 7059"/>
                <a:gd name="T48" fmla="*/ 2147483647 w 7059"/>
                <a:gd name="T49" fmla="*/ 2147483647 h 7059"/>
                <a:gd name="T50" fmla="*/ 2147483647 w 7059"/>
                <a:gd name="T51" fmla="*/ 2147483647 h 7059"/>
                <a:gd name="T52" fmla="*/ 2147483647 w 7059"/>
                <a:gd name="T53" fmla="*/ 2147483647 h 7059"/>
                <a:gd name="T54" fmla="*/ 2147483647 w 7059"/>
                <a:gd name="T55" fmla="*/ 2147483647 h 7059"/>
                <a:gd name="T56" fmla="*/ 2147483647 w 7059"/>
                <a:gd name="T57" fmla="*/ 2147483647 h 7059"/>
                <a:gd name="T58" fmla="*/ 2147483647 w 7059"/>
                <a:gd name="T59" fmla="*/ 2147483647 h 7059"/>
                <a:gd name="T60" fmla="*/ 2147483647 w 7059"/>
                <a:gd name="T61" fmla="*/ 2147483647 h 7059"/>
                <a:gd name="T62" fmla="*/ 2147483647 w 7059"/>
                <a:gd name="T63" fmla="*/ 2147483647 h 7059"/>
                <a:gd name="T64" fmla="*/ 2147483647 w 7059"/>
                <a:gd name="T65" fmla="*/ 2147483647 h 7059"/>
                <a:gd name="T66" fmla="*/ 2147483647 w 7059"/>
                <a:gd name="T67" fmla="*/ 2147483647 h 7059"/>
                <a:gd name="T68" fmla="*/ 2147483647 w 7059"/>
                <a:gd name="T69" fmla="*/ 2147483647 h 7059"/>
                <a:gd name="T70" fmla="*/ 2147483647 w 7059"/>
                <a:gd name="T71" fmla="*/ 2147483647 h 7059"/>
                <a:gd name="T72" fmla="*/ 2147483647 w 7059"/>
                <a:gd name="T73" fmla="*/ 2147483647 h 705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059"/>
                <a:gd name="T112" fmla="*/ 0 h 7059"/>
                <a:gd name="T113" fmla="*/ 7059 w 7059"/>
                <a:gd name="T114" fmla="*/ 7059 h 705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059" h="7059" extrusionOk="0">
                  <a:moveTo>
                    <a:pt x="904" y="1"/>
                  </a:moveTo>
                  <a:lnTo>
                    <a:pt x="782" y="25"/>
                  </a:lnTo>
                  <a:lnTo>
                    <a:pt x="684" y="98"/>
                  </a:lnTo>
                  <a:lnTo>
                    <a:pt x="611" y="147"/>
                  </a:lnTo>
                  <a:lnTo>
                    <a:pt x="489" y="294"/>
                  </a:lnTo>
                  <a:lnTo>
                    <a:pt x="367" y="440"/>
                  </a:lnTo>
                  <a:lnTo>
                    <a:pt x="294" y="587"/>
                  </a:lnTo>
                  <a:lnTo>
                    <a:pt x="196" y="733"/>
                  </a:lnTo>
                  <a:lnTo>
                    <a:pt x="74" y="1051"/>
                  </a:lnTo>
                  <a:lnTo>
                    <a:pt x="0" y="1393"/>
                  </a:lnTo>
                  <a:lnTo>
                    <a:pt x="0" y="1735"/>
                  </a:lnTo>
                  <a:lnTo>
                    <a:pt x="25" y="2052"/>
                  </a:lnTo>
                  <a:lnTo>
                    <a:pt x="123" y="2394"/>
                  </a:lnTo>
                  <a:lnTo>
                    <a:pt x="269" y="2711"/>
                  </a:lnTo>
                  <a:lnTo>
                    <a:pt x="4348" y="6790"/>
                  </a:lnTo>
                  <a:lnTo>
                    <a:pt x="4665" y="6937"/>
                  </a:lnTo>
                  <a:lnTo>
                    <a:pt x="5007" y="7034"/>
                  </a:lnTo>
                  <a:lnTo>
                    <a:pt x="5325" y="7059"/>
                  </a:lnTo>
                  <a:lnTo>
                    <a:pt x="5667" y="7059"/>
                  </a:lnTo>
                  <a:lnTo>
                    <a:pt x="6008" y="6986"/>
                  </a:lnTo>
                  <a:lnTo>
                    <a:pt x="6326" y="6863"/>
                  </a:lnTo>
                  <a:lnTo>
                    <a:pt x="6473" y="6766"/>
                  </a:lnTo>
                  <a:lnTo>
                    <a:pt x="6619" y="6692"/>
                  </a:lnTo>
                  <a:lnTo>
                    <a:pt x="6766" y="6570"/>
                  </a:lnTo>
                  <a:lnTo>
                    <a:pt x="6912" y="6448"/>
                  </a:lnTo>
                  <a:lnTo>
                    <a:pt x="6961" y="6375"/>
                  </a:lnTo>
                  <a:lnTo>
                    <a:pt x="7034" y="6277"/>
                  </a:lnTo>
                  <a:lnTo>
                    <a:pt x="7059" y="6155"/>
                  </a:lnTo>
                  <a:lnTo>
                    <a:pt x="7059" y="6057"/>
                  </a:lnTo>
                  <a:lnTo>
                    <a:pt x="7059" y="5960"/>
                  </a:lnTo>
                  <a:lnTo>
                    <a:pt x="7034" y="5862"/>
                  </a:lnTo>
                  <a:lnTo>
                    <a:pt x="6961" y="5764"/>
                  </a:lnTo>
                  <a:lnTo>
                    <a:pt x="6912" y="5667"/>
                  </a:lnTo>
                  <a:lnTo>
                    <a:pt x="1393" y="147"/>
                  </a:lnTo>
                  <a:lnTo>
                    <a:pt x="1295" y="98"/>
                  </a:lnTo>
                  <a:lnTo>
                    <a:pt x="1197" y="25"/>
                  </a:lnTo>
                  <a:lnTo>
                    <a:pt x="1099" y="1"/>
                  </a:lnTo>
                  <a:close/>
                </a:path>
              </a:pathLst>
            </a:custGeom>
            <a:solidFill>
              <a:srgbClr val="000080"/>
            </a:solidFill>
            <a:ln w="9525">
              <a:noFill/>
              <a:miter lim="800000"/>
              <a:headEnd/>
              <a:tailEnd/>
            </a:ln>
          </p:spPr>
          <p:txBody>
            <a:bodyPr lIns="91425" tIns="91425" rIns="91425" bIns="91425" anchor="ctr"/>
            <a:lstStyle/>
            <a:p>
              <a:endParaRPr lang="el-GR"/>
            </a:p>
          </p:txBody>
        </p:sp>
        <p:sp>
          <p:nvSpPr>
            <p:cNvPr id="12320" name="Shape 4150"/>
            <p:cNvSpPr>
              <a:spLocks noChangeArrowheads="1"/>
            </p:cNvSpPr>
            <p:nvPr/>
          </p:nvSpPr>
          <p:spPr bwMode="auto">
            <a:xfrm>
              <a:off x="2663325" y="1702275"/>
              <a:ext cx="296750" cy="296775"/>
            </a:xfrm>
            <a:custGeom>
              <a:avLst/>
              <a:gdLst>
                <a:gd name="T0" fmla="*/ 2147483647 w 11870"/>
                <a:gd name="T1" fmla="*/ 2147483647 h 11871"/>
                <a:gd name="T2" fmla="*/ 2147483647 w 11870"/>
                <a:gd name="T3" fmla="*/ 2147483647 h 11871"/>
                <a:gd name="T4" fmla="*/ 2147483647 w 11870"/>
                <a:gd name="T5" fmla="*/ 2147483647 h 11871"/>
                <a:gd name="T6" fmla="*/ 2147483647 w 11870"/>
                <a:gd name="T7" fmla="*/ 2147483647 h 11871"/>
                <a:gd name="T8" fmla="*/ 2147483647 w 11870"/>
                <a:gd name="T9" fmla="*/ 2147483647 h 11871"/>
                <a:gd name="T10" fmla="*/ 2147483647 w 11870"/>
                <a:gd name="T11" fmla="*/ 2147483647 h 11871"/>
                <a:gd name="T12" fmla="*/ 2147483647 w 11870"/>
                <a:gd name="T13" fmla="*/ 2147483647 h 11871"/>
                <a:gd name="T14" fmla="*/ 2147483647 w 11870"/>
                <a:gd name="T15" fmla="*/ 2147483647 h 11871"/>
                <a:gd name="T16" fmla="*/ 2147483647 w 11870"/>
                <a:gd name="T17" fmla="*/ 2147483647 h 11871"/>
                <a:gd name="T18" fmla="*/ 2147483647 w 11870"/>
                <a:gd name="T19" fmla="*/ 2147483647 h 11871"/>
                <a:gd name="T20" fmla="*/ 2147483647 w 11870"/>
                <a:gd name="T21" fmla="*/ 2147483647 h 11871"/>
                <a:gd name="T22" fmla="*/ 2147483647 w 11870"/>
                <a:gd name="T23" fmla="*/ 2147483647 h 11871"/>
                <a:gd name="T24" fmla="*/ 2147483647 w 11870"/>
                <a:gd name="T25" fmla="*/ 2147483647 h 11871"/>
                <a:gd name="T26" fmla="*/ 2147483647 w 11870"/>
                <a:gd name="T27" fmla="*/ 2147483647 h 11871"/>
                <a:gd name="T28" fmla="*/ 2147483647 w 11870"/>
                <a:gd name="T29" fmla="*/ 2147483647 h 11871"/>
                <a:gd name="T30" fmla="*/ 2147483647 w 11870"/>
                <a:gd name="T31" fmla="*/ 2147483647 h 11871"/>
                <a:gd name="T32" fmla="*/ 2147483647 w 11870"/>
                <a:gd name="T33" fmla="*/ 2147483647 h 11871"/>
                <a:gd name="T34" fmla="*/ 2147483647 w 11870"/>
                <a:gd name="T35" fmla="*/ 2147483647 h 11871"/>
                <a:gd name="T36" fmla="*/ 2147483647 w 11870"/>
                <a:gd name="T37" fmla="*/ 2147483647 h 11871"/>
                <a:gd name="T38" fmla="*/ 0 w 11870"/>
                <a:gd name="T39" fmla="*/ 2147483647 h 11871"/>
                <a:gd name="T40" fmla="*/ 2147483647 w 11870"/>
                <a:gd name="T41" fmla="*/ 2147483647 h 11871"/>
                <a:gd name="T42" fmla="*/ 2147483647 w 11870"/>
                <a:gd name="T43" fmla="*/ 2147483647 h 11871"/>
                <a:gd name="T44" fmla="*/ 2147483647 w 11870"/>
                <a:gd name="T45" fmla="*/ 2147483647 h 11871"/>
                <a:gd name="T46" fmla="*/ 2147483647 w 11870"/>
                <a:gd name="T47" fmla="*/ 2147483647 h 11871"/>
                <a:gd name="T48" fmla="*/ 2147483647 w 11870"/>
                <a:gd name="T49" fmla="*/ 2147483647 h 11871"/>
                <a:gd name="T50" fmla="*/ 2147483647 w 11870"/>
                <a:gd name="T51" fmla="*/ 2147483647 h 11871"/>
                <a:gd name="T52" fmla="*/ 2147483647 w 11870"/>
                <a:gd name="T53" fmla="*/ 2147483647 h 11871"/>
                <a:gd name="T54" fmla="*/ 2147483647 w 11870"/>
                <a:gd name="T55" fmla="*/ 2147483647 h 11871"/>
                <a:gd name="T56" fmla="*/ 2147483647 w 11870"/>
                <a:gd name="T57" fmla="*/ 2147483647 h 11871"/>
                <a:gd name="T58" fmla="*/ 2147483647 w 11870"/>
                <a:gd name="T59" fmla="*/ 2147483647 h 11871"/>
                <a:gd name="T60" fmla="*/ 2147483647 w 11870"/>
                <a:gd name="T61" fmla="*/ 2147483647 h 11871"/>
                <a:gd name="T62" fmla="*/ 2147483647 w 11870"/>
                <a:gd name="T63" fmla="*/ 2147483647 h 11871"/>
                <a:gd name="T64" fmla="*/ 2147483647 w 11870"/>
                <a:gd name="T65" fmla="*/ 2147483647 h 11871"/>
                <a:gd name="T66" fmla="*/ 2147483647 w 11870"/>
                <a:gd name="T67" fmla="*/ 2147483647 h 11871"/>
                <a:gd name="T68" fmla="*/ 2147483647 w 11870"/>
                <a:gd name="T69" fmla="*/ 2147483647 h 1187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870"/>
                <a:gd name="T106" fmla="*/ 0 h 11871"/>
                <a:gd name="T107" fmla="*/ 11870 w 11870"/>
                <a:gd name="T108" fmla="*/ 11871 h 1187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870" h="11871" extrusionOk="0">
                  <a:moveTo>
                    <a:pt x="7718" y="1295"/>
                  </a:moveTo>
                  <a:lnTo>
                    <a:pt x="7815" y="1319"/>
                  </a:lnTo>
                  <a:lnTo>
                    <a:pt x="7889" y="1368"/>
                  </a:lnTo>
                  <a:lnTo>
                    <a:pt x="7938" y="1442"/>
                  </a:lnTo>
                  <a:lnTo>
                    <a:pt x="7938" y="1515"/>
                  </a:lnTo>
                  <a:lnTo>
                    <a:pt x="7938" y="1588"/>
                  </a:lnTo>
                  <a:lnTo>
                    <a:pt x="7889" y="1661"/>
                  </a:lnTo>
                  <a:lnTo>
                    <a:pt x="5862" y="3664"/>
                  </a:lnTo>
                  <a:lnTo>
                    <a:pt x="5788" y="3713"/>
                  </a:lnTo>
                  <a:lnTo>
                    <a:pt x="5715" y="3737"/>
                  </a:lnTo>
                  <a:lnTo>
                    <a:pt x="5642" y="3713"/>
                  </a:lnTo>
                  <a:lnTo>
                    <a:pt x="5569" y="3664"/>
                  </a:lnTo>
                  <a:lnTo>
                    <a:pt x="5520" y="3591"/>
                  </a:lnTo>
                  <a:lnTo>
                    <a:pt x="5495" y="3517"/>
                  </a:lnTo>
                  <a:lnTo>
                    <a:pt x="5520" y="3444"/>
                  </a:lnTo>
                  <a:lnTo>
                    <a:pt x="5569" y="3371"/>
                  </a:lnTo>
                  <a:lnTo>
                    <a:pt x="7571" y="1368"/>
                  </a:lnTo>
                  <a:lnTo>
                    <a:pt x="7644" y="1319"/>
                  </a:lnTo>
                  <a:lnTo>
                    <a:pt x="7718" y="1295"/>
                  </a:lnTo>
                  <a:close/>
                  <a:moveTo>
                    <a:pt x="7767" y="1"/>
                  </a:moveTo>
                  <a:lnTo>
                    <a:pt x="4885" y="2907"/>
                  </a:lnTo>
                  <a:lnTo>
                    <a:pt x="4640" y="2809"/>
                  </a:lnTo>
                  <a:lnTo>
                    <a:pt x="4396" y="2712"/>
                  </a:lnTo>
                  <a:lnTo>
                    <a:pt x="4103" y="2614"/>
                  </a:lnTo>
                  <a:lnTo>
                    <a:pt x="3810" y="2565"/>
                  </a:lnTo>
                  <a:lnTo>
                    <a:pt x="3493" y="2492"/>
                  </a:lnTo>
                  <a:lnTo>
                    <a:pt x="3175" y="2443"/>
                  </a:lnTo>
                  <a:lnTo>
                    <a:pt x="2858" y="2418"/>
                  </a:lnTo>
                  <a:lnTo>
                    <a:pt x="2247" y="2418"/>
                  </a:lnTo>
                  <a:lnTo>
                    <a:pt x="1954" y="2443"/>
                  </a:lnTo>
                  <a:lnTo>
                    <a:pt x="1636" y="2492"/>
                  </a:lnTo>
                  <a:lnTo>
                    <a:pt x="1319" y="2565"/>
                  </a:lnTo>
                  <a:lnTo>
                    <a:pt x="1001" y="2687"/>
                  </a:lnTo>
                  <a:lnTo>
                    <a:pt x="708" y="2809"/>
                  </a:lnTo>
                  <a:lnTo>
                    <a:pt x="415" y="3005"/>
                  </a:lnTo>
                  <a:lnTo>
                    <a:pt x="147" y="3224"/>
                  </a:lnTo>
                  <a:lnTo>
                    <a:pt x="73" y="3298"/>
                  </a:lnTo>
                  <a:lnTo>
                    <a:pt x="24" y="3395"/>
                  </a:lnTo>
                  <a:lnTo>
                    <a:pt x="0" y="3493"/>
                  </a:lnTo>
                  <a:lnTo>
                    <a:pt x="0" y="3615"/>
                  </a:lnTo>
                  <a:lnTo>
                    <a:pt x="0" y="3713"/>
                  </a:lnTo>
                  <a:lnTo>
                    <a:pt x="24" y="3811"/>
                  </a:lnTo>
                  <a:lnTo>
                    <a:pt x="73" y="3908"/>
                  </a:lnTo>
                  <a:lnTo>
                    <a:pt x="147" y="4006"/>
                  </a:lnTo>
                  <a:lnTo>
                    <a:pt x="7864" y="11724"/>
                  </a:lnTo>
                  <a:lnTo>
                    <a:pt x="7962" y="11797"/>
                  </a:lnTo>
                  <a:lnTo>
                    <a:pt x="8060" y="11846"/>
                  </a:lnTo>
                  <a:lnTo>
                    <a:pt x="8157" y="11870"/>
                  </a:lnTo>
                  <a:lnTo>
                    <a:pt x="8377" y="11870"/>
                  </a:lnTo>
                  <a:lnTo>
                    <a:pt x="8475" y="11846"/>
                  </a:lnTo>
                  <a:lnTo>
                    <a:pt x="8573" y="11797"/>
                  </a:lnTo>
                  <a:lnTo>
                    <a:pt x="8646" y="11724"/>
                  </a:lnTo>
                  <a:lnTo>
                    <a:pt x="8866" y="11455"/>
                  </a:lnTo>
                  <a:lnTo>
                    <a:pt x="9061" y="11162"/>
                  </a:lnTo>
                  <a:lnTo>
                    <a:pt x="9183" y="10869"/>
                  </a:lnTo>
                  <a:lnTo>
                    <a:pt x="9305" y="10551"/>
                  </a:lnTo>
                  <a:lnTo>
                    <a:pt x="9379" y="10234"/>
                  </a:lnTo>
                  <a:lnTo>
                    <a:pt x="9427" y="9916"/>
                  </a:lnTo>
                  <a:lnTo>
                    <a:pt x="9452" y="9623"/>
                  </a:lnTo>
                  <a:lnTo>
                    <a:pt x="9452" y="9330"/>
                  </a:lnTo>
                  <a:lnTo>
                    <a:pt x="9452" y="9013"/>
                  </a:lnTo>
                  <a:lnTo>
                    <a:pt x="9427" y="8695"/>
                  </a:lnTo>
                  <a:lnTo>
                    <a:pt x="9379" y="8378"/>
                  </a:lnTo>
                  <a:lnTo>
                    <a:pt x="9305" y="8060"/>
                  </a:lnTo>
                  <a:lnTo>
                    <a:pt x="9256" y="7767"/>
                  </a:lnTo>
                  <a:lnTo>
                    <a:pt x="9159" y="7474"/>
                  </a:lnTo>
                  <a:lnTo>
                    <a:pt x="9061" y="7230"/>
                  </a:lnTo>
                  <a:lnTo>
                    <a:pt x="8963" y="6986"/>
                  </a:lnTo>
                  <a:lnTo>
                    <a:pt x="11870" y="4104"/>
                  </a:lnTo>
                  <a:lnTo>
                    <a:pt x="7767" y="1"/>
                  </a:lnTo>
                  <a:close/>
                </a:path>
              </a:pathLst>
            </a:custGeom>
            <a:solidFill>
              <a:srgbClr val="000080"/>
            </a:solidFill>
            <a:ln w="9525">
              <a:noFill/>
              <a:miter lim="800000"/>
              <a:headEnd/>
              <a:tailEnd/>
            </a:ln>
          </p:spPr>
          <p:txBody>
            <a:bodyPr lIns="91425" tIns="91425" rIns="91425" bIns="91425" anchor="ctr"/>
            <a:lstStyle/>
            <a:p>
              <a:endParaRPr lang="el-GR"/>
            </a:p>
          </p:txBody>
        </p:sp>
      </p:grpSp>
      <p:grpSp>
        <p:nvGrpSpPr>
          <p:cNvPr id="12294" name="Shape 4114"/>
          <p:cNvGrpSpPr>
            <a:grpSpLocks/>
          </p:cNvGrpSpPr>
          <p:nvPr/>
        </p:nvGrpSpPr>
        <p:grpSpPr bwMode="auto">
          <a:xfrm>
            <a:off x="3379788" y="1123950"/>
            <a:ext cx="1647825" cy="2057400"/>
            <a:chOff x="1271636" y="910975"/>
            <a:chExt cx="437165" cy="524842"/>
          </a:xfrm>
        </p:grpSpPr>
        <p:sp>
          <p:nvSpPr>
            <p:cNvPr id="12315" name="Shape 4115"/>
            <p:cNvSpPr>
              <a:spLocks noChangeArrowheads="1"/>
            </p:cNvSpPr>
            <p:nvPr/>
          </p:nvSpPr>
          <p:spPr bwMode="auto">
            <a:xfrm>
              <a:off x="1271636" y="971742"/>
              <a:ext cx="378575" cy="464075"/>
            </a:xfrm>
            <a:custGeom>
              <a:avLst/>
              <a:gdLst>
                <a:gd name="T0" fmla="*/ 2147483647 w 15143"/>
                <a:gd name="T1" fmla="*/ 2147483647 h 18563"/>
                <a:gd name="T2" fmla="*/ 2147483647 w 15143"/>
                <a:gd name="T3" fmla="*/ 2147483647 h 18563"/>
                <a:gd name="T4" fmla="*/ 2147483647 w 15143"/>
                <a:gd name="T5" fmla="*/ 2147483647 h 18563"/>
                <a:gd name="T6" fmla="*/ 2147483647 w 15143"/>
                <a:gd name="T7" fmla="*/ 2147483647 h 18563"/>
                <a:gd name="T8" fmla="*/ 2147483647 w 15143"/>
                <a:gd name="T9" fmla="*/ 2147483647 h 18563"/>
                <a:gd name="T10" fmla="*/ 2147483647 w 15143"/>
                <a:gd name="T11" fmla="*/ 2147483647 h 18563"/>
                <a:gd name="T12" fmla="*/ 2147483647 w 15143"/>
                <a:gd name="T13" fmla="*/ 2147483647 h 18563"/>
                <a:gd name="T14" fmla="*/ 2147483647 w 15143"/>
                <a:gd name="T15" fmla="*/ 2147483647 h 18563"/>
                <a:gd name="T16" fmla="*/ 2147483647 w 15143"/>
                <a:gd name="T17" fmla="*/ 2147483647 h 18563"/>
                <a:gd name="T18" fmla="*/ 2147483647 w 15143"/>
                <a:gd name="T19" fmla="*/ 2147483647 h 18563"/>
                <a:gd name="T20" fmla="*/ 2147483647 w 15143"/>
                <a:gd name="T21" fmla="*/ 2147483647 h 18563"/>
                <a:gd name="T22" fmla="*/ 2147483647 w 15143"/>
                <a:gd name="T23" fmla="*/ 2147483647 h 18563"/>
                <a:gd name="T24" fmla="*/ 2147483647 w 15143"/>
                <a:gd name="T25" fmla="*/ 2147483647 h 18563"/>
                <a:gd name="T26" fmla="*/ 2147483647 w 15143"/>
                <a:gd name="T27" fmla="*/ 2147483647 h 18563"/>
                <a:gd name="T28" fmla="*/ 2147483647 w 15143"/>
                <a:gd name="T29" fmla="*/ 2147483647 h 18563"/>
                <a:gd name="T30" fmla="*/ 2147483647 w 15143"/>
                <a:gd name="T31" fmla="*/ 2147483647 h 18563"/>
                <a:gd name="T32" fmla="*/ 2147483647 w 15143"/>
                <a:gd name="T33" fmla="*/ 2147483647 h 18563"/>
                <a:gd name="T34" fmla="*/ 2147483647 w 15143"/>
                <a:gd name="T35" fmla="*/ 2147483647 h 18563"/>
                <a:gd name="T36" fmla="*/ 2147483647 w 15143"/>
                <a:gd name="T37" fmla="*/ 2147483647 h 18563"/>
                <a:gd name="T38" fmla="*/ 2147483647 w 15143"/>
                <a:gd name="T39" fmla="*/ 2147483647 h 18563"/>
                <a:gd name="T40" fmla="*/ 2147483647 w 15143"/>
                <a:gd name="T41" fmla="*/ 2147483647 h 18563"/>
                <a:gd name="T42" fmla="*/ 2147483647 w 15143"/>
                <a:gd name="T43" fmla="*/ 2147483647 h 18563"/>
                <a:gd name="T44" fmla="*/ 2147483647 w 15143"/>
                <a:gd name="T45" fmla="*/ 2147483647 h 18563"/>
                <a:gd name="T46" fmla="*/ 2147483647 w 15143"/>
                <a:gd name="T47" fmla="*/ 2147483647 h 18563"/>
                <a:gd name="T48" fmla="*/ 2147483647 w 15143"/>
                <a:gd name="T49" fmla="*/ 2147483647 h 18563"/>
                <a:gd name="T50" fmla="*/ 2147483647 w 15143"/>
                <a:gd name="T51" fmla="*/ 2147483647 h 18563"/>
                <a:gd name="T52" fmla="*/ 2147483647 w 15143"/>
                <a:gd name="T53" fmla="*/ 2147483647 h 18563"/>
                <a:gd name="T54" fmla="*/ 2147483647 w 15143"/>
                <a:gd name="T55" fmla="*/ 2147483647 h 18563"/>
                <a:gd name="T56" fmla="*/ 2147483647 w 15143"/>
                <a:gd name="T57" fmla="*/ 2147483647 h 18563"/>
                <a:gd name="T58" fmla="*/ 2147483647 w 15143"/>
                <a:gd name="T59" fmla="*/ 2147483647 h 18563"/>
                <a:gd name="T60" fmla="*/ 2147483647 w 15143"/>
                <a:gd name="T61" fmla="*/ 2147483647 h 18563"/>
                <a:gd name="T62" fmla="*/ 2147483647 w 15143"/>
                <a:gd name="T63" fmla="*/ 2147483647 h 18563"/>
                <a:gd name="T64" fmla="*/ 2147483647 w 15143"/>
                <a:gd name="T65" fmla="*/ 2147483647 h 18563"/>
                <a:gd name="T66" fmla="*/ 2147483647 w 15143"/>
                <a:gd name="T67" fmla="*/ 2147483647 h 18563"/>
                <a:gd name="T68" fmla="*/ 2147483647 w 15143"/>
                <a:gd name="T69" fmla="*/ 2147483647 h 18563"/>
                <a:gd name="T70" fmla="*/ 2147483647 w 15143"/>
                <a:gd name="T71" fmla="*/ 2147483647 h 18563"/>
                <a:gd name="T72" fmla="*/ 2147483647 w 15143"/>
                <a:gd name="T73" fmla="*/ 2147483647 h 18563"/>
                <a:gd name="T74" fmla="*/ 2147483647 w 15143"/>
                <a:gd name="T75" fmla="*/ 2147483647 h 1856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143"/>
                <a:gd name="T115" fmla="*/ 0 h 18563"/>
                <a:gd name="T116" fmla="*/ 15143 w 15143"/>
                <a:gd name="T117" fmla="*/ 18563 h 1856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143" h="18563" extrusionOk="0">
                  <a:moveTo>
                    <a:pt x="782" y="1"/>
                  </a:moveTo>
                  <a:lnTo>
                    <a:pt x="636" y="25"/>
                  </a:lnTo>
                  <a:lnTo>
                    <a:pt x="489" y="50"/>
                  </a:lnTo>
                  <a:lnTo>
                    <a:pt x="343" y="123"/>
                  </a:lnTo>
                  <a:lnTo>
                    <a:pt x="220" y="221"/>
                  </a:lnTo>
                  <a:lnTo>
                    <a:pt x="123" y="318"/>
                  </a:lnTo>
                  <a:lnTo>
                    <a:pt x="74" y="465"/>
                  </a:lnTo>
                  <a:lnTo>
                    <a:pt x="25" y="587"/>
                  </a:lnTo>
                  <a:lnTo>
                    <a:pt x="1" y="758"/>
                  </a:lnTo>
                  <a:lnTo>
                    <a:pt x="1" y="17756"/>
                  </a:lnTo>
                  <a:lnTo>
                    <a:pt x="25" y="17903"/>
                  </a:lnTo>
                  <a:lnTo>
                    <a:pt x="74" y="18049"/>
                  </a:lnTo>
                  <a:lnTo>
                    <a:pt x="123" y="18196"/>
                  </a:lnTo>
                  <a:lnTo>
                    <a:pt x="220" y="18318"/>
                  </a:lnTo>
                  <a:lnTo>
                    <a:pt x="343" y="18416"/>
                  </a:lnTo>
                  <a:lnTo>
                    <a:pt x="489" y="18489"/>
                  </a:lnTo>
                  <a:lnTo>
                    <a:pt x="636" y="18538"/>
                  </a:lnTo>
                  <a:lnTo>
                    <a:pt x="782" y="18562"/>
                  </a:lnTo>
                  <a:lnTo>
                    <a:pt x="14361" y="18562"/>
                  </a:lnTo>
                  <a:lnTo>
                    <a:pt x="14508" y="18538"/>
                  </a:lnTo>
                  <a:lnTo>
                    <a:pt x="14654" y="18489"/>
                  </a:lnTo>
                  <a:lnTo>
                    <a:pt x="14801" y="18416"/>
                  </a:lnTo>
                  <a:lnTo>
                    <a:pt x="14923" y="18318"/>
                  </a:lnTo>
                  <a:lnTo>
                    <a:pt x="15021" y="18196"/>
                  </a:lnTo>
                  <a:lnTo>
                    <a:pt x="15070" y="18049"/>
                  </a:lnTo>
                  <a:lnTo>
                    <a:pt x="15118" y="17903"/>
                  </a:lnTo>
                  <a:lnTo>
                    <a:pt x="15143" y="17756"/>
                  </a:lnTo>
                  <a:lnTo>
                    <a:pt x="15143" y="16608"/>
                  </a:lnTo>
                  <a:lnTo>
                    <a:pt x="2736" y="16608"/>
                  </a:lnTo>
                  <a:lnTo>
                    <a:pt x="2589" y="16584"/>
                  </a:lnTo>
                  <a:lnTo>
                    <a:pt x="2443" y="16535"/>
                  </a:lnTo>
                  <a:lnTo>
                    <a:pt x="2296" y="16462"/>
                  </a:lnTo>
                  <a:lnTo>
                    <a:pt x="2174" y="16364"/>
                  </a:lnTo>
                  <a:lnTo>
                    <a:pt x="2077" y="16242"/>
                  </a:lnTo>
                  <a:lnTo>
                    <a:pt x="2028" y="16096"/>
                  </a:lnTo>
                  <a:lnTo>
                    <a:pt x="1979" y="15949"/>
                  </a:lnTo>
                  <a:lnTo>
                    <a:pt x="1954" y="15802"/>
                  </a:lnTo>
                  <a:lnTo>
                    <a:pt x="1954" y="1"/>
                  </a:lnTo>
                  <a:close/>
                </a:path>
              </a:pathLst>
            </a:custGeom>
            <a:solidFill>
              <a:srgbClr val="00CCFF">
                <a:alpha val="23137"/>
              </a:srgbClr>
            </a:solidFill>
            <a:ln w="9525">
              <a:noFill/>
              <a:miter lim="800000"/>
              <a:headEnd/>
              <a:tailEnd/>
            </a:ln>
          </p:spPr>
          <p:txBody>
            <a:bodyPr lIns="91425" tIns="91425" rIns="91425" bIns="91425" anchor="ctr"/>
            <a:lstStyle/>
            <a:p>
              <a:endParaRPr lang="el-GR"/>
            </a:p>
          </p:txBody>
        </p:sp>
        <p:sp>
          <p:nvSpPr>
            <p:cNvPr id="12316" name="Shape 4116"/>
            <p:cNvSpPr>
              <a:spLocks noChangeArrowheads="1"/>
            </p:cNvSpPr>
            <p:nvPr/>
          </p:nvSpPr>
          <p:spPr bwMode="auto">
            <a:xfrm>
              <a:off x="1330201" y="910975"/>
              <a:ext cx="378600" cy="464050"/>
            </a:xfrm>
            <a:custGeom>
              <a:avLst/>
              <a:gdLst>
                <a:gd name="T0" fmla="*/ 0 w 15144"/>
                <a:gd name="T1" fmla="*/ 0 h 18562"/>
                <a:gd name="T2" fmla="*/ 15144 w 15144"/>
                <a:gd name="T3" fmla="*/ 18562 h 18562"/>
              </a:gdLst>
              <a:ahLst/>
              <a:cxnLst/>
              <a:rect l="T0" t="T1" r="T2" b="T3"/>
              <a:pathLst>
                <a:path w="15144" h="18562" extrusionOk="0">
                  <a:moveTo>
                    <a:pt x="782" y="0"/>
                  </a:moveTo>
                  <a:lnTo>
                    <a:pt x="636" y="25"/>
                  </a:lnTo>
                  <a:lnTo>
                    <a:pt x="489" y="74"/>
                  </a:lnTo>
                  <a:lnTo>
                    <a:pt x="343" y="147"/>
                  </a:lnTo>
                  <a:lnTo>
                    <a:pt x="221" y="244"/>
                  </a:lnTo>
                  <a:lnTo>
                    <a:pt x="123" y="342"/>
                  </a:lnTo>
                  <a:lnTo>
                    <a:pt x="74" y="489"/>
                  </a:lnTo>
                  <a:lnTo>
                    <a:pt x="25" y="635"/>
                  </a:lnTo>
                  <a:lnTo>
                    <a:pt x="1" y="782"/>
                  </a:lnTo>
                  <a:lnTo>
                    <a:pt x="1" y="17780"/>
                  </a:lnTo>
                  <a:lnTo>
                    <a:pt x="25" y="17951"/>
                  </a:lnTo>
                  <a:lnTo>
                    <a:pt x="74" y="18098"/>
                  </a:lnTo>
                  <a:lnTo>
                    <a:pt x="123" y="18220"/>
                  </a:lnTo>
                  <a:lnTo>
                    <a:pt x="221" y="18342"/>
                  </a:lnTo>
                  <a:lnTo>
                    <a:pt x="343" y="18440"/>
                  </a:lnTo>
                  <a:lnTo>
                    <a:pt x="489" y="18513"/>
                  </a:lnTo>
                  <a:lnTo>
                    <a:pt x="636" y="18562"/>
                  </a:lnTo>
                  <a:lnTo>
                    <a:pt x="14508" y="18562"/>
                  </a:lnTo>
                  <a:lnTo>
                    <a:pt x="14655" y="18513"/>
                  </a:lnTo>
                  <a:lnTo>
                    <a:pt x="14801" y="18440"/>
                  </a:lnTo>
                  <a:lnTo>
                    <a:pt x="14923" y="18342"/>
                  </a:lnTo>
                  <a:lnTo>
                    <a:pt x="15021" y="18220"/>
                  </a:lnTo>
                  <a:lnTo>
                    <a:pt x="15070" y="18098"/>
                  </a:lnTo>
                  <a:lnTo>
                    <a:pt x="15119" y="17951"/>
                  </a:lnTo>
                  <a:lnTo>
                    <a:pt x="15143" y="17780"/>
                  </a:lnTo>
                  <a:lnTo>
                    <a:pt x="15143" y="3859"/>
                  </a:lnTo>
                  <a:lnTo>
                    <a:pt x="12554" y="3859"/>
                  </a:lnTo>
                  <a:lnTo>
                    <a:pt x="12286" y="3835"/>
                  </a:lnTo>
                  <a:lnTo>
                    <a:pt x="12066" y="3761"/>
                  </a:lnTo>
                  <a:lnTo>
                    <a:pt x="11846" y="3664"/>
                  </a:lnTo>
                  <a:lnTo>
                    <a:pt x="11651" y="3493"/>
                  </a:lnTo>
                  <a:lnTo>
                    <a:pt x="11504" y="3297"/>
                  </a:lnTo>
                  <a:lnTo>
                    <a:pt x="11382" y="3102"/>
                  </a:lnTo>
                  <a:lnTo>
                    <a:pt x="11309" y="2858"/>
                  </a:lnTo>
                  <a:lnTo>
                    <a:pt x="11284" y="2589"/>
                  </a:lnTo>
                  <a:lnTo>
                    <a:pt x="11284" y="0"/>
                  </a:lnTo>
                  <a:close/>
                </a:path>
              </a:pathLst>
            </a:custGeom>
            <a:solidFill>
              <a:srgbClr val="00CCFF">
                <a:alpha val="23137"/>
              </a:srgbClr>
            </a:solidFill>
            <a:ln w="9525">
              <a:noFill/>
              <a:miter lim="800000"/>
              <a:headEnd/>
              <a:tailEnd/>
            </a:ln>
          </p:spPr>
          <p:txBody>
            <a:bodyPr lIns="91425" tIns="91425" rIns="91425" bIns="91425" anchor="ctr"/>
            <a:lstStyle/>
            <a:p>
              <a:pPr>
                <a:buClr>
                  <a:srgbClr val="000000"/>
                </a:buClr>
                <a:buFont typeface="Arial" charset="0"/>
                <a:buNone/>
              </a:pPr>
              <a:r>
                <a:rPr lang="en-US" b="0">
                  <a:latin typeface="Century Gothic" pitchFamily="34" charset="0"/>
                </a:rPr>
                <a:t>The means, methodology and timing of the regulation are also critical.</a:t>
              </a:r>
              <a:endParaRPr lang="el-GR" b="0"/>
            </a:p>
          </p:txBody>
        </p:sp>
        <p:sp>
          <p:nvSpPr>
            <p:cNvPr id="12317" name="Shape 4117"/>
            <p:cNvSpPr>
              <a:spLocks noChangeArrowheads="1"/>
            </p:cNvSpPr>
            <p:nvPr/>
          </p:nvSpPr>
          <p:spPr bwMode="auto">
            <a:xfrm>
              <a:off x="1602125" y="910975"/>
              <a:ext cx="84300" cy="84275"/>
            </a:xfrm>
            <a:custGeom>
              <a:avLst/>
              <a:gdLst>
                <a:gd name="T0" fmla="*/ 2147483647 w 3372"/>
                <a:gd name="T1" fmla="*/ 0 h 3371"/>
                <a:gd name="T2" fmla="*/ 2147483647 w 3372"/>
                <a:gd name="T3" fmla="*/ 2147483647 h 3371"/>
                <a:gd name="T4" fmla="*/ 2147483647 w 3372"/>
                <a:gd name="T5" fmla="*/ 2147483647 h 3371"/>
                <a:gd name="T6" fmla="*/ 2147483647 w 3372"/>
                <a:gd name="T7" fmla="*/ 2147483647 h 3371"/>
                <a:gd name="T8" fmla="*/ 2147483647 w 3372"/>
                <a:gd name="T9" fmla="*/ 2147483647 h 3371"/>
                <a:gd name="T10" fmla="*/ 2147483647 w 3372"/>
                <a:gd name="T11" fmla="*/ 2147483647 h 3371"/>
                <a:gd name="T12" fmla="*/ 2147483647 w 3372"/>
                <a:gd name="T13" fmla="*/ 2147483647 h 3371"/>
                <a:gd name="T14" fmla="*/ 2147483647 w 3372"/>
                <a:gd name="T15" fmla="*/ 2147483647 h 3371"/>
                <a:gd name="T16" fmla="*/ 2147483647 w 3372"/>
                <a:gd name="T17" fmla="*/ 2147483647 h 3371"/>
                <a:gd name="T18" fmla="*/ 2147483647 w 3372"/>
                <a:gd name="T19" fmla="*/ 2147483647 h 3371"/>
                <a:gd name="T20" fmla="*/ 2147483647 w 3372"/>
                <a:gd name="T21" fmla="*/ 0 h 33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72"/>
                <a:gd name="T34" fmla="*/ 0 h 3371"/>
                <a:gd name="T35" fmla="*/ 3372 w 3372"/>
                <a:gd name="T36" fmla="*/ 3371 h 337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72" h="3371" extrusionOk="0">
                  <a:moveTo>
                    <a:pt x="1" y="0"/>
                  </a:moveTo>
                  <a:lnTo>
                    <a:pt x="1" y="2589"/>
                  </a:lnTo>
                  <a:lnTo>
                    <a:pt x="1" y="2760"/>
                  </a:lnTo>
                  <a:lnTo>
                    <a:pt x="50" y="2907"/>
                  </a:lnTo>
                  <a:lnTo>
                    <a:pt x="123" y="3029"/>
                  </a:lnTo>
                  <a:lnTo>
                    <a:pt x="221" y="3151"/>
                  </a:lnTo>
                  <a:lnTo>
                    <a:pt x="343" y="3249"/>
                  </a:lnTo>
                  <a:lnTo>
                    <a:pt x="465" y="3322"/>
                  </a:lnTo>
                  <a:lnTo>
                    <a:pt x="611" y="3371"/>
                  </a:lnTo>
                  <a:lnTo>
                    <a:pt x="3371" y="3371"/>
                  </a:lnTo>
                  <a:lnTo>
                    <a:pt x="1" y="0"/>
                  </a:lnTo>
                  <a:close/>
                </a:path>
              </a:pathLst>
            </a:custGeom>
            <a:solidFill>
              <a:srgbClr val="00CCFF">
                <a:alpha val="23137"/>
              </a:srgbClr>
            </a:solidFill>
            <a:ln w="9525">
              <a:noFill/>
              <a:miter lim="800000"/>
              <a:headEnd/>
              <a:tailEnd/>
            </a:ln>
          </p:spPr>
          <p:txBody>
            <a:bodyPr lIns="91425" tIns="91425" rIns="91425" bIns="91425" anchor="ctr"/>
            <a:lstStyle/>
            <a:p>
              <a:endParaRPr lang="el-GR"/>
            </a:p>
          </p:txBody>
        </p:sp>
      </p:grpSp>
      <p:grpSp>
        <p:nvGrpSpPr>
          <p:cNvPr id="12295" name="Shape 4147"/>
          <p:cNvGrpSpPr>
            <a:grpSpLocks/>
          </p:cNvGrpSpPr>
          <p:nvPr/>
        </p:nvGrpSpPr>
        <p:grpSpPr bwMode="auto">
          <a:xfrm>
            <a:off x="4237038" y="893763"/>
            <a:ext cx="368300" cy="368300"/>
            <a:chOff x="2594325" y="1627175"/>
            <a:chExt cx="440850" cy="440850"/>
          </a:xfrm>
        </p:grpSpPr>
        <p:sp>
          <p:nvSpPr>
            <p:cNvPr id="12312" name="Shape 4148"/>
            <p:cNvSpPr>
              <a:spLocks noChangeArrowheads="1"/>
            </p:cNvSpPr>
            <p:nvPr/>
          </p:nvSpPr>
          <p:spPr bwMode="auto">
            <a:xfrm>
              <a:off x="2594325" y="1890950"/>
              <a:ext cx="177075" cy="177075"/>
            </a:xfrm>
            <a:custGeom>
              <a:avLst/>
              <a:gdLst>
                <a:gd name="T0" fmla="*/ 2147483647 w 7083"/>
                <a:gd name="T1" fmla="*/ 0 h 7083"/>
                <a:gd name="T2" fmla="*/ 2147483647 w 7083"/>
                <a:gd name="T3" fmla="*/ 2147483647 h 7083"/>
                <a:gd name="T4" fmla="*/ 0 w 7083"/>
                <a:gd name="T5" fmla="*/ 2147483647 h 7083"/>
                <a:gd name="T6" fmla="*/ 2147483647 w 7083"/>
                <a:gd name="T7" fmla="*/ 2147483647 h 7083"/>
                <a:gd name="T8" fmla="*/ 2147483647 w 7083"/>
                <a:gd name="T9" fmla="*/ 2147483647 h 7083"/>
                <a:gd name="T10" fmla="*/ 2147483647 w 7083"/>
                <a:gd name="T11" fmla="*/ 0 h 7083"/>
                <a:gd name="T12" fmla="*/ 0 60000 65536"/>
                <a:gd name="T13" fmla="*/ 0 60000 65536"/>
                <a:gd name="T14" fmla="*/ 0 60000 65536"/>
                <a:gd name="T15" fmla="*/ 0 60000 65536"/>
                <a:gd name="T16" fmla="*/ 0 60000 65536"/>
                <a:gd name="T17" fmla="*/ 0 60000 65536"/>
                <a:gd name="T18" fmla="*/ 0 w 7083"/>
                <a:gd name="T19" fmla="*/ 0 h 7083"/>
                <a:gd name="T20" fmla="*/ 7083 w 7083"/>
                <a:gd name="T21" fmla="*/ 7083 h 7083"/>
              </a:gdLst>
              <a:ahLst/>
              <a:cxnLst>
                <a:cxn ang="T12">
                  <a:pos x="T0" y="T1"/>
                </a:cxn>
                <a:cxn ang="T13">
                  <a:pos x="T2" y="T3"/>
                </a:cxn>
                <a:cxn ang="T14">
                  <a:pos x="T4" y="T5"/>
                </a:cxn>
                <a:cxn ang="T15">
                  <a:pos x="T6" y="T7"/>
                </a:cxn>
                <a:cxn ang="T16">
                  <a:pos x="T8" y="T9"/>
                </a:cxn>
                <a:cxn ang="T17">
                  <a:pos x="T10" y="T11"/>
                </a:cxn>
              </a:cxnLst>
              <a:rect l="T18" t="T19" r="T20" b="T21"/>
              <a:pathLst>
                <a:path w="7083" h="7083" extrusionOk="0">
                  <a:moveTo>
                    <a:pt x="5544" y="0"/>
                  </a:moveTo>
                  <a:lnTo>
                    <a:pt x="538" y="5984"/>
                  </a:lnTo>
                  <a:lnTo>
                    <a:pt x="0" y="7083"/>
                  </a:lnTo>
                  <a:lnTo>
                    <a:pt x="1099" y="6546"/>
                  </a:lnTo>
                  <a:lnTo>
                    <a:pt x="7083" y="1539"/>
                  </a:lnTo>
                  <a:lnTo>
                    <a:pt x="5544" y="0"/>
                  </a:lnTo>
                  <a:close/>
                </a:path>
              </a:pathLst>
            </a:custGeom>
            <a:solidFill>
              <a:srgbClr val="000080"/>
            </a:solidFill>
            <a:ln w="9525">
              <a:noFill/>
              <a:miter lim="800000"/>
              <a:headEnd/>
              <a:tailEnd/>
            </a:ln>
          </p:spPr>
          <p:txBody>
            <a:bodyPr lIns="91425" tIns="91425" rIns="91425" bIns="91425" anchor="ctr"/>
            <a:lstStyle/>
            <a:p>
              <a:endParaRPr lang="el-GR"/>
            </a:p>
          </p:txBody>
        </p:sp>
        <p:sp>
          <p:nvSpPr>
            <p:cNvPr id="12313" name="Shape 4149"/>
            <p:cNvSpPr>
              <a:spLocks noChangeArrowheads="1"/>
            </p:cNvSpPr>
            <p:nvPr/>
          </p:nvSpPr>
          <p:spPr bwMode="auto">
            <a:xfrm>
              <a:off x="2858700" y="1627175"/>
              <a:ext cx="176475" cy="176475"/>
            </a:xfrm>
            <a:custGeom>
              <a:avLst/>
              <a:gdLst>
                <a:gd name="T0" fmla="*/ 2147483647 w 7059"/>
                <a:gd name="T1" fmla="*/ 2147483647 h 7059"/>
                <a:gd name="T2" fmla="*/ 2147483647 w 7059"/>
                <a:gd name="T3" fmla="*/ 2147483647 h 7059"/>
                <a:gd name="T4" fmla="*/ 2147483647 w 7059"/>
                <a:gd name="T5" fmla="*/ 2147483647 h 7059"/>
                <a:gd name="T6" fmla="*/ 2147483647 w 7059"/>
                <a:gd name="T7" fmla="*/ 2147483647 h 7059"/>
                <a:gd name="T8" fmla="*/ 2147483647 w 7059"/>
                <a:gd name="T9" fmla="*/ 2147483647 h 7059"/>
                <a:gd name="T10" fmla="*/ 2147483647 w 7059"/>
                <a:gd name="T11" fmla="*/ 2147483647 h 7059"/>
                <a:gd name="T12" fmla="*/ 2147483647 w 7059"/>
                <a:gd name="T13" fmla="*/ 2147483647 h 7059"/>
                <a:gd name="T14" fmla="*/ 2147483647 w 7059"/>
                <a:gd name="T15" fmla="*/ 2147483647 h 7059"/>
                <a:gd name="T16" fmla="*/ 2147483647 w 7059"/>
                <a:gd name="T17" fmla="*/ 2147483647 h 7059"/>
                <a:gd name="T18" fmla="*/ 0 w 7059"/>
                <a:gd name="T19" fmla="*/ 2147483647 h 7059"/>
                <a:gd name="T20" fmla="*/ 0 w 7059"/>
                <a:gd name="T21" fmla="*/ 2147483647 h 7059"/>
                <a:gd name="T22" fmla="*/ 2147483647 w 7059"/>
                <a:gd name="T23" fmla="*/ 2147483647 h 7059"/>
                <a:gd name="T24" fmla="*/ 2147483647 w 7059"/>
                <a:gd name="T25" fmla="*/ 2147483647 h 7059"/>
                <a:gd name="T26" fmla="*/ 2147483647 w 7059"/>
                <a:gd name="T27" fmla="*/ 2147483647 h 7059"/>
                <a:gd name="T28" fmla="*/ 2147483647 w 7059"/>
                <a:gd name="T29" fmla="*/ 2147483647 h 7059"/>
                <a:gd name="T30" fmla="*/ 2147483647 w 7059"/>
                <a:gd name="T31" fmla="*/ 2147483647 h 7059"/>
                <a:gd name="T32" fmla="*/ 2147483647 w 7059"/>
                <a:gd name="T33" fmla="*/ 2147483647 h 7059"/>
                <a:gd name="T34" fmla="*/ 2147483647 w 7059"/>
                <a:gd name="T35" fmla="*/ 2147483647 h 7059"/>
                <a:gd name="T36" fmla="*/ 2147483647 w 7059"/>
                <a:gd name="T37" fmla="*/ 2147483647 h 7059"/>
                <a:gd name="T38" fmla="*/ 2147483647 w 7059"/>
                <a:gd name="T39" fmla="*/ 2147483647 h 7059"/>
                <a:gd name="T40" fmla="*/ 2147483647 w 7059"/>
                <a:gd name="T41" fmla="*/ 2147483647 h 7059"/>
                <a:gd name="T42" fmla="*/ 2147483647 w 7059"/>
                <a:gd name="T43" fmla="*/ 2147483647 h 7059"/>
                <a:gd name="T44" fmla="*/ 2147483647 w 7059"/>
                <a:gd name="T45" fmla="*/ 2147483647 h 7059"/>
                <a:gd name="T46" fmla="*/ 2147483647 w 7059"/>
                <a:gd name="T47" fmla="*/ 2147483647 h 7059"/>
                <a:gd name="T48" fmla="*/ 2147483647 w 7059"/>
                <a:gd name="T49" fmla="*/ 2147483647 h 7059"/>
                <a:gd name="T50" fmla="*/ 2147483647 w 7059"/>
                <a:gd name="T51" fmla="*/ 2147483647 h 7059"/>
                <a:gd name="T52" fmla="*/ 2147483647 w 7059"/>
                <a:gd name="T53" fmla="*/ 2147483647 h 7059"/>
                <a:gd name="T54" fmla="*/ 2147483647 w 7059"/>
                <a:gd name="T55" fmla="*/ 2147483647 h 7059"/>
                <a:gd name="T56" fmla="*/ 2147483647 w 7059"/>
                <a:gd name="T57" fmla="*/ 2147483647 h 7059"/>
                <a:gd name="T58" fmla="*/ 2147483647 w 7059"/>
                <a:gd name="T59" fmla="*/ 2147483647 h 7059"/>
                <a:gd name="T60" fmla="*/ 2147483647 w 7059"/>
                <a:gd name="T61" fmla="*/ 2147483647 h 7059"/>
                <a:gd name="T62" fmla="*/ 2147483647 w 7059"/>
                <a:gd name="T63" fmla="*/ 2147483647 h 7059"/>
                <a:gd name="T64" fmla="*/ 2147483647 w 7059"/>
                <a:gd name="T65" fmla="*/ 2147483647 h 7059"/>
                <a:gd name="T66" fmla="*/ 2147483647 w 7059"/>
                <a:gd name="T67" fmla="*/ 2147483647 h 7059"/>
                <a:gd name="T68" fmla="*/ 2147483647 w 7059"/>
                <a:gd name="T69" fmla="*/ 2147483647 h 7059"/>
                <a:gd name="T70" fmla="*/ 2147483647 w 7059"/>
                <a:gd name="T71" fmla="*/ 2147483647 h 7059"/>
                <a:gd name="T72" fmla="*/ 2147483647 w 7059"/>
                <a:gd name="T73" fmla="*/ 2147483647 h 705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059"/>
                <a:gd name="T112" fmla="*/ 0 h 7059"/>
                <a:gd name="T113" fmla="*/ 7059 w 7059"/>
                <a:gd name="T114" fmla="*/ 7059 h 705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059" h="7059" extrusionOk="0">
                  <a:moveTo>
                    <a:pt x="904" y="1"/>
                  </a:moveTo>
                  <a:lnTo>
                    <a:pt x="782" y="25"/>
                  </a:lnTo>
                  <a:lnTo>
                    <a:pt x="684" y="98"/>
                  </a:lnTo>
                  <a:lnTo>
                    <a:pt x="611" y="147"/>
                  </a:lnTo>
                  <a:lnTo>
                    <a:pt x="489" y="294"/>
                  </a:lnTo>
                  <a:lnTo>
                    <a:pt x="367" y="440"/>
                  </a:lnTo>
                  <a:lnTo>
                    <a:pt x="294" y="587"/>
                  </a:lnTo>
                  <a:lnTo>
                    <a:pt x="196" y="733"/>
                  </a:lnTo>
                  <a:lnTo>
                    <a:pt x="74" y="1051"/>
                  </a:lnTo>
                  <a:lnTo>
                    <a:pt x="0" y="1393"/>
                  </a:lnTo>
                  <a:lnTo>
                    <a:pt x="0" y="1735"/>
                  </a:lnTo>
                  <a:lnTo>
                    <a:pt x="25" y="2052"/>
                  </a:lnTo>
                  <a:lnTo>
                    <a:pt x="123" y="2394"/>
                  </a:lnTo>
                  <a:lnTo>
                    <a:pt x="269" y="2711"/>
                  </a:lnTo>
                  <a:lnTo>
                    <a:pt x="4348" y="6790"/>
                  </a:lnTo>
                  <a:lnTo>
                    <a:pt x="4665" y="6937"/>
                  </a:lnTo>
                  <a:lnTo>
                    <a:pt x="5007" y="7034"/>
                  </a:lnTo>
                  <a:lnTo>
                    <a:pt x="5325" y="7059"/>
                  </a:lnTo>
                  <a:lnTo>
                    <a:pt x="5667" y="7059"/>
                  </a:lnTo>
                  <a:lnTo>
                    <a:pt x="6008" y="6986"/>
                  </a:lnTo>
                  <a:lnTo>
                    <a:pt x="6326" y="6863"/>
                  </a:lnTo>
                  <a:lnTo>
                    <a:pt x="6473" y="6766"/>
                  </a:lnTo>
                  <a:lnTo>
                    <a:pt x="6619" y="6692"/>
                  </a:lnTo>
                  <a:lnTo>
                    <a:pt x="6766" y="6570"/>
                  </a:lnTo>
                  <a:lnTo>
                    <a:pt x="6912" y="6448"/>
                  </a:lnTo>
                  <a:lnTo>
                    <a:pt x="6961" y="6375"/>
                  </a:lnTo>
                  <a:lnTo>
                    <a:pt x="7034" y="6277"/>
                  </a:lnTo>
                  <a:lnTo>
                    <a:pt x="7059" y="6155"/>
                  </a:lnTo>
                  <a:lnTo>
                    <a:pt x="7059" y="6057"/>
                  </a:lnTo>
                  <a:lnTo>
                    <a:pt x="7059" y="5960"/>
                  </a:lnTo>
                  <a:lnTo>
                    <a:pt x="7034" y="5862"/>
                  </a:lnTo>
                  <a:lnTo>
                    <a:pt x="6961" y="5764"/>
                  </a:lnTo>
                  <a:lnTo>
                    <a:pt x="6912" y="5667"/>
                  </a:lnTo>
                  <a:lnTo>
                    <a:pt x="1393" y="147"/>
                  </a:lnTo>
                  <a:lnTo>
                    <a:pt x="1295" y="98"/>
                  </a:lnTo>
                  <a:lnTo>
                    <a:pt x="1197" y="25"/>
                  </a:lnTo>
                  <a:lnTo>
                    <a:pt x="1099" y="1"/>
                  </a:lnTo>
                  <a:close/>
                </a:path>
              </a:pathLst>
            </a:custGeom>
            <a:solidFill>
              <a:srgbClr val="000080"/>
            </a:solidFill>
            <a:ln w="9525">
              <a:noFill/>
              <a:miter lim="800000"/>
              <a:headEnd/>
              <a:tailEnd/>
            </a:ln>
          </p:spPr>
          <p:txBody>
            <a:bodyPr lIns="91425" tIns="91425" rIns="91425" bIns="91425" anchor="ctr"/>
            <a:lstStyle/>
            <a:p>
              <a:endParaRPr lang="el-GR"/>
            </a:p>
          </p:txBody>
        </p:sp>
        <p:sp>
          <p:nvSpPr>
            <p:cNvPr id="12314" name="Shape 4150"/>
            <p:cNvSpPr>
              <a:spLocks noChangeArrowheads="1"/>
            </p:cNvSpPr>
            <p:nvPr/>
          </p:nvSpPr>
          <p:spPr bwMode="auto">
            <a:xfrm>
              <a:off x="2663325" y="1702275"/>
              <a:ext cx="296750" cy="296775"/>
            </a:xfrm>
            <a:custGeom>
              <a:avLst/>
              <a:gdLst>
                <a:gd name="T0" fmla="*/ 2147483647 w 11870"/>
                <a:gd name="T1" fmla="*/ 2147483647 h 11871"/>
                <a:gd name="T2" fmla="*/ 2147483647 w 11870"/>
                <a:gd name="T3" fmla="*/ 2147483647 h 11871"/>
                <a:gd name="T4" fmla="*/ 2147483647 w 11870"/>
                <a:gd name="T5" fmla="*/ 2147483647 h 11871"/>
                <a:gd name="T6" fmla="*/ 2147483647 w 11870"/>
                <a:gd name="T7" fmla="*/ 2147483647 h 11871"/>
                <a:gd name="T8" fmla="*/ 2147483647 w 11870"/>
                <a:gd name="T9" fmla="*/ 2147483647 h 11871"/>
                <a:gd name="T10" fmla="*/ 2147483647 w 11870"/>
                <a:gd name="T11" fmla="*/ 2147483647 h 11871"/>
                <a:gd name="T12" fmla="*/ 2147483647 w 11870"/>
                <a:gd name="T13" fmla="*/ 2147483647 h 11871"/>
                <a:gd name="T14" fmla="*/ 2147483647 w 11870"/>
                <a:gd name="T15" fmla="*/ 2147483647 h 11871"/>
                <a:gd name="T16" fmla="*/ 2147483647 w 11870"/>
                <a:gd name="T17" fmla="*/ 2147483647 h 11871"/>
                <a:gd name="T18" fmla="*/ 2147483647 w 11870"/>
                <a:gd name="T19" fmla="*/ 2147483647 h 11871"/>
                <a:gd name="T20" fmla="*/ 2147483647 w 11870"/>
                <a:gd name="T21" fmla="*/ 2147483647 h 11871"/>
                <a:gd name="T22" fmla="*/ 2147483647 w 11870"/>
                <a:gd name="T23" fmla="*/ 2147483647 h 11871"/>
                <a:gd name="T24" fmla="*/ 2147483647 w 11870"/>
                <a:gd name="T25" fmla="*/ 2147483647 h 11871"/>
                <a:gd name="T26" fmla="*/ 2147483647 w 11870"/>
                <a:gd name="T27" fmla="*/ 2147483647 h 11871"/>
                <a:gd name="T28" fmla="*/ 2147483647 w 11870"/>
                <a:gd name="T29" fmla="*/ 2147483647 h 11871"/>
                <a:gd name="T30" fmla="*/ 2147483647 w 11870"/>
                <a:gd name="T31" fmla="*/ 2147483647 h 11871"/>
                <a:gd name="T32" fmla="*/ 2147483647 w 11870"/>
                <a:gd name="T33" fmla="*/ 2147483647 h 11871"/>
                <a:gd name="T34" fmla="*/ 2147483647 w 11870"/>
                <a:gd name="T35" fmla="*/ 2147483647 h 11871"/>
                <a:gd name="T36" fmla="*/ 2147483647 w 11870"/>
                <a:gd name="T37" fmla="*/ 2147483647 h 11871"/>
                <a:gd name="T38" fmla="*/ 0 w 11870"/>
                <a:gd name="T39" fmla="*/ 2147483647 h 11871"/>
                <a:gd name="T40" fmla="*/ 2147483647 w 11870"/>
                <a:gd name="T41" fmla="*/ 2147483647 h 11871"/>
                <a:gd name="T42" fmla="*/ 2147483647 w 11870"/>
                <a:gd name="T43" fmla="*/ 2147483647 h 11871"/>
                <a:gd name="T44" fmla="*/ 2147483647 w 11870"/>
                <a:gd name="T45" fmla="*/ 2147483647 h 11871"/>
                <a:gd name="T46" fmla="*/ 2147483647 w 11870"/>
                <a:gd name="T47" fmla="*/ 2147483647 h 11871"/>
                <a:gd name="T48" fmla="*/ 2147483647 w 11870"/>
                <a:gd name="T49" fmla="*/ 2147483647 h 11871"/>
                <a:gd name="T50" fmla="*/ 2147483647 w 11870"/>
                <a:gd name="T51" fmla="*/ 2147483647 h 11871"/>
                <a:gd name="T52" fmla="*/ 2147483647 w 11870"/>
                <a:gd name="T53" fmla="*/ 2147483647 h 11871"/>
                <a:gd name="T54" fmla="*/ 2147483647 w 11870"/>
                <a:gd name="T55" fmla="*/ 2147483647 h 11871"/>
                <a:gd name="T56" fmla="*/ 2147483647 w 11870"/>
                <a:gd name="T57" fmla="*/ 2147483647 h 11871"/>
                <a:gd name="T58" fmla="*/ 2147483647 w 11870"/>
                <a:gd name="T59" fmla="*/ 2147483647 h 11871"/>
                <a:gd name="T60" fmla="*/ 2147483647 w 11870"/>
                <a:gd name="T61" fmla="*/ 2147483647 h 11871"/>
                <a:gd name="T62" fmla="*/ 2147483647 w 11870"/>
                <a:gd name="T63" fmla="*/ 2147483647 h 11871"/>
                <a:gd name="T64" fmla="*/ 2147483647 w 11870"/>
                <a:gd name="T65" fmla="*/ 2147483647 h 11871"/>
                <a:gd name="T66" fmla="*/ 2147483647 w 11870"/>
                <a:gd name="T67" fmla="*/ 2147483647 h 11871"/>
                <a:gd name="T68" fmla="*/ 2147483647 w 11870"/>
                <a:gd name="T69" fmla="*/ 2147483647 h 1187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870"/>
                <a:gd name="T106" fmla="*/ 0 h 11871"/>
                <a:gd name="T107" fmla="*/ 11870 w 11870"/>
                <a:gd name="T108" fmla="*/ 11871 h 1187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870" h="11871" extrusionOk="0">
                  <a:moveTo>
                    <a:pt x="7718" y="1295"/>
                  </a:moveTo>
                  <a:lnTo>
                    <a:pt x="7815" y="1319"/>
                  </a:lnTo>
                  <a:lnTo>
                    <a:pt x="7889" y="1368"/>
                  </a:lnTo>
                  <a:lnTo>
                    <a:pt x="7938" y="1442"/>
                  </a:lnTo>
                  <a:lnTo>
                    <a:pt x="7938" y="1515"/>
                  </a:lnTo>
                  <a:lnTo>
                    <a:pt x="7938" y="1588"/>
                  </a:lnTo>
                  <a:lnTo>
                    <a:pt x="7889" y="1661"/>
                  </a:lnTo>
                  <a:lnTo>
                    <a:pt x="5862" y="3664"/>
                  </a:lnTo>
                  <a:lnTo>
                    <a:pt x="5788" y="3713"/>
                  </a:lnTo>
                  <a:lnTo>
                    <a:pt x="5715" y="3737"/>
                  </a:lnTo>
                  <a:lnTo>
                    <a:pt x="5642" y="3713"/>
                  </a:lnTo>
                  <a:lnTo>
                    <a:pt x="5569" y="3664"/>
                  </a:lnTo>
                  <a:lnTo>
                    <a:pt x="5520" y="3591"/>
                  </a:lnTo>
                  <a:lnTo>
                    <a:pt x="5495" y="3517"/>
                  </a:lnTo>
                  <a:lnTo>
                    <a:pt x="5520" y="3444"/>
                  </a:lnTo>
                  <a:lnTo>
                    <a:pt x="5569" y="3371"/>
                  </a:lnTo>
                  <a:lnTo>
                    <a:pt x="7571" y="1368"/>
                  </a:lnTo>
                  <a:lnTo>
                    <a:pt x="7644" y="1319"/>
                  </a:lnTo>
                  <a:lnTo>
                    <a:pt x="7718" y="1295"/>
                  </a:lnTo>
                  <a:close/>
                  <a:moveTo>
                    <a:pt x="7767" y="1"/>
                  </a:moveTo>
                  <a:lnTo>
                    <a:pt x="4885" y="2907"/>
                  </a:lnTo>
                  <a:lnTo>
                    <a:pt x="4640" y="2809"/>
                  </a:lnTo>
                  <a:lnTo>
                    <a:pt x="4396" y="2712"/>
                  </a:lnTo>
                  <a:lnTo>
                    <a:pt x="4103" y="2614"/>
                  </a:lnTo>
                  <a:lnTo>
                    <a:pt x="3810" y="2565"/>
                  </a:lnTo>
                  <a:lnTo>
                    <a:pt x="3493" y="2492"/>
                  </a:lnTo>
                  <a:lnTo>
                    <a:pt x="3175" y="2443"/>
                  </a:lnTo>
                  <a:lnTo>
                    <a:pt x="2858" y="2418"/>
                  </a:lnTo>
                  <a:lnTo>
                    <a:pt x="2247" y="2418"/>
                  </a:lnTo>
                  <a:lnTo>
                    <a:pt x="1954" y="2443"/>
                  </a:lnTo>
                  <a:lnTo>
                    <a:pt x="1636" y="2492"/>
                  </a:lnTo>
                  <a:lnTo>
                    <a:pt x="1319" y="2565"/>
                  </a:lnTo>
                  <a:lnTo>
                    <a:pt x="1001" y="2687"/>
                  </a:lnTo>
                  <a:lnTo>
                    <a:pt x="708" y="2809"/>
                  </a:lnTo>
                  <a:lnTo>
                    <a:pt x="415" y="3005"/>
                  </a:lnTo>
                  <a:lnTo>
                    <a:pt x="147" y="3224"/>
                  </a:lnTo>
                  <a:lnTo>
                    <a:pt x="73" y="3298"/>
                  </a:lnTo>
                  <a:lnTo>
                    <a:pt x="24" y="3395"/>
                  </a:lnTo>
                  <a:lnTo>
                    <a:pt x="0" y="3493"/>
                  </a:lnTo>
                  <a:lnTo>
                    <a:pt x="0" y="3615"/>
                  </a:lnTo>
                  <a:lnTo>
                    <a:pt x="0" y="3713"/>
                  </a:lnTo>
                  <a:lnTo>
                    <a:pt x="24" y="3811"/>
                  </a:lnTo>
                  <a:lnTo>
                    <a:pt x="73" y="3908"/>
                  </a:lnTo>
                  <a:lnTo>
                    <a:pt x="147" y="4006"/>
                  </a:lnTo>
                  <a:lnTo>
                    <a:pt x="7864" y="11724"/>
                  </a:lnTo>
                  <a:lnTo>
                    <a:pt x="7962" y="11797"/>
                  </a:lnTo>
                  <a:lnTo>
                    <a:pt x="8060" y="11846"/>
                  </a:lnTo>
                  <a:lnTo>
                    <a:pt x="8157" y="11870"/>
                  </a:lnTo>
                  <a:lnTo>
                    <a:pt x="8377" y="11870"/>
                  </a:lnTo>
                  <a:lnTo>
                    <a:pt x="8475" y="11846"/>
                  </a:lnTo>
                  <a:lnTo>
                    <a:pt x="8573" y="11797"/>
                  </a:lnTo>
                  <a:lnTo>
                    <a:pt x="8646" y="11724"/>
                  </a:lnTo>
                  <a:lnTo>
                    <a:pt x="8866" y="11455"/>
                  </a:lnTo>
                  <a:lnTo>
                    <a:pt x="9061" y="11162"/>
                  </a:lnTo>
                  <a:lnTo>
                    <a:pt x="9183" y="10869"/>
                  </a:lnTo>
                  <a:lnTo>
                    <a:pt x="9305" y="10551"/>
                  </a:lnTo>
                  <a:lnTo>
                    <a:pt x="9379" y="10234"/>
                  </a:lnTo>
                  <a:lnTo>
                    <a:pt x="9427" y="9916"/>
                  </a:lnTo>
                  <a:lnTo>
                    <a:pt x="9452" y="9623"/>
                  </a:lnTo>
                  <a:lnTo>
                    <a:pt x="9452" y="9330"/>
                  </a:lnTo>
                  <a:lnTo>
                    <a:pt x="9452" y="9013"/>
                  </a:lnTo>
                  <a:lnTo>
                    <a:pt x="9427" y="8695"/>
                  </a:lnTo>
                  <a:lnTo>
                    <a:pt x="9379" y="8378"/>
                  </a:lnTo>
                  <a:lnTo>
                    <a:pt x="9305" y="8060"/>
                  </a:lnTo>
                  <a:lnTo>
                    <a:pt x="9256" y="7767"/>
                  </a:lnTo>
                  <a:lnTo>
                    <a:pt x="9159" y="7474"/>
                  </a:lnTo>
                  <a:lnTo>
                    <a:pt x="9061" y="7230"/>
                  </a:lnTo>
                  <a:lnTo>
                    <a:pt x="8963" y="6986"/>
                  </a:lnTo>
                  <a:lnTo>
                    <a:pt x="11870" y="4104"/>
                  </a:lnTo>
                  <a:lnTo>
                    <a:pt x="7767" y="1"/>
                  </a:lnTo>
                  <a:close/>
                </a:path>
              </a:pathLst>
            </a:custGeom>
            <a:solidFill>
              <a:srgbClr val="000080"/>
            </a:solidFill>
            <a:ln w="9525">
              <a:noFill/>
              <a:miter lim="800000"/>
              <a:headEnd/>
              <a:tailEnd/>
            </a:ln>
          </p:spPr>
          <p:txBody>
            <a:bodyPr lIns="91425" tIns="91425" rIns="91425" bIns="91425" anchor="ctr"/>
            <a:lstStyle/>
            <a:p>
              <a:endParaRPr lang="el-GR"/>
            </a:p>
          </p:txBody>
        </p:sp>
      </p:grpSp>
      <p:grpSp>
        <p:nvGrpSpPr>
          <p:cNvPr id="12296" name="Shape 4114"/>
          <p:cNvGrpSpPr>
            <a:grpSpLocks/>
          </p:cNvGrpSpPr>
          <p:nvPr/>
        </p:nvGrpSpPr>
        <p:grpSpPr bwMode="auto">
          <a:xfrm>
            <a:off x="5130800" y="2419350"/>
            <a:ext cx="1651000" cy="2286000"/>
            <a:chOff x="1246775" y="910975"/>
            <a:chExt cx="439650" cy="523900"/>
          </a:xfrm>
        </p:grpSpPr>
        <p:sp>
          <p:nvSpPr>
            <p:cNvPr id="12309" name="Shape 4115"/>
            <p:cNvSpPr>
              <a:spLocks noChangeArrowheads="1"/>
            </p:cNvSpPr>
            <p:nvPr/>
          </p:nvSpPr>
          <p:spPr bwMode="auto">
            <a:xfrm>
              <a:off x="1246775" y="970800"/>
              <a:ext cx="378575" cy="464075"/>
            </a:xfrm>
            <a:custGeom>
              <a:avLst/>
              <a:gdLst>
                <a:gd name="T0" fmla="*/ 2147483647 w 15143"/>
                <a:gd name="T1" fmla="*/ 2147483647 h 18563"/>
                <a:gd name="T2" fmla="*/ 2147483647 w 15143"/>
                <a:gd name="T3" fmla="*/ 2147483647 h 18563"/>
                <a:gd name="T4" fmla="*/ 2147483647 w 15143"/>
                <a:gd name="T5" fmla="*/ 2147483647 h 18563"/>
                <a:gd name="T6" fmla="*/ 2147483647 w 15143"/>
                <a:gd name="T7" fmla="*/ 2147483647 h 18563"/>
                <a:gd name="T8" fmla="*/ 2147483647 w 15143"/>
                <a:gd name="T9" fmla="*/ 2147483647 h 18563"/>
                <a:gd name="T10" fmla="*/ 2147483647 w 15143"/>
                <a:gd name="T11" fmla="*/ 2147483647 h 18563"/>
                <a:gd name="T12" fmla="*/ 2147483647 w 15143"/>
                <a:gd name="T13" fmla="*/ 2147483647 h 18563"/>
                <a:gd name="T14" fmla="*/ 2147483647 w 15143"/>
                <a:gd name="T15" fmla="*/ 2147483647 h 18563"/>
                <a:gd name="T16" fmla="*/ 2147483647 w 15143"/>
                <a:gd name="T17" fmla="*/ 2147483647 h 18563"/>
                <a:gd name="T18" fmla="*/ 2147483647 w 15143"/>
                <a:gd name="T19" fmla="*/ 2147483647 h 18563"/>
                <a:gd name="T20" fmla="*/ 2147483647 w 15143"/>
                <a:gd name="T21" fmla="*/ 2147483647 h 18563"/>
                <a:gd name="T22" fmla="*/ 2147483647 w 15143"/>
                <a:gd name="T23" fmla="*/ 2147483647 h 18563"/>
                <a:gd name="T24" fmla="*/ 2147483647 w 15143"/>
                <a:gd name="T25" fmla="*/ 2147483647 h 18563"/>
                <a:gd name="T26" fmla="*/ 2147483647 w 15143"/>
                <a:gd name="T27" fmla="*/ 2147483647 h 18563"/>
                <a:gd name="T28" fmla="*/ 2147483647 w 15143"/>
                <a:gd name="T29" fmla="*/ 2147483647 h 18563"/>
                <a:gd name="T30" fmla="*/ 2147483647 w 15143"/>
                <a:gd name="T31" fmla="*/ 2147483647 h 18563"/>
                <a:gd name="T32" fmla="*/ 2147483647 w 15143"/>
                <a:gd name="T33" fmla="*/ 2147483647 h 18563"/>
                <a:gd name="T34" fmla="*/ 2147483647 w 15143"/>
                <a:gd name="T35" fmla="*/ 2147483647 h 18563"/>
                <a:gd name="T36" fmla="*/ 2147483647 w 15143"/>
                <a:gd name="T37" fmla="*/ 2147483647 h 18563"/>
                <a:gd name="T38" fmla="*/ 2147483647 w 15143"/>
                <a:gd name="T39" fmla="*/ 2147483647 h 18563"/>
                <a:gd name="T40" fmla="*/ 2147483647 w 15143"/>
                <a:gd name="T41" fmla="*/ 2147483647 h 18563"/>
                <a:gd name="T42" fmla="*/ 2147483647 w 15143"/>
                <a:gd name="T43" fmla="*/ 2147483647 h 18563"/>
                <a:gd name="T44" fmla="*/ 2147483647 w 15143"/>
                <a:gd name="T45" fmla="*/ 2147483647 h 18563"/>
                <a:gd name="T46" fmla="*/ 2147483647 w 15143"/>
                <a:gd name="T47" fmla="*/ 2147483647 h 18563"/>
                <a:gd name="T48" fmla="*/ 2147483647 w 15143"/>
                <a:gd name="T49" fmla="*/ 2147483647 h 18563"/>
                <a:gd name="T50" fmla="*/ 2147483647 w 15143"/>
                <a:gd name="T51" fmla="*/ 2147483647 h 18563"/>
                <a:gd name="T52" fmla="*/ 2147483647 w 15143"/>
                <a:gd name="T53" fmla="*/ 2147483647 h 18563"/>
                <a:gd name="T54" fmla="*/ 2147483647 w 15143"/>
                <a:gd name="T55" fmla="*/ 2147483647 h 18563"/>
                <a:gd name="T56" fmla="*/ 2147483647 w 15143"/>
                <a:gd name="T57" fmla="*/ 2147483647 h 18563"/>
                <a:gd name="T58" fmla="*/ 2147483647 w 15143"/>
                <a:gd name="T59" fmla="*/ 2147483647 h 18563"/>
                <a:gd name="T60" fmla="*/ 2147483647 w 15143"/>
                <a:gd name="T61" fmla="*/ 2147483647 h 18563"/>
                <a:gd name="T62" fmla="*/ 2147483647 w 15143"/>
                <a:gd name="T63" fmla="*/ 2147483647 h 18563"/>
                <a:gd name="T64" fmla="*/ 2147483647 w 15143"/>
                <a:gd name="T65" fmla="*/ 2147483647 h 18563"/>
                <a:gd name="T66" fmla="*/ 2147483647 w 15143"/>
                <a:gd name="T67" fmla="*/ 2147483647 h 18563"/>
                <a:gd name="T68" fmla="*/ 2147483647 w 15143"/>
                <a:gd name="T69" fmla="*/ 2147483647 h 18563"/>
                <a:gd name="T70" fmla="*/ 2147483647 w 15143"/>
                <a:gd name="T71" fmla="*/ 2147483647 h 18563"/>
                <a:gd name="T72" fmla="*/ 2147483647 w 15143"/>
                <a:gd name="T73" fmla="*/ 2147483647 h 18563"/>
                <a:gd name="T74" fmla="*/ 2147483647 w 15143"/>
                <a:gd name="T75" fmla="*/ 2147483647 h 1856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143"/>
                <a:gd name="T115" fmla="*/ 0 h 18563"/>
                <a:gd name="T116" fmla="*/ 15143 w 15143"/>
                <a:gd name="T117" fmla="*/ 18563 h 1856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143" h="18563" extrusionOk="0">
                  <a:moveTo>
                    <a:pt x="782" y="1"/>
                  </a:moveTo>
                  <a:lnTo>
                    <a:pt x="636" y="25"/>
                  </a:lnTo>
                  <a:lnTo>
                    <a:pt x="489" y="50"/>
                  </a:lnTo>
                  <a:lnTo>
                    <a:pt x="343" y="123"/>
                  </a:lnTo>
                  <a:lnTo>
                    <a:pt x="220" y="221"/>
                  </a:lnTo>
                  <a:lnTo>
                    <a:pt x="123" y="318"/>
                  </a:lnTo>
                  <a:lnTo>
                    <a:pt x="74" y="465"/>
                  </a:lnTo>
                  <a:lnTo>
                    <a:pt x="25" y="587"/>
                  </a:lnTo>
                  <a:lnTo>
                    <a:pt x="1" y="758"/>
                  </a:lnTo>
                  <a:lnTo>
                    <a:pt x="1" y="17756"/>
                  </a:lnTo>
                  <a:lnTo>
                    <a:pt x="25" y="17903"/>
                  </a:lnTo>
                  <a:lnTo>
                    <a:pt x="74" y="18049"/>
                  </a:lnTo>
                  <a:lnTo>
                    <a:pt x="123" y="18196"/>
                  </a:lnTo>
                  <a:lnTo>
                    <a:pt x="220" y="18318"/>
                  </a:lnTo>
                  <a:lnTo>
                    <a:pt x="343" y="18416"/>
                  </a:lnTo>
                  <a:lnTo>
                    <a:pt x="489" y="18489"/>
                  </a:lnTo>
                  <a:lnTo>
                    <a:pt x="636" y="18538"/>
                  </a:lnTo>
                  <a:lnTo>
                    <a:pt x="782" y="18562"/>
                  </a:lnTo>
                  <a:lnTo>
                    <a:pt x="14361" y="18562"/>
                  </a:lnTo>
                  <a:lnTo>
                    <a:pt x="14508" y="18538"/>
                  </a:lnTo>
                  <a:lnTo>
                    <a:pt x="14654" y="18489"/>
                  </a:lnTo>
                  <a:lnTo>
                    <a:pt x="14801" y="18416"/>
                  </a:lnTo>
                  <a:lnTo>
                    <a:pt x="14923" y="18318"/>
                  </a:lnTo>
                  <a:lnTo>
                    <a:pt x="15021" y="18196"/>
                  </a:lnTo>
                  <a:lnTo>
                    <a:pt x="15070" y="18049"/>
                  </a:lnTo>
                  <a:lnTo>
                    <a:pt x="15118" y="17903"/>
                  </a:lnTo>
                  <a:lnTo>
                    <a:pt x="15143" y="17756"/>
                  </a:lnTo>
                  <a:lnTo>
                    <a:pt x="15143" y="16608"/>
                  </a:lnTo>
                  <a:lnTo>
                    <a:pt x="2736" y="16608"/>
                  </a:lnTo>
                  <a:lnTo>
                    <a:pt x="2589" y="16584"/>
                  </a:lnTo>
                  <a:lnTo>
                    <a:pt x="2443" y="16535"/>
                  </a:lnTo>
                  <a:lnTo>
                    <a:pt x="2296" y="16462"/>
                  </a:lnTo>
                  <a:lnTo>
                    <a:pt x="2174" y="16364"/>
                  </a:lnTo>
                  <a:lnTo>
                    <a:pt x="2077" y="16242"/>
                  </a:lnTo>
                  <a:lnTo>
                    <a:pt x="2028" y="16096"/>
                  </a:lnTo>
                  <a:lnTo>
                    <a:pt x="1979" y="15949"/>
                  </a:lnTo>
                  <a:lnTo>
                    <a:pt x="1954" y="15802"/>
                  </a:lnTo>
                  <a:lnTo>
                    <a:pt x="1954" y="1"/>
                  </a:lnTo>
                  <a:close/>
                </a:path>
              </a:pathLst>
            </a:custGeom>
            <a:solidFill>
              <a:srgbClr val="00CCFF">
                <a:alpha val="23137"/>
              </a:srgbClr>
            </a:solidFill>
            <a:ln w="9525">
              <a:noFill/>
              <a:miter lim="800000"/>
              <a:headEnd/>
              <a:tailEnd/>
            </a:ln>
          </p:spPr>
          <p:txBody>
            <a:bodyPr lIns="91425" tIns="91425" rIns="91425" bIns="91425" anchor="ctr"/>
            <a:lstStyle/>
            <a:p>
              <a:endParaRPr lang="el-GR"/>
            </a:p>
          </p:txBody>
        </p:sp>
        <p:sp>
          <p:nvSpPr>
            <p:cNvPr id="12310" name="Shape 4116"/>
            <p:cNvSpPr>
              <a:spLocks noChangeArrowheads="1"/>
            </p:cNvSpPr>
            <p:nvPr/>
          </p:nvSpPr>
          <p:spPr bwMode="auto">
            <a:xfrm>
              <a:off x="1307825" y="910975"/>
              <a:ext cx="378600" cy="464050"/>
            </a:xfrm>
            <a:custGeom>
              <a:avLst/>
              <a:gdLst>
                <a:gd name="T0" fmla="*/ 0 w 15144"/>
                <a:gd name="T1" fmla="*/ 0 h 18562"/>
                <a:gd name="T2" fmla="*/ 15144 w 15144"/>
                <a:gd name="T3" fmla="*/ 18562 h 18562"/>
              </a:gdLst>
              <a:ahLst/>
              <a:cxnLst/>
              <a:rect l="T0" t="T1" r="T2" b="T3"/>
              <a:pathLst>
                <a:path w="15144" h="18562" extrusionOk="0">
                  <a:moveTo>
                    <a:pt x="782" y="0"/>
                  </a:moveTo>
                  <a:lnTo>
                    <a:pt x="636" y="25"/>
                  </a:lnTo>
                  <a:lnTo>
                    <a:pt x="489" y="74"/>
                  </a:lnTo>
                  <a:lnTo>
                    <a:pt x="343" y="147"/>
                  </a:lnTo>
                  <a:lnTo>
                    <a:pt x="221" y="244"/>
                  </a:lnTo>
                  <a:lnTo>
                    <a:pt x="123" y="342"/>
                  </a:lnTo>
                  <a:lnTo>
                    <a:pt x="74" y="489"/>
                  </a:lnTo>
                  <a:lnTo>
                    <a:pt x="25" y="635"/>
                  </a:lnTo>
                  <a:lnTo>
                    <a:pt x="1" y="782"/>
                  </a:lnTo>
                  <a:lnTo>
                    <a:pt x="1" y="17780"/>
                  </a:lnTo>
                  <a:lnTo>
                    <a:pt x="25" y="17951"/>
                  </a:lnTo>
                  <a:lnTo>
                    <a:pt x="74" y="18098"/>
                  </a:lnTo>
                  <a:lnTo>
                    <a:pt x="123" y="18220"/>
                  </a:lnTo>
                  <a:lnTo>
                    <a:pt x="221" y="18342"/>
                  </a:lnTo>
                  <a:lnTo>
                    <a:pt x="343" y="18440"/>
                  </a:lnTo>
                  <a:lnTo>
                    <a:pt x="489" y="18513"/>
                  </a:lnTo>
                  <a:lnTo>
                    <a:pt x="636" y="18562"/>
                  </a:lnTo>
                  <a:lnTo>
                    <a:pt x="14508" y="18562"/>
                  </a:lnTo>
                  <a:lnTo>
                    <a:pt x="14655" y="18513"/>
                  </a:lnTo>
                  <a:lnTo>
                    <a:pt x="14801" y="18440"/>
                  </a:lnTo>
                  <a:lnTo>
                    <a:pt x="14923" y="18342"/>
                  </a:lnTo>
                  <a:lnTo>
                    <a:pt x="15021" y="18220"/>
                  </a:lnTo>
                  <a:lnTo>
                    <a:pt x="15070" y="18098"/>
                  </a:lnTo>
                  <a:lnTo>
                    <a:pt x="15119" y="17951"/>
                  </a:lnTo>
                  <a:lnTo>
                    <a:pt x="15143" y="17780"/>
                  </a:lnTo>
                  <a:lnTo>
                    <a:pt x="15143" y="3859"/>
                  </a:lnTo>
                  <a:lnTo>
                    <a:pt x="12554" y="3859"/>
                  </a:lnTo>
                  <a:lnTo>
                    <a:pt x="12286" y="3835"/>
                  </a:lnTo>
                  <a:lnTo>
                    <a:pt x="12066" y="3761"/>
                  </a:lnTo>
                  <a:lnTo>
                    <a:pt x="11846" y="3664"/>
                  </a:lnTo>
                  <a:lnTo>
                    <a:pt x="11651" y="3493"/>
                  </a:lnTo>
                  <a:lnTo>
                    <a:pt x="11504" y="3297"/>
                  </a:lnTo>
                  <a:lnTo>
                    <a:pt x="11382" y="3102"/>
                  </a:lnTo>
                  <a:lnTo>
                    <a:pt x="11309" y="2858"/>
                  </a:lnTo>
                  <a:lnTo>
                    <a:pt x="11284" y="2589"/>
                  </a:lnTo>
                  <a:lnTo>
                    <a:pt x="11284" y="0"/>
                  </a:lnTo>
                  <a:close/>
                </a:path>
              </a:pathLst>
            </a:custGeom>
            <a:solidFill>
              <a:srgbClr val="00CCFF">
                <a:alpha val="23137"/>
              </a:srgbClr>
            </a:solidFill>
            <a:ln w="9525">
              <a:noFill/>
              <a:miter lim="800000"/>
              <a:headEnd/>
              <a:tailEnd/>
            </a:ln>
          </p:spPr>
          <p:txBody>
            <a:bodyPr lIns="91425" tIns="91425" rIns="91425" bIns="91425" anchor="ctr"/>
            <a:lstStyle/>
            <a:p>
              <a:pPr>
                <a:buClr>
                  <a:srgbClr val="000000"/>
                </a:buClr>
                <a:buFont typeface="Arial" charset="0"/>
                <a:buNone/>
              </a:pPr>
              <a:endParaRPr lang="el-GR">
                <a:latin typeface="Century Gothic" pitchFamily="34" charset="0"/>
              </a:endParaRPr>
            </a:p>
            <a:p>
              <a:pPr>
                <a:buClr>
                  <a:srgbClr val="000000"/>
                </a:buClr>
                <a:buFont typeface="Arial" charset="0"/>
                <a:buNone/>
              </a:pPr>
              <a:r>
                <a:rPr lang="en-US" b="0">
                  <a:latin typeface="Century Gothic" pitchFamily="34" charset="0"/>
                </a:rPr>
                <a:t>Need for adequate and appropriate information, and regulatory resources</a:t>
              </a:r>
              <a:endParaRPr lang="el-GR" sz="1200" b="0" i="1">
                <a:latin typeface="Century Gothic" pitchFamily="34" charset="0"/>
              </a:endParaRPr>
            </a:p>
          </p:txBody>
        </p:sp>
        <p:sp>
          <p:nvSpPr>
            <p:cNvPr id="12311" name="Shape 4117"/>
            <p:cNvSpPr>
              <a:spLocks noChangeArrowheads="1"/>
            </p:cNvSpPr>
            <p:nvPr/>
          </p:nvSpPr>
          <p:spPr bwMode="auto">
            <a:xfrm>
              <a:off x="1602125" y="910975"/>
              <a:ext cx="84300" cy="84275"/>
            </a:xfrm>
            <a:custGeom>
              <a:avLst/>
              <a:gdLst>
                <a:gd name="T0" fmla="*/ 2147483647 w 3372"/>
                <a:gd name="T1" fmla="*/ 0 h 3371"/>
                <a:gd name="T2" fmla="*/ 2147483647 w 3372"/>
                <a:gd name="T3" fmla="*/ 2147483647 h 3371"/>
                <a:gd name="T4" fmla="*/ 2147483647 w 3372"/>
                <a:gd name="T5" fmla="*/ 2147483647 h 3371"/>
                <a:gd name="T6" fmla="*/ 2147483647 w 3372"/>
                <a:gd name="T7" fmla="*/ 2147483647 h 3371"/>
                <a:gd name="T8" fmla="*/ 2147483647 w 3372"/>
                <a:gd name="T9" fmla="*/ 2147483647 h 3371"/>
                <a:gd name="T10" fmla="*/ 2147483647 w 3372"/>
                <a:gd name="T11" fmla="*/ 2147483647 h 3371"/>
                <a:gd name="T12" fmla="*/ 2147483647 w 3372"/>
                <a:gd name="T13" fmla="*/ 2147483647 h 3371"/>
                <a:gd name="T14" fmla="*/ 2147483647 w 3372"/>
                <a:gd name="T15" fmla="*/ 2147483647 h 3371"/>
                <a:gd name="T16" fmla="*/ 2147483647 w 3372"/>
                <a:gd name="T17" fmla="*/ 2147483647 h 3371"/>
                <a:gd name="T18" fmla="*/ 2147483647 w 3372"/>
                <a:gd name="T19" fmla="*/ 2147483647 h 3371"/>
                <a:gd name="T20" fmla="*/ 2147483647 w 3372"/>
                <a:gd name="T21" fmla="*/ 0 h 33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72"/>
                <a:gd name="T34" fmla="*/ 0 h 3371"/>
                <a:gd name="T35" fmla="*/ 3372 w 3372"/>
                <a:gd name="T36" fmla="*/ 3371 h 337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72" h="3371" extrusionOk="0">
                  <a:moveTo>
                    <a:pt x="1" y="0"/>
                  </a:moveTo>
                  <a:lnTo>
                    <a:pt x="1" y="2589"/>
                  </a:lnTo>
                  <a:lnTo>
                    <a:pt x="1" y="2760"/>
                  </a:lnTo>
                  <a:lnTo>
                    <a:pt x="50" y="2907"/>
                  </a:lnTo>
                  <a:lnTo>
                    <a:pt x="123" y="3029"/>
                  </a:lnTo>
                  <a:lnTo>
                    <a:pt x="221" y="3151"/>
                  </a:lnTo>
                  <a:lnTo>
                    <a:pt x="343" y="3249"/>
                  </a:lnTo>
                  <a:lnTo>
                    <a:pt x="465" y="3322"/>
                  </a:lnTo>
                  <a:lnTo>
                    <a:pt x="611" y="3371"/>
                  </a:lnTo>
                  <a:lnTo>
                    <a:pt x="3371" y="3371"/>
                  </a:lnTo>
                  <a:lnTo>
                    <a:pt x="1" y="0"/>
                  </a:lnTo>
                  <a:close/>
                </a:path>
              </a:pathLst>
            </a:custGeom>
            <a:solidFill>
              <a:srgbClr val="00CCFF">
                <a:alpha val="23137"/>
              </a:srgbClr>
            </a:solidFill>
            <a:ln w="9525">
              <a:noFill/>
              <a:miter lim="800000"/>
              <a:headEnd/>
              <a:tailEnd/>
            </a:ln>
          </p:spPr>
          <p:txBody>
            <a:bodyPr lIns="91425" tIns="91425" rIns="91425" bIns="91425" anchor="ctr"/>
            <a:lstStyle/>
            <a:p>
              <a:endParaRPr lang="el-GR"/>
            </a:p>
          </p:txBody>
        </p:sp>
      </p:grpSp>
      <p:grpSp>
        <p:nvGrpSpPr>
          <p:cNvPr id="12297" name="Shape 4147"/>
          <p:cNvGrpSpPr>
            <a:grpSpLocks/>
          </p:cNvGrpSpPr>
          <p:nvPr/>
        </p:nvGrpSpPr>
        <p:grpSpPr bwMode="auto">
          <a:xfrm>
            <a:off x="6019800" y="2190750"/>
            <a:ext cx="368300" cy="368300"/>
            <a:chOff x="2594325" y="1627175"/>
            <a:chExt cx="440850" cy="440850"/>
          </a:xfrm>
        </p:grpSpPr>
        <p:sp>
          <p:nvSpPr>
            <p:cNvPr id="12306" name="Shape 4148"/>
            <p:cNvSpPr>
              <a:spLocks noChangeArrowheads="1"/>
            </p:cNvSpPr>
            <p:nvPr/>
          </p:nvSpPr>
          <p:spPr bwMode="auto">
            <a:xfrm>
              <a:off x="2594325" y="1890950"/>
              <a:ext cx="177075" cy="177075"/>
            </a:xfrm>
            <a:custGeom>
              <a:avLst/>
              <a:gdLst>
                <a:gd name="T0" fmla="*/ 2147483647 w 7083"/>
                <a:gd name="T1" fmla="*/ 0 h 7083"/>
                <a:gd name="T2" fmla="*/ 2147483647 w 7083"/>
                <a:gd name="T3" fmla="*/ 2147483647 h 7083"/>
                <a:gd name="T4" fmla="*/ 0 w 7083"/>
                <a:gd name="T5" fmla="*/ 2147483647 h 7083"/>
                <a:gd name="T6" fmla="*/ 2147483647 w 7083"/>
                <a:gd name="T7" fmla="*/ 2147483647 h 7083"/>
                <a:gd name="T8" fmla="*/ 2147483647 w 7083"/>
                <a:gd name="T9" fmla="*/ 2147483647 h 7083"/>
                <a:gd name="T10" fmla="*/ 2147483647 w 7083"/>
                <a:gd name="T11" fmla="*/ 0 h 7083"/>
                <a:gd name="T12" fmla="*/ 0 60000 65536"/>
                <a:gd name="T13" fmla="*/ 0 60000 65536"/>
                <a:gd name="T14" fmla="*/ 0 60000 65536"/>
                <a:gd name="T15" fmla="*/ 0 60000 65536"/>
                <a:gd name="T16" fmla="*/ 0 60000 65536"/>
                <a:gd name="T17" fmla="*/ 0 60000 65536"/>
                <a:gd name="T18" fmla="*/ 0 w 7083"/>
                <a:gd name="T19" fmla="*/ 0 h 7083"/>
                <a:gd name="T20" fmla="*/ 7083 w 7083"/>
                <a:gd name="T21" fmla="*/ 7083 h 7083"/>
              </a:gdLst>
              <a:ahLst/>
              <a:cxnLst>
                <a:cxn ang="T12">
                  <a:pos x="T0" y="T1"/>
                </a:cxn>
                <a:cxn ang="T13">
                  <a:pos x="T2" y="T3"/>
                </a:cxn>
                <a:cxn ang="T14">
                  <a:pos x="T4" y="T5"/>
                </a:cxn>
                <a:cxn ang="T15">
                  <a:pos x="T6" y="T7"/>
                </a:cxn>
                <a:cxn ang="T16">
                  <a:pos x="T8" y="T9"/>
                </a:cxn>
                <a:cxn ang="T17">
                  <a:pos x="T10" y="T11"/>
                </a:cxn>
              </a:cxnLst>
              <a:rect l="T18" t="T19" r="T20" b="T21"/>
              <a:pathLst>
                <a:path w="7083" h="7083" extrusionOk="0">
                  <a:moveTo>
                    <a:pt x="5544" y="0"/>
                  </a:moveTo>
                  <a:lnTo>
                    <a:pt x="538" y="5984"/>
                  </a:lnTo>
                  <a:lnTo>
                    <a:pt x="0" y="7083"/>
                  </a:lnTo>
                  <a:lnTo>
                    <a:pt x="1099" y="6546"/>
                  </a:lnTo>
                  <a:lnTo>
                    <a:pt x="7083" y="1539"/>
                  </a:lnTo>
                  <a:lnTo>
                    <a:pt x="5544" y="0"/>
                  </a:lnTo>
                  <a:close/>
                </a:path>
              </a:pathLst>
            </a:custGeom>
            <a:solidFill>
              <a:srgbClr val="000080"/>
            </a:solidFill>
            <a:ln w="9525">
              <a:noFill/>
              <a:miter lim="800000"/>
              <a:headEnd/>
              <a:tailEnd/>
            </a:ln>
          </p:spPr>
          <p:txBody>
            <a:bodyPr lIns="91425" tIns="91425" rIns="91425" bIns="91425" anchor="ctr"/>
            <a:lstStyle/>
            <a:p>
              <a:endParaRPr lang="el-GR"/>
            </a:p>
          </p:txBody>
        </p:sp>
        <p:sp>
          <p:nvSpPr>
            <p:cNvPr id="12307" name="Shape 4149"/>
            <p:cNvSpPr>
              <a:spLocks noChangeArrowheads="1"/>
            </p:cNvSpPr>
            <p:nvPr/>
          </p:nvSpPr>
          <p:spPr bwMode="auto">
            <a:xfrm>
              <a:off x="2858700" y="1627175"/>
              <a:ext cx="176475" cy="176475"/>
            </a:xfrm>
            <a:custGeom>
              <a:avLst/>
              <a:gdLst>
                <a:gd name="T0" fmla="*/ 2147483647 w 7059"/>
                <a:gd name="T1" fmla="*/ 2147483647 h 7059"/>
                <a:gd name="T2" fmla="*/ 2147483647 w 7059"/>
                <a:gd name="T3" fmla="*/ 2147483647 h 7059"/>
                <a:gd name="T4" fmla="*/ 2147483647 w 7059"/>
                <a:gd name="T5" fmla="*/ 2147483647 h 7059"/>
                <a:gd name="T6" fmla="*/ 2147483647 w 7059"/>
                <a:gd name="T7" fmla="*/ 2147483647 h 7059"/>
                <a:gd name="T8" fmla="*/ 2147483647 w 7059"/>
                <a:gd name="T9" fmla="*/ 2147483647 h 7059"/>
                <a:gd name="T10" fmla="*/ 2147483647 w 7059"/>
                <a:gd name="T11" fmla="*/ 2147483647 h 7059"/>
                <a:gd name="T12" fmla="*/ 2147483647 w 7059"/>
                <a:gd name="T13" fmla="*/ 2147483647 h 7059"/>
                <a:gd name="T14" fmla="*/ 2147483647 w 7059"/>
                <a:gd name="T15" fmla="*/ 2147483647 h 7059"/>
                <a:gd name="T16" fmla="*/ 2147483647 w 7059"/>
                <a:gd name="T17" fmla="*/ 2147483647 h 7059"/>
                <a:gd name="T18" fmla="*/ 0 w 7059"/>
                <a:gd name="T19" fmla="*/ 2147483647 h 7059"/>
                <a:gd name="T20" fmla="*/ 0 w 7059"/>
                <a:gd name="T21" fmla="*/ 2147483647 h 7059"/>
                <a:gd name="T22" fmla="*/ 2147483647 w 7059"/>
                <a:gd name="T23" fmla="*/ 2147483647 h 7059"/>
                <a:gd name="T24" fmla="*/ 2147483647 w 7059"/>
                <a:gd name="T25" fmla="*/ 2147483647 h 7059"/>
                <a:gd name="T26" fmla="*/ 2147483647 w 7059"/>
                <a:gd name="T27" fmla="*/ 2147483647 h 7059"/>
                <a:gd name="T28" fmla="*/ 2147483647 w 7059"/>
                <a:gd name="T29" fmla="*/ 2147483647 h 7059"/>
                <a:gd name="T30" fmla="*/ 2147483647 w 7059"/>
                <a:gd name="T31" fmla="*/ 2147483647 h 7059"/>
                <a:gd name="T32" fmla="*/ 2147483647 w 7059"/>
                <a:gd name="T33" fmla="*/ 2147483647 h 7059"/>
                <a:gd name="T34" fmla="*/ 2147483647 w 7059"/>
                <a:gd name="T35" fmla="*/ 2147483647 h 7059"/>
                <a:gd name="T36" fmla="*/ 2147483647 w 7059"/>
                <a:gd name="T37" fmla="*/ 2147483647 h 7059"/>
                <a:gd name="T38" fmla="*/ 2147483647 w 7059"/>
                <a:gd name="T39" fmla="*/ 2147483647 h 7059"/>
                <a:gd name="T40" fmla="*/ 2147483647 w 7059"/>
                <a:gd name="T41" fmla="*/ 2147483647 h 7059"/>
                <a:gd name="T42" fmla="*/ 2147483647 w 7059"/>
                <a:gd name="T43" fmla="*/ 2147483647 h 7059"/>
                <a:gd name="T44" fmla="*/ 2147483647 w 7059"/>
                <a:gd name="T45" fmla="*/ 2147483647 h 7059"/>
                <a:gd name="T46" fmla="*/ 2147483647 w 7059"/>
                <a:gd name="T47" fmla="*/ 2147483647 h 7059"/>
                <a:gd name="T48" fmla="*/ 2147483647 w 7059"/>
                <a:gd name="T49" fmla="*/ 2147483647 h 7059"/>
                <a:gd name="T50" fmla="*/ 2147483647 w 7059"/>
                <a:gd name="T51" fmla="*/ 2147483647 h 7059"/>
                <a:gd name="T52" fmla="*/ 2147483647 w 7059"/>
                <a:gd name="T53" fmla="*/ 2147483647 h 7059"/>
                <a:gd name="T54" fmla="*/ 2147483647 w 7059"/>
                <a:gd name="T55" fmla="*/ 2147483647 h 7059"/>
                <a:gd name="T56" fmla="*/ 2147483647 w 7059"/>
                <a:gd name="T57" fmla="*/ 2147483647 h 7059"/>
                <a:gd name="T58" fmla="*/ 2147483647 w 7059"/>
                <a:gd name="T59" fmla="*/ 2147483647 h 7059"/>
                <a:gd name="T60" fmla="*/ 2147483647 w 7059"/>
                <a:gd name="T61" fmla="*/ 2147483647 h 7059"/>
                <a:gd name="T62" fmla="*/ 2147483647 w 7059"/>
                <a:gd name="T63" fmla="*/ 2147483647 h 7059"/>
                <a:gd name="T64" fmla="*/ 2147483647 w 7059"/>
                <a:gd name="T65" fmla="*/ 2147483647 h 7059"/>
                <a:gd name="T66" fmla="*/ 2147483647 w 7059"/>
                <a:gd name="T67" fmla="*/ 2147483647 h 7059"/>
                <a:gd name="T68" fmla="*/ 2147483647 w 7059"/>
                <a:gd name="T69" fmla="*/ 2147483647 h 7059"/>
                <a:gd name="T70" fmla="*/ 2147483647 w 7059"/>
                <a:gd name="T71" fmla="*/ 2147483647 h 7059"/>
                <a:gd name="T72" fmla="*/ 2147483647 w 7059"/>
                <a:gd name="T73" fmla="*/ 2147483647 h 705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059"/>
                <a:gd name="T112" fmla="*/ 0 h 7059"/>
                <a:gd name="T113" fmla="*/ 7059 w 7059"/>
                <a:gd name="T114" fmla="*/ 7059 h 705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059" h="7059" extrusionOk="0">
                  <a:moveTo>
                    <a:pt x="904" y="1"/>
                  </a:moveTo>
                  <a:lnTo>
                    <a:pt x="782" y="25"/>
                  </a:lnTo>
                  <a:lnTo>
                    <a:pt x="684" y="98"/>
                  </a:lnTo>
                  <a:lnTo>
                    <a:pt x="611" y="147"/>
                  </a:lnTo>
                  <a:lnTo>
                    <a:pt x="489" y="294"/>
                  </a:lnTo>
                  <a:lnTo>
                    <a:pt x="367" y="440"/>
                  </a:lnTo>
                  <a:lnTo>
                    <a:pt x="294" y="587"/>
                  </a:lnTo>
                  <a:lnTo>
                    <a:pt x="196" y="733"/>
                  </a:lnTo>
                  <a:lnTo>
                    <a:pt x="74" y="1051"/>
                  </a:lnTo>
                  <a:lnTo>
                    <a:pt x="0" y="1393"/>
                  </a:lnTo>
                  <a:lnTo>
                    <a:pt x="0" y="1735"/>
                  </a:lnTo>
                  <a:lnTo>
                    <a:pt x="25" y="2052"/>
                  </a:lnTo>
                  <a:lnTo>
                    <a:pt x="123" y="2394"/>
                  </a:lnTo>
                  <a:lnTo>
                    <a:pt x="269" y="2711"/>
                  </a:lnTo>
                  <a:lnTo>
                    <a:pt x="4348" y="6790"/>
                  </a:lnTo>
                  <a:lnTo>
                    <a:pt x="4665" y="6937"/>
                  </a:lnTo>
                  <a:lnTo>
                    <a:pt x="5007" y="7034"/>
                  </a:lnTo>
                  <a:lnTo>
                    <a:pt x="5325" y="7059"/>
                  </a:lnTo>
                  <a:lnTo>
                    <a:pt x="5667" y="7059"/>
                  </a:lnTo>
                  <a:lnTo>
                    <a:pt x="6008" y="6986"/>
                  </a:lnTo>
                  <a:lnTo>
                    <a:pt x="6326" y="6863"/>
                  </a:lnTo>
                  <a:lnTo>
                    <a:pt x="6473" y="6766"/>
                  </a:lnTo>
                  <a:lnTo>
                    <a:pt x="6619" y="6692"/>
                  </a:lnTo>
                  <a:lnTo>
                    <a:pt x="6766" y="6570"/>
                  </a:lnTo>
                  <a:lnTo>
                    <a:pt x="6912" y="6448"/>
                  </a:lnTo>
                  <a:lnTo>
                    <a:pt x="6961" y="6375"/>
                  </a:lnTo>
                  <a:lnTo>
                    <a:pt x="7034" y="6277"/>
                  </a:lnTo>
                  <a:lnTo>
                    <a:pt x="7059" y="6155"/>
                  </a:lnTo>
                  <a:lnTo>
                    <a:pt x="7059" y="6057"/>
                  </a:lnTo>
                  <a:lnTo>
                    <a:pt x="7059" y="5960"/>
                  </a:lnTo>
                  <a:lnTo>
                    <a:pt x="7034" y="5862"/>
                  </a:lnTo>
                  <a:lnTo>
                    <a:pt x="6961" y="5764"/>
                  </a:lnTo>
                  <a:lnTo>
                    <a:pt x="6912" y="5667"/>
                  </a:lnTo>
                  <a:lnTo>
                    <a:pt x="1393" y="147"/>
                  </a:lnTo>
                  <a:lnTo>
                    <a:pt x="1295" y="98"/>
                  </a:lnTo>
                  <a:lnTo>
                    <a:pt x="1197" y="25"/>
                  </a:lnTo>
                  <a:lnTo>
                    <a:pt x="1099" y="1"/>
                  </a:lnTo>
                  <a:close/>
                </a:path>
              </a:pathLst>
            </a:custGeom>
            <a:solidFill>
              <a:srgbClr val="000080"/>
            </a:solidFill>
            <a:ln w="9525">
              <a:noFill/>
              <a:miter lim="800000"/>
              <a:headEnd/>
              <a:tailEnd/>
            </a:ln>
          </p:spPr>
          <p:txBody>
            <a:bodyPr lIns="91425" tIns="91425" rIns="91425" bIns="91425" anchor="ctr"/>
            <a:lstStyle/>
            <a:p>
              <a:endParaRPr lang="el-GR"/>
            </a:p>
          </p:txBody>
        </p:sp>
        <p:sp>
          <p:nvSpPr>
            <p:cNvPr id="12308" name="Shape 4150"/>
            <p:cNvSpPr>
              <a:spLocks noChangeArrowheads="1"/>
            </p:cNvSpPr>
            <p:nvPr/>
          </p:nvSpPr>
          <p:spPr bwMode="auto">
            <a:xfrm>
              <a:off x="2663325" y="1702275"/>
              <a:ext cx="296750" cy="296775"/>
            </a:xfrm>
            <a:custGeom>
              <a:avLst/>
              <a:gdLst>
                <a:gd name="T0" fmla="*/ 2147483647 w 11870"/>
                <a:gd name="T1" fmla="*/ 2147483647 h 11871"/>
                <a:gd name="T2" fmla="*/ 2147483647 w 11870"/>
                <a:gd name="T3" fmla="*/ 2147483647 h 11871"/>
                <a:gd name="T4" fmla="*/ 2147483647 w 11870"/>
                <a:gd name="T5" fmla="*/ 2147483647 h 11871"/>
                <a:gd name="T6" fmla="*/ 2147483647 w 11870"/>
                <a:gd name="T7" fmla="*/ 2147483647 h 11871"/>
                <a:gd name="T8" fmla="*/ 2147483647 w 11870"/>
                <a:gd name="T9" fmla="*/ 2147483647 h 11871"/>
                <a:gd name="T10" fmla="*/ 2147483647 w 11870"/>
                <a:gd name="T11" fmla="*/ 2147483647 h 11871"/>
                <a:gd name="T12" fmla="*/ 2147483647 w 11870"/>
                <a:gd name="T13" fmla="*/ 2147483647 h 11871"/>
                <a:gd name="T14" fmla="*/ 2147483647 w 11870"/>
                <a:gd name="T15" fmla="*/ 2147483647 h 11871"/>
                <a:gd name="T16" fmla="*/ 2147483647 w 11870"/>
                <a:gd name="T17" fmla="*/ 2147483647 h 11871"/>
                <a:gd name="T18" fmla="*/ 2147483647 w 11870"/>
                <a:gd name="T19" fmla="*/ 2147483647 h 11871"/>
                <a:gd name="T20" fmla="*/ 2147483647 w 11870"/>
                <a:gd name="T21" fmla="*/ 2147483647 h 11871"/>
                <a:gd name="T22" fmla="*/ 2147483647 w 11870"/>
                <a:gd name="T23" fmla="*/ 2147483647 h 11871"/>
                <a:gd name="T24" fmla="*/ 2147483647 w 11870"/>
                <a:gd name="T25" fmla="*/ 2147483647 h 11871"/>
                <a:gd name="T26" fmla="*/ 2147483647 w 11870"/>
                <a:gd name="T27" fmla="*/ 2147483647 h 11871"/>
                <a:gd name="T28" fmla="*/ 2147483647 w 11870"/>
                <a:gd name="T29" fmla="*/ 2147483647 h 11871"/>
                <a:gd name="T30" fmla="*/ 2147483647 w 11870"/>
                <a:gd name="T31" fmla="*/ 2147483647 h 11871"/>
                <a:gd name="T32" fmla="*/ 2147483647 w 11870"/>
                <a:gd name="T33" fmla="*/ 2147483647 h 11871"/>
                <a:gd name="T34" fmla="*/ 2147483647 w 11870"/>
                <a:gd name="T35" fmla="*/ 2147483647 h 11871"/>
                <a:gd name="T36" fmla="*/ 2147483647 w 11870"/>
                <a:gd name="T37" fmla="*/ 2147483647 h 11871"/>
                <a:gd name="T38" fmla="*/ 0 w 11870"/>
                <a:gd name="T39" fmla="*/ 2147483647 h 11871"/>
                <a:gd name="T40" fmla="*/ 2147483647 w 11870"/>
                <a:gd name="T41" fmla="*/ 2147483647 h 11871"/>
                <a:gd name="T42" fmla="*/ 2147483647 w 11870"/>
                <a:gd name="T43" fmla="*/ 2147483647 h 11871"/>
                <a:gd name="T44" fmla="*/ 2147483647 w 11870"/>
                <a:gd name="T45" fmla="*/ 2147483647 h 11871"/>
                <a:gd name="T46" fmla="*/ 2147483647 w 11870"/>
                <a:gd name="T47" fmla="*/ 2147483647 h 11871"/>
                <a:gd name="T48" fmla="*/ 2147483647 w 11870"/>
                <a:gd name="T49" fmla="*/ 2147483647 h 11871"/>
                <a:gd name="T50" fmla="*/ 2147483647 w 11870"/>
                <a:gd name="T51" fmla="*/ 2147483647 h 11871"/>
                <a:gd name="T52" fmla="*/ 2147483647 w 11870"/>
                <a:gd name="T53" fmla="*/ 2147483647 h 11871"/>
                <a:gd name="T54" fmla="*/ 2147483647 w 11870"/>
                <a:gd name="T55" fmla="*/ 2147483647 h 11871"/>
                <a:gd name="T56" fmla="*/ 2147483647 w 11870"/>
                <a:gd name="T57" fmla="*/ 2147483647 h 11871"/>
                <a:gd name="T58" fmla="*/ 2147483647 w 11870"/>
                <a:gd name="T59" fmla="*/ 2147483647 h 11871"/>
                <a:gd name="T60" fmla="*/ 2147483647 w 11870"/>
                <a:gd name="T61" fmla="*/ 2147483647 h 11871"/>
                <a:gd name="T62" fmla="*/ 2147483647 w 11870"/>
                <a:gd name="T63" fmla="*/ 2147483647 h 11871"/>
                <a:gd name="T64" fmla="*/ 2147483647 w 11870"/>
                <a:gd name="T65" fmla="*/ 2147483647 h 11871"/>
                <a:gd name="T66" fmla="*/ 2147483647 w 11870"/>
                <a:gd name="T67" fmla="*/ 2147483647 h 11871"/>
                <a:gd name="T68" fmla="*/ 2147483647 w 11870"/>
                <a:gd name="T69" fmla="*/ 2147483647 h 1187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870"/>
                <a:gd name="T106" fmla="*/ 0 h 11871"/>
                <a:gd name="T107" fmla="*/ 11870 w 11870"/>
                <a:gd name="T108" fmla="*/ 11871 h 1187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870" h="11871" extrusionOk="0">
                  <a:moveTo>
                    <a:pt x="7718" y="1295"/>
                  </a:moveTo>
                  <a:lnTo>
                    <a:pt x="7815" y="1319"/>
                  </a:lnTo>
                  <a:lnTo>
                    <a:pt x="7889" y="1368"/>
                  </a:lnTo>
                  <a:lnTo>
                    <a:pt x="7938" y="1442"/>
                  </a:lnTo>
                  <a:lnTo>
                    <a:pt x="7938" y="1515"/>
                  </a:lnTo>
                  <a:lnTo>
                    <a:pt x="7938" y="1588"/>
                  </a:lnTo>
                  <a:lnTo>
                    <a:pt x="7889" y="1661"/>
                  </a:lnTo>
                  <a:lnTo>
                    <a:pt x="5862" y="3664"/>
                  </a:lnTo>
                  <a:lnTo>
                    <a:pt x="5788" y="3713"/>
                  </a:lnTo>
                  <a:lnTo>
                    <a:pt x="5715" y="3737"/>
                  </a:lnTo>
                  <a:lnTo>
                    <a:pt x="5642" y="3713"/>
                  </a:lnTo>
                  <a:lnTo>
                    <a:pt x="5569" y="3664"/>
                  </a:lnTo>
                  <a:lnTo>
                    <a:pt x="5520" y="3591"/>
                  </a:lnTo>
                  <a:lnTo>
                    <a:pt x="5495" y="3517"/>
                  </a:lnTo>
                  <a:lnTo>
                    <a:pt x="5520" y="3444"/>
                  </a:lnTo>
                  <a:lnTo>
                    <a:pt x="5569" y="3371"/>
                  </a:lnTo>
                  <a:lnTo>
                    <a:pt x="7571" y="1368"/>
                  </a:lnTo>
                  <a:lnTo>
                    <a:pt x="7644" y="1319"/>
                  </a:lnTo>
                  <a:lnTo>
                    <a:pt x="7718" y="1295"/>
                  </a:lnTo>
                  <a:close/>
                  <a:moveTo>
                    <a:pt x="7767" y="1"/>
                  </a:moveTo>
                  <a:lnTo>
                    <a:pt x="4885" y="2907"/>
                  </a:lnTo>
                  <a:lnTo>
                    <a:pt x="4640" y="2809"/>
                  </a:lnTo>
                  <a:lnTo>
                    <a:pt x="4396" y="2712"/>
                  </a:lnTo>
                  <a:lnTo>
                    <a:pt x="4103" y="2614"/>
                  </a:lnTo>
                  <a:lnTo>
                    <a:pt x="3810" y="2565"/>
                  </a:lnTo>
                  <a:lnTo>
                    <a:pt x="3493" y="2492"/>
                  </a:lnTo>
                  <a:lnTo>
                    <a:pt x="3175" y="2443"/>
                  </a:lnTo>
                  <a:lnTo>
                    <a:pt x="2858" y="2418"/>
                  </a:lnTo>
                  <a:lnTo>
                    <a:pt x="2247" y="2418"/>
                  </a:lnTo>
                  <a:lnTo>
                    <a:pt x="1954" y="2443"/>
                  </a:lnTo>
                  <a:lnTo>
                    <a:pt x="1636" y="2492"/>
                  </a:lnTo>
                  <a:lnTo>
                    <a:pt x="1319" y="2565"/>
                  </a:lnTo>
                  <a:lnTo>
                    <a:pt x="1001" y="2687"/>
                  </a:lnTo>
                  <a:lnTo>
                    <a:pt x="708" y="2809"/>
                  </a:lnTo>
                  <a:lnTo>
                    <a:pt x="415" y="3005"/>
                  </a:lnTo>
                  <a:lnTo>
                    <a:pt x="147" y="3224"/>
                  </a:lnTo>
                  <a:lnTo>
                    <a:pt x="73" y="3298"/>
                  </a:lnTo>
                  <a:lnTo>
                    <a:pt x="24" y="3395"/>
                  </a:lnTo>
                  <a:lnTo>
                    <a:pt x="0" y="3493"/>
                  </a:lnTo>
                  <a:lnTo>
                    <a:pt x="0" y="3615"/>
                  </a:lnTo>
                  <a:lnTo>
                    <a:pt x="0" y="3713"/>
                  </a:lnTo>
                  <a:lnTo>
                    <a:pt x="24" y="3811"/>
                  </a:lnTo>
                  <a:lnTo>
                    <a:pt x="73" y="3908"/>
                  </a:lnTo>
                  <a:lnTo>
                    <a:pt x="147" y="4006"/>
                  </a:lnTo>
                  <a:lnTo>
                    <a:pt x="7864" y="11724"/>
                  </a:lnTo>
                  <a:lnTo>
                    <a:pt x="7962" y="11797"/>
                  </a:lnTo>
                  <a:lnTo>
                    <a:pt x="8060" y="11846"/>
                  </a:lnTo>
                  <a:lnTo>
                    <a:pt x="8157" y="11870"/>
                  </a:lnTo>
                  <a:lnTo>
                    <a:pt x="8377" y="11870"/>
                  </a:lnTo>
                  <a:lnTo>
                    <a:pt x="8475" y="11846"/>
                  </a:lnTo>
                  <a:lnTo>
                    <a:pt x="8573" y="11797"/>
                  </a:lnTo>
                  <a:lnTo>
                    <a:pt x="8646" y="11724"/>
                  </a:lnTo>
                  <a:lnTo>
                    <a:pt x="8866" y="11455"/>
                  </a:lnTo>
                  <a:lnTo>
                    <a:pt x="9061" y="11162"/>
                  </a:lnTo>
                  <a:lnTo>
                    <a:pt x="9183" y="10869"/>
                  </a:lnTo>
                  <a:lnTo>
                    <a:pt x="9305" y="10551"/>
                  </a:lnTo>
                  <a:lnTo>
                    <a:pt x="9379" y="10234"/>
                  </a:lnTo>
                  <a:lnTo>
                    <a:pt x="9427" y="9916"/>
                  </a:lnTo>
                  <a:lnTo>
                    <a:pt x="9452" y="9623"/>
                  </a:lnTo>
                  <a:lnTo>
                    <a:pt x="9452" y="9330"/>
                  </a:lnTo>
                  <a:lnTo>
                    <a:pt x="9452" y="9013"/>
                  </a:lnTo>
                  <a:lnTo>
                    <a:pt x="9427" y="8695"/>
                  </a:lnTo>
                  <a:lnTo>
                    <a:pt x="9379" y="8378"/>
                  </a:lnTo>
                  <a:lnTo>
                    <a:pt x="9305" y="8060"/>
                  </a:lnTo>
                  <a:lnTo>
                    <a:pt x="9256" y="7767"/>
                  </a:lnTo>
                  <a:lnTo>
                    <a:pt x="9159" y="7474"/>
                  </a:lnTo>
                  <a:lnTo>
                    <a:pt x="9061" y="7230"/>
                  </a:lnTo>
                  <a:lnTo>
                    <a:pt x="8963" y="6986"/>
                  </a:lnTo>
                  <a:lnTo>
                    <a:pt x="11870" y="4104"/>
                  </a:lnTo>
                  <a:lnTo>
                    <a:pt x="7767" y="1"/>
                  </a:lnTo>
                  <a:close/>
                </a:path>
              </a:pathLst>
            </a:custGeom>
            <a:solidFill>
              <a:srgbClr val="000080"/>
            </a:solidFill>
            <a:ln w="9525">
              <a:noFill/>
              <a:miter lim="800000"/>
              <a:headEnd/>
              <a:tailEnd/>
            </a:ln>
          </p:spPr>
          <p:txBody>
            <a:bodyPr lIns="91425" tIns="91425" rIns="91425" bIns="91425" anchor="ctr"/>
            <a:lstStyle/>
            <a:p>
              <a:endParaRPr lang="el-GR"/>
            </a:p>
          </p:txBody>
        </p:sp>
      </p:grpSp>
      <p:grpSp>
        <p:nvGrpSpPr>
          <p:cNvPr id="12298" name="Shape 4114"/>
          <p:cNvGrpSpPr>
            <a:grpSpLocks/>
          </p:cNvGrpSpPr>
          <p:nvPr/>
        </p:nvGrpSpPr>
        <p:grpSpPr bwMode="auto">
          <a:xfrm>
            <a:off x="6858000" y="895350"/>
            <a:ext cx="1676400" cy="1981200"/>
            <a:chOff x="1246775" y="910975"/>
            <a:chExt cx="439650" cy="523900"/>
          </a:xfrm>
        </p:grpSpPr>
        <p:sp>
          <p:nvSpPr>
            <p:cNvPr id="12303" name="Shape 4115"/>
            <p:cNvSpPr>
              <a:spLocks noChangeArrowheads="1"/>
            </p:cNvSpPr>
            <p:nvPr/>
          </p:nvSpPr>
          <p:spPr bwMode="auto">
            <a:xfrm>
              <a:off x="1246775" y="970800"/>
              <a:ext cx="378575" cy="464075"/>
            </a:xfrm>
            <a:custGeom>
              <a:avLst/>
              <a:gdLst>
                <a:gd name="T0" fmla="*/ 2147483647 w 15143"/>
                <a:gd name="T1" fmla="*/ 2147483647 h 18563"/>
                <a:gd name="T2" fmla="*/ 2147483647 w 15143"/>
                <a:gd name="T3" fmla="*/ 2147483647 h 18563"/>
                <a:gd name="T4" fmla="*/ 2147483647 w 15143"/>
                <a:gd name="T5" fmla="*/ 2147483647 h 18563"/>
                <a:gd name="T6" fmla="*/ 2147483647 w 15143"/>
                <a:gd name="T7" fmla="*/ 2147483647 h 18563"/>
                <a:gd name="T8" fmla="*/ 2147483647 w 15143"/>
                <a:gd name="T9" fmla="*/ 2147483647 h 18563"/>
                <a:gd name="T10" fmla="*/ 2147483647 w 15143"/>
                <a:gd name="T11" fmla="*/ 2147483647 h 18563"/>
                <a:gd name="T12" fmla="*/ 2147483647 w 15143"/>
                <a:gd name="T13" fmla="*/ 2147483647 h 18563"/>
                <a:gd name="T14" fmla="*/ 2147483647 w 15143"/>
                <a:gd name="T15" fmla="*/ 2147483647 h 18563"/>
                <a:gd name="T16" fmla="*/ 2147483647 w 15143"/>
                <a:gd name="T17" fmla="*/ 2147483647 h 18563"/>
                <a:gd name="T18" fmla="*/ 2147483647 w 15143"/>
                <a:gd name="T19" fmla="*/ 2147483647 h 18563"/>
                <a:gd name="T20" fmla="*/ 2147483647 w 15143"/>
                <a:gd name="T21" fmla="*/ 2147483647 h 18563"/>
                <a:gd name="T22" fmla="*/ 2147483647 w 15143"/>
                <a:gd name="T23" fmla="*/ 2147483647 h 18563"/>
                <a:gd name="T24" fmla="*/ 2147483647 w 15143"/>
                <a:gd name="T25" fmla="*/ 2147483647 h 18563"/>
                <a:gd name="T26" fmla="*/ 2147483647 w 15143"/>
                <a:gd name="T27" fmla="*/ 2147483647 h 18563"/>
                <a:gd name="T28" fmla="*/ 2147483647 w 15143"/>
                <a:gd name="T29" fmla="*/ 2147483647 h 18563"/>
                <a:gd name="T30" fmla="*/ 2147483647 w 15143"/>
                <a:gd name="T31" fmla="*/ 2147483647 h 18563"/>
                <a:gd name="T32" fmla="*/ 2147483647 w 15143"/>
                <a:gd name="T33" fmla="*/ 2147483647 h 18563"/>
                <a:gd name="T34" fmla="*/ 2147483647 w 15143"/>
                <a:gd name="T35" fmla="*/ 2147483647 h 18563"/>
                <a:gd name="T36" fmla="*/ 2147483647 w 15143"/>
                <a:gd name="T37" fmla="*/ 2147483647 h 18563"/>
                <a:gd name="T38" fmla="*/ 2147483647 w 15143"/>
                <a:gd name="T39" fmla="*/ 2147483647 h 18563"/>
                <a:gd name="T40" fmla="*/ 2147483647 w 15143"/>
                <a:gd name="T41" fmla="*/ 2147483647 h 18563"/>
                <a:gd name="T42" fmla="*/ 2147483647 w 15143"/>
                <a:gd name="T43" fmla="*/ 2147483647 h 18563"/>
                <a:gd name="T44" fmla="*/ 2147483647 w 15143"/>
                <a:gd name="T45" fmla="*/ 2147483647 h 18563"/>
                <a:gd name="T46" fmla="*/ 2147483647 w 15143"/>
                <a:gd name="T47" fmla="*/ 2147483647 h 18563"/>
                <a:gd name="T48" fmla="*/ 2147483647 w 15143"/>
                <a:gd name="T49" fmla="*/ 2147483647 h 18563"/>
                <a:gd name="T50" fmla="*/ 2147483647 w 15143"/>
                <a:gd name="T51" fmla="*/ 2147483647 h 18563"/>
                <a:gd name="T52" fmla="*/ 2147483647 w 15143"/>
                <a:gd name="T53" fmla="*/ 2147483647 h 18563"/>
                <a:gd name="T54" fmla="*/ 2147483647 w 15143"/>
                <a:gd name="T55" fmla="*/ 2147483647 h 18563"/>
                <a:gd name="T56" fmla="*/ 2147483647 w 15143"/>
                <a:gd name="T57" fmla="*/ 2147483647 h 18563"/>
                <a:gd name="T58" fmla="*/ 2147483647 w 15143"/>
                <a:gd name="T59" fmla="*/ 2147483647 h 18563"/>
                <a:gd name="T60" fmla="*/ 2147483647 w 15143"/>
                <a:gd name="T61" fmla="*/ 2147483647 h 18563"/>
                <a:gd name="T62" fmla="*/ 2147483647 w 15143"/>
                <a:gd name="T63" fmla="*/ 2147483647 h 18563"/>
                <a:gd name="T64" fmla="*/ 2147483647 w 15143"/>
                <a:gd name="T65" fmla="*/ 2147483647 h 18563"/>
                <a:gd name="T66" fmla="*/ 2147483647 w 15143"/>
                <a:gd name="T67" fmla="*/ 2147483647 h 18563"/>
                <a:gd name="T68" fmla="*/ 2147483647 w 15143"/>
                <a:gd name="T69" fmla="*/ 2147483647 h 18563"/>
                <a:gd name="T70" fmla="*/ 2147483647 w 15143"/>
                <a:gd name="T71" fmla="*/ 2147483647 h 18563"/>
                <a:gd name="T72" fmla="*/ 2147483647 w 15143"/>
                <a:gd name="T73" fmla="*/ 2147483647 h 18563"/>
                <a:gd name="T74" fmla="*/ 2147483647 w 15143"/>
                <a:gd name="T75" fmla="*/ 2147483647 h 1856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143"/>
                <a:gd name="T115" fmla="*/ 0 h 18563"/>
                <a:gd name="T116" fmla="*/ 15143 w 15143"/>
                <a:gd name="T117" fmla="*/ 18563 h 1856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143" h="18563" extrusionOk="0">
                  <a:moveTo>
                    <a:pt x="782" y="1"/>
                  </a:moveTo>
                  <a:lnTo>
                    <a:pt x="636" y="25"/>
                  </a:lnTo>
                  <a:lnTo>
                    <a:pt x="489" y="50"/>
                  </a:lnTo>
                  <a:lnTo>
                    <a:pt x="343" y="123"/>
                  </a:lnTo>
                  <a:lnTo>
                    <a:pt x="220" y="221"/>
                  </a:lnTo>
                  <a:lnTo>
                    <a:pt x="123" y="318"/>
                  </a:lnTo>
                  <a:lnTo>
                    <a:pt x="74" y="465"/>
                  </a:lnTo>
                  <a:lnTo>
                    <a:pt x="25" y="587"/>
                  </a:lnTo>
                  <a:lnTo>
                    <a:pt x="1" y="758"/>
                  </a:lnTo>
                  <a:lnTo>
                    <a:pt x="1" y="17756"/>
                  </a:lnTo>
                  <a:lnTo>
                    <a:pt x="25" y="17903"/>
                  </a:lnTo>
                  <a:lnTo>
                    <a:pt x="74" y="18049"/>
                  </a:lnTo>
                  <a:lnTo>
                    <a:pt x="123" y="18196"/>
                  </a:lnTo>
                  <a:lnTo>
                    <a:pt x="220" y="18318"/>
                  </a:lnTo>
                  <a:lnTo>
                    <a:pt x="343" y="18416"/>
                  </a:lnTo>
                  <a:lnTo>
                    <a:pt x="489" y="18489"/>
                  </a:lnTo>
                  <a:lnTo>
                    <a:pt x="636" y="18538"/>
                  </a:lnTo>
                  <a:lnTo>
                    <a:pt x="782" y="18562"/>
                  </a:lnTo>
                  <a:lnTo>
                    <a:pt x="14361" y="18562"/>
                  </a:lnTo>
                  <a:lnTo>
                    <a:pt x="14508" y="18538"/>
                  </a:lnTo>
                  <a:lnTo>
                    <a:pt x="14654" y="18489"/>
                  </a:lnTo>
                  <a:lnTo>
                    <a:pt x="14801" y="18416"/>
                  </a:lnTo>
                  <a:lnTo>
                    <a:pt x="14923" y="18318"/>
                  </a:lnTo>
                  <a:lnTo>
                    <a:pt x="15021" y="18196"/>
                  </a:lnTo>
                  <a:lnTo>
                    <a:pt x="15070" y="18049"/>
                  </a:lnTo>
                  <a:lnTo>
                    <a:pt x="15118" y="17903"/>
                  </a:lnTo>
                  <a:lnTo>
                    <a:pt x="15143" y="17756"/>
                  </a:lnTo>
                  <a:lnTo>
                    <a:pt x="15143" y="16608"/>
                  </a:lnTo>
                  <a:lnTo>
                    <a:pt x="2736" y="16608"/>
                  </a:lnTo>
                  <a:lnTo>
                    <a:pt x="2589" y="16584"/>
                  </a:lnTo>
                  <a:lnTo>
                    <a:pt x="2443" y="16535"/>
                  </a:lnTo>
                  <a:lnTo>
                    <a:pt x="2296" y="16462"/>
                  </a:lnTo>
                  <a:lnTo>
                    <a:pt x="2174" y="16364"/>
                  </a:lnTo>
                  <a:lnTo>
                    <a:pt x="2077" y="16242"/>
                  </a:lnTo>
                  <a:lnTo>
                    <a:pt x="2028" y="16096"/>
                  </a:lnTo>
                  <a:lnTo>
                    <a:pt x="1979" y="15949"/>
                  </a:lnTo>
                  <a:lnTo>
                    <a:pt x="1954" y="15802"/>
                  </a:lnTo>
                  <a:lnTo>
                    <a:pt x="1954" y="1"/>
                  </a:lnTo>
                  <a:close/>
                </a:path>
              </a:pathLst>
            </a:custGeom>
            <a:solidFill>
              <a:srgbClr val="00CCFF">
                <a:alpha val="23137"/>
              </a:srgbClr>
            </a:solidFill>
            <a:ln w="9525">
              <a:noFill/>
              <a:miter lim="800000"/>
              <a:headEnd/>
              <a:tailEnd/>
            </a:ln>
          </p:spPr>
          <p:txBody>
            <a:bodyPr lIns="91425" tIns="91425" rIns="91425" bIns="91425" anchor="ctr"/>
            <a:lstStyle/>
            <a:p>
              <a:endParaRPr lang="el-GR"/>
            </a:p>
          </p:txBody>
        </p:sp>
        <p:sp>
          <p:nvSpPr>
            <p:cNvPr id="12304" name="Shape 4116"/>
            <p:cNvSpPr>
              <a:spLocks noChangeArrowheads="1"/>
            </p:cNvSpPr>
            <p:nvPr/>
          </p:nvSpPr>
          <p:spPr bwMode="auto">
            <a:xfrm>
              <a:off x="1307825" y="910975"/>
              <a:ext cx="378600" cy="464050"/>
            </a:xfrm>
            <a:custGeom>
              <a:avLst/>
              <a:gdLst>
                <a:gd name="T0" fmla="*/ 0 w 15144"/>
                <a:gd name="T1" fmla="*/ 0 h 18562"/>
                <a:gd name="T2" fmla="*/ 15144 w 15144"/>
                <a:gd name="T3" fmla="*/ 18562 h 18562"/>
              </a:gdLst>
              <a:ahLst/>
              <a:cxnLst/>
              <a:rect l="T0" t="T1" r="T2" b="T3"/>
              <a:pathLst>
                <a:path w="15144" h="18562" extrusionOk="0">
                  <a:moveTo>
                    <a:pt x="782" y="0"/>
                  </a:moveTo>
                  <a:lnTo>
                    <a:pt x="636" y="25"/>
                  </a:lnTo>
                  <a:lnTo>
                    <a:pt x="489" y="74"/>
                  </a:lnTo>
                  <a:lnTo>
                    <a:pt x="343" y="147"/>
                  </a:lnTo>
                  <a:lnTo>
                    <a:pt x="221" y="244"/>
                  </a:lnTo>
                  <a:lnTo>
                    <a:pt x="123" y="342"/>
                  </a:lnTo>
                  <a:lnTo>
                    <a:pt x="74" y="489"/>
                  </a:lnTo>
                  <a:lnTo>
                    <a:pt x="25" y="635"/>
                  </a:lnTo>
                  <a:lnTo>
                    <a:pt x="1" y="782"/>
                  </a:lnTo>
                  <a:lnTo>
                    <a:pt x="1" y="17780"/>
                  </a:lnTo>
                  <a:lnTo>
                    <a:pt x="25" y="17951"/>
                  </a:lnTo>
                  <a:lnTo>
                    <a:pt x="74" y="18098"/>
                  </a:lnTo>
                  <a:lnTo>
                    <a:pt x="123" y="18220"/>
                  </a:lnTo>
                  <a:lnTo>
                    <a:pt x="221" y="18342"/>
                  </a:lnTo>
                  <a:lnTo>
                    <a:pt x="343" y="18440"/>
                  </a:lnTo>
                  <a:lnTo>
                    <a:pt x="489" y="18513"/>
                  </a:lnTo>
                  <a:lnTo>
                    <a:pt x="636" y="18562"/>
                  </a:lnTo>
                  <a:lnTo>
                    <a:pt x="14508" y="18562"/>
                  </a:lnTo>
                  <a:lnTo>
                    <a:pt x="14655" y="18513"/>
                  </a:lnTo>
                  <a:lnTo>
                    <a:pt x="14801" y="18440"/>
                  </a:lnTo>
                  <a:lnTo>
                    <a:pt x="14923" y="18342"/>
                  </a:lnTo>
                  <a:lnTo>
                    <a:pt x="15021" y="18220"/>
                  </a:lnTo>
                  <a:lnTo>
                    <a:pt x="15070" y="18098"/>
                  </a:lnTo>
                  <a:lnTo>
                    <a:pt x="15119" y="17951"/>
                  </a:lnTo>
                  <a:lnTo>
                    <a:pt x="15143" y="17780"/>
                  </a:lnTo>
                  <a:lnTo>
                    <a:pt x="15143" y="3859"/>
                  </a:lnTo>
                  <a:lnTo>
                    <a:pt x="12554" y="3859"/>
                  </a:lnTo>
                  <a:lnTo>
                    <a:pt x="12286" y="3835"/>
                  </a:lnTo>
                  <a:lnTo>
                    <a:pt x="12066" y="3761"/>
                  </a:lnTo>
                  <a:lnTo>
                    <a:pt x="11846" y="3664"/>
                  </a:lnTo>
                  <a:lnTo>
                    <a:pt x="11651" y="3493"/>
                  </a:lnTo>
                  <a:lnTo>
                    <a:pt x="11504" y="3297"/>
                  </a:lnTo>
                  <a:lnTo>
                    <a:pt x="11382" y="3102"/>
                  </a:lnTo>
                  <a:lnTo>
                    <a:pt x="11309" y="2858"/>
                  </a:lnTo>
                  <a:lnTo>
                    <a:pt x="11284" y="2589"/>
                  </a:lnTo>
                  <a:lnTo>
                    <a:pt x="11284" y="0"/>
                  </a:lnTo>
                  <a:close/>
                </a:path>
              </a:pathLst>
            </a:custGeom>
            <a:solidFill>
              <a:srgbClr val="00CCFF">
                <a:alpha val="23137"/>
              </a:srgbClr>
            </a:solidFill>
            <a:ln w="9525">
              <a:noFill/>
              <a:miter lim="800000"/>
              <a:headEnd/>
              <a:tailEnd/>
            </a:ln>
          </p:spPr>
          <p:txBody>
            <a:bodyPr lIns="91425" tIns="91425" rIns="91425" bIns="91425" anchor="ctr"/>
            <a:lstStyle/>
            <a:p>
              <a:pPr>
                <a:buClr>
                  <a:srgbClr val="000000"/>
                </a:buClr>
                <a:buFont typeface="Arial" charset="0"/>
                <a:buNone/>
              </a:pPr>
              <a:r>
                <a:rPr lang="en-US" b="0">
                  <a:latin typeface="Century Gothic" pitchFamily="34" charset="0"/>
                </a:rPr>
                <a:t>Need for enhanced international cooperation between Regulators</a:t>
              </a:r>
              <a:endParaRPr lang="el-GR" sz="1200" b="0" i="1">
                <a:latin typeface="Century Gothic" pitchFamily="34" charset="0"/>
              </a:endParaRPr>
            </a:p>
          </p:txBody>
        </p:sp>
        <p:sp>
          <p:nvSpPr>
            <p:cNvPr id="12305" name="Shape 4117"/>
            <p:cNvSpPr>
              <a:spLocks noChangeArrowheads="1"/>
            </p:cNvSpPr>
            <p:nvPr/>
          </p:nvSpPr>
          <p:spPr bwMode="auto">
            <a:xfrm>
              <a:off x="1602125" y="910975"/>
              <a:ext cx="84300" cy="84275"/>
            </a:xfrm>
            <a:custGeom>
              <a:avLst/>
              <a:gdLst>
                <a:gd name="T0" fmla="*/ 2147483647 w 3372"/>
                <a:gd name="T1" fmla="*/ 0 h 3371"/>
                <a:gd name="T2" fmla="*/ 2147483647 w 3372"/>
                <a:gd name="T3" fmla="*/ 2147483647 h 3371"/>
                <a:gd name="T4" fmla="*/ 2147483647 w 3372"/>
                <a:gd name="T5" fmla="*/ 2147483647 h 3371"/>
                <a:gd name="T6" fmla="*/ 2147483647 w 3372"/>
                <a:gd name="T7" fmla="*/ 2147483647 h 3371"/>
                <a:gd name="T8" fmla="*/ 2147483647 w 3372"/>
                <a:gd name="T9" fmla="*/ 2147483647 h 3371"/>
                <a:gd name="T10" fmla="*/ 2147483647 w 3372"/>
                <a:gd name="T11" fmla="*/ 2147483647 h 3371"/>
                <a:gd name="T12" fmla="*/ 2147483647 w 3372"/>
                <a:gd name="T13" fmla="*/ 2147483647 h 3371"/>
                <a:gd name="T14" fmla="*/ 2147483647 w 3372"/>
                <a:gd name="T15" fmla="*/ 2147483647 h 3371"/>
                <a:gd name="T16" fmla="*/ 2147483647 w 3372"/>
                <a:gd name="T17" fmla="*/ 2147483647 h 3371"/>
                <a:gd name="T18" fmla="*/ 2147483647 w 3372"/>
                <a:gd name="T19" fmla="*/ 2147483647 h 3371"/>
                <a:gd name="T20" fmla="*/ 2147483647 w 3372"/>
                <a:gd name="T21" fmla="*/ 0 h 33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72"/>
                <a:gd name="T34" fmla="*/ 0 h 3371"/>
                <a:gd name="T35" fmla="*/ 3372 w 3372"/>
                <a:gd name="T36" fmla="*/ 3371 h 337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72" h="3371" extrusionOk="0">
                  <a:moveTo>
                    <a:pt x="1" y="0"/>
                  </a:moveTo>
                  <a:lnTo>
                    <a:pt x="1" y="2589"/>
                  </a:lnTo>
                  <a:lnTo>
                    <a:pt x="1" y="2760"/>
                  </a:lnTo>
                  <a:lnTo>
                    <a:pt x="50" y="2907"/>
                  </a:lnTo>
                  <a:lnTo>
                    <a:pt x="123" y="3029"/>
                  </a:lnTo>
                  <a:lnTo>
                    <a:pt x="221" y="3151"/>
                  </a:lnTo>
                  <a:lnTo>
                    <a:pt x="343" y="3249"/>
                  </a:lnTo>
                  <a:lnTo>
                    <a:pt x="465" y="3322"/>
                  </a:lnTo>
                  <a:lnTo>
                    <a:pt x="611" y="3371"/>
                  </a:lnTo>
                  <a:lnTo>
                    <a:pt x="3371" y="3371"/>
                  </a:lnTo>
                  <a:lnTo>
                    <a:pt x="1" y="0"/>
                  </a:lnTo>
                  <a:close/>
                </a:path>
              </a:pathLst>
            </a:custGeom>
            <a:solidFill>
              <a:srgbClr val="00CCFF">
                <a:alpha val="23137"/>
              </a:srgbClr>
            </a:solidFill>
            <a:ln w="9525">
              <a:noFill/>
              <a:miter lim="800000"/>
              <a:headEnd/>
              <a:tailEnd/>
            </a:ln>
          </p:spPr>
          <p:txBody>
            <a:bodyPr lIns="91425" tIns="91425" rIns="91425" bIns="91425" anchor="ctr"/>
            <a:lstStyle/>
            <a:p>
              <a:endParaRPr lang="el-GR"/>
            </a:p>
          </p:txBody>
        </p:sp>
      </p:grpSp>
      <p:grpSp>
        <p:nvGrpSpPr>
          <p:cNvPr id="12299" name="Shape 4147"/>
          <p:cNvGrpSpPr>
            <a:grpSpLocks/>
          </p:cNvGrpSpPr>
          <p:nvPr/>
        </p:nvGrpSpPr>
        <p:grpSpPr bwMode="auto">
          <a:xfrm>
            <a:off x="7772400" y="666750"/>
            <a:ext cx="368300" cy="368300"/>
            <a:chOff x="2594325" y="1627175"/>
            <a:chExt cx="440850" cy="440850"/>
          </a:xfrm>
        </p:grpSpPr>
        <p:sp>
          <p:nvSpPr>
            <p:cNvPr id="12300" name="Shape 4148"/>
            <p:cNvSpPr>
              <a:spLocks noChangeArrowheads="1"/>
            </p:cNvSpPr>
            <p:nvPr/>
          </p:nvSpPr>
          <p:spPr bwMode="auto">
            <a:xfrm>
              <a:off x="2594325" y="1890950"/>
              <a:ext cx="177075" cy="177075"/>
            </a:xfrm>
            <a:custGeom>
              <a:avLst/>
              <a:gdLst>
                <a:gd name="T0" fmla="*/ 2147483647 w 7083"/>
                <a:gd name="T1" fmla="*/ 0 h 7083"/>
                <a:gd name="T2" fmla="*/ 2147483647 w 7083"/>
                <a:gd name="T3" fmla="*/ 2147483647 h 7083"/>
                <a:gd name="T4" fmla="*/ 0 w 7083"/>
                <a:gd name="T5" fmla="*/ 2147483647 h 7083"/>
                <a:gd name="T6" fmla="*/ 2147483647 w 7083"/>
                <a:gd name="T7" fmla="*/ 2147483647 h 7083"/>
                <a:gd name="T8" fmla="*/ 2147483647 w 7083"/>
                <a:gd name="T9" fmla="*/ 2147483647 h 7083"/>
                <a:gd name="T10" fmla="*/ 2147483647 w 7083"/>
                <a:gd name="T11" fmla="*/ 0 h 7083"/>
                <a:gd name="T12" fmla="*/ 0 60000 65536"/>
                <a:gd name="T13" fmla="*/ 0 60000 65536"/>
                <a:gd name="T14" fmla="*/ 0 60000 65536"/>
                <a:gd name="T15" fmla="*/ 0 60000 65536"/>
                <a:gd name="T16" fmla="*/ 0 60000 65536"/>
                <a:gd name="T17" fmla="*/ 0 60000 65536"/>
                <a:gd name="T18" fmla="*/ 0 w 7083"/>
                <a:gd name="T19" fmla="*/ 0 h 7083"/>
                <a:gd name="T20" fmla="*/ 7083 w 7083"/>
                <a:gd name="T21" fmla="*/ 7083 h 7083"/>
              </a:gdLst>
              <a:ahLst/>
              <a:cxnLst>
                <a:cxn ang="T12">
                  <a:pos x="T0" y="T1"/>
                </a:cxn>
                <a:cxn ang="T13">
                  <a:pos x="T2" y="T3"/>
                </a:cxn>
                <a:cxn ang="T14">
                  <a:pos x="T4" y="T5"/>
                </a:cxn>
                <a:cxn ang="T15">
                  <a:pos x="T6" y="T7"/>
                </a:cxn>
                <a:cxn ang="T16">
                  <a:pos x="T8" y="T9"/>
                </a:cxn>
                <a:cxn ang="T17">
                  <a:pos x="T10" y="T11"/>
                </a:cxn>
              </a:cxnLst>
              <a:rect l="T18" t="T19" r="T20" b="T21"/>
              <a:pathLst>
                <a:path w="7083" h="7083" extrusionOk="0">
                  <a:moveTo>
                    <a:pt x="5544" y="0"/>
                  </a:moveTo>
                  <a:lnTo>
                    <a:pt x="538" y="5984"/>
                  </a:lnTo>
                  <a:lnTo>
                    <a:pt x="0" y="7083"/>
                  </a:lnTo>
                  <a:lnTo>
                    <a:pt x="1099" y="6546"/>
                  </a:lnTo>
                  <a:lnTo>
                    <a:pt x="7083" y="1539"/>
                  </a:lnTo>
                  <a:lnTo>
                    <a:pt x="5544" y="0"/>
                  </a:lnTo>
                  <a:close/>
                </a:path>
              </a:pathLst>
            </a:custGeom>
            <a:solidFill>
              <a:srgbClr val="000080"/>
            </a:solidFill>
            <a:ln w="9525">
              <a:noFill/>
              <a:miter lim="800000"/>
              <a:headEnd/>
              <a:tailEnd/>
            </a:ln>
          </p:spPr>
          <p:txBody>
            <a:bodyPr lIns="91425" tIns="91425" rIns="91425" bIns="91425" anchor="ctr"/>
            <a:lstStyle/>
            <a:p>
              <a:endParaRPr lang="el-GR"/>
            </a:p>
          </p:txBody>
        </p:sp>
        <p:sp>
          <p:nvSpPr>
            <p:cNvPr id="12301" name="Shape 4149"/>
            <p:cNvSpPr>
              <a:spLocks noChangeArrowheads="1"/>
            </p:cNvSpPr>
            <p:nvPr/>
          </p:nvSpPr>
          <p:spPr bwMode="auto">
            <a:xfrm>
              <a:off x="2858700" y="1627175"/>
              <a:ext cx="176475" cy="176475"/>
            </a:xfrm>
            <a:custGeom>
              <a:avLst/>
              <a:gdLst>
                <a:gd name="T0" fmla="*/ 2147483647 w 7059"/>
                <a:gd name="T1" fmla="*/ 2147483647 h 7059"/>
                <a:gd name="T2" fmla="*/ 2147483647 w 7059"/>
                <a:gd name="T3" fmla="*/ 2147483647 h 7059"/>
                <a:gd name="T4" fmla="*/ 2147483647 w 7059"/>
                <a:gd name="T5" fmla="*/ 2147483647 h 7059"/>
                <a:gd name="T6" fmla="*/ 2147483647 w 7059"/>
                <a:gd name="T7" fmla="*/ 2147483647 h 7059"/>
                <a:gd name="T8" fmla="*/ 2147483647 w 7059"/>
                <a:gd name="T9" fmla="*/ 2147483647 h 7059"/>
                <a:gd name="T10" fmla="*/ 2147483647 w 7059"/>
                <a:gd name="T11" fmla="*/ 2147483647 h 7059"/>
                <a:gd name="T12" fmla="*/ 2147483647 w 7059"/>
                <a:gd name="T13" fmla="*/ 2147483647 h 7059"/>
                <a:gd name="T14" fmla="*/ 2147483647 w 7059"/>
                <a:gd name="T15" fmla="*/ 2147483647 h 7059"/>
                <a:gd name="T16" fmla="*/ 2147483647 w 7059"/>
                <a:gd name="T17" fmla="*/ 2147483647 h 7059"/>
                <a:gd name="T18" fmla="*/ 0 w 7059"/>
                <a:gd name="T19" fmla="*/ 2147483647 h 7059"/>
                <a:gd name="T20" fmla="*/ 0 w 7059"/>
                <a:gd name="T21" fmla="*/ 2147483647 h 7059"/>
                <a:gd name="T22" fmla="*/ 2147483647 w 7059"/>
                <a:gd name="T23" fmla="*/ 2147483647 h 7059"/>
                <a:gd name="T24" fmla="*/ 2147483647 w 7059"/>
                <a:gd name="T25" fmla="*/ 2147483647 h 7059"/>
                <a:gd name="T26" fmla="*/ 2147483647 w 7059"/>
                <a:gd name="T27" fmla="*/ 2147483647 h 7059"/>
                <a:gd name="T28" fmla="*/ 2147483647 w 7059"/>
                <a:gd name="T29" fmla="*/ 2147483647 h 7059"/>
                <a:gd name="T30" fmla="*/ 2147483647 w 7059"/>
                <a:gd name="T31" fmla="*/ 2147483647 h 7059"/>
                <a:gd name="T32" fmla="*/ 2147483647 w 7059"/>
                <a:gd name="T33" fmla="*/ 2147483647 h 7059"/>
                <a:gd name="T34" fmla="*/ 2147483647 w 7059"/>
                <a:gd name="T35" fmla="*/ 2147483647 h 7059"/>
                <a:gd name="T36" fmla="*/ 2147483647 w 7059"/>
                <a:gd name="T37" fmla="*/ 2147483647 h 7059"/>
                <a:gd name="T38" fmla="*/ 2147483647 w 7059"/>
                <a:gd name="T39" fmla="*/ 2147483647 h 7059"/>
                <a:gd name="T40" fmla="*/ 2147483647 w 7059"/>
                <a:gd name="T41" fmla="*/ 2147483647 h 7059"/>
                <a:gd name="T42" fmla="*/ 2147483647 w 7059"/>
                <a:gd name="T43" fmla="*/ 2147483647 h 7059"/>
                <a:gd name="T44" fmla="*/ 2147483647 w 7059"/>
                <a:gd name="T45" fmla="*/ 2147483647 h 7059"/>
                <a:gd name="T46" fmla="*/ 2147483647 w 7059"/>
                <a:gd name="T47" fmla="*/ 2147483647 h 7059"/>
                <a:gd name="T48" fmla="*/ 2147483647 w 7059"/>
                <a:gd name="T49" fmla="*/ 2147483647 h 7059"/>
                <a:gd name="T50" fmla="*/ 2147483647 w 7059"/>
                <a:gd name="T51" fmla="*/ 2147483647 h 7059"/>
                <a:gd name="T52" fmla="*/ 2147483647 w 7059"/>
                <a:gd name="T53" fmla="*/ 2147483647 h 7059"/>
                <a:gd name="T54" fmla="*/ 2147483647 w 7059"/>
                <a:gd name="T55" fmla="*/ 2147483647 h 7059"/>
                <a:gd name="T56" fmla="*/ 2147483647 w 7059"/>
                <a:gd name="T57" fmla="*/ 2147483647 h 7059"/>
                <a:gd name="T58" fmla="*/ 2147483647 w 7059"/>
                <a:gd name="T59" fmla="*/ 2147483647 h 7059"/>
                <a:gd name="T60" fmla="*/ 2147483647 w 7059"/>
                <a:gd name="T61" fmla="*/ 2147483647 h 7059"/>
                <a:gd name="T62" fmla="*/ 2147483647 w 7059"/>
                <a:gd name="T63" fmla="*/ 2147483647 h 7059"/>
                <a:gd name="T64" fmla="*/ 2147483647 w 7059"/>
                <a:gd name="T65" fmla="*/ 2147483647 h 7059"/>
                <a:gd name="T66" fmla="*/ 2147483647 w 7059"/>
                <a:gd name="T67" fmla="*/ 2147483647 h 7059"/>
                <a:gd name="T68" fmla="*/ 2147483647 w 7059"/>
                <a:gd name="T69" fmla="*/ 2147483647 h 7059"/>
                <a:gd name="T70" fmla="*/ 2147483647 w 7059"/>
                <a:gd name="T71" fmla="*/ 2147483647 h 7059"/>
                <a:gd name="T72" fmla="*/ 2147483647 w 7059"/>
                <a:gd name="T73" fmla="*/ 2147483647 h 705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059"/>
                <a:gd name="T112" fmla="*/ 0 h 7059"/>
                <a:gd name="T113" fmla="*/ 7059 w 7059"/>
                <a:gd name="T114" fmla="*/ 7059 h 705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059" h="7059" extrusionOk="0">
                  <a:moveTo>
                    <a:pt x="904" y="1"/>
                  </a:moveTo>
                  <a:lnTo>
                    <a:pt x="782" y="25"/>
                  </a:lnTo>
                  <a:lnTo>
                    <a:pt x="684" y="98"/>
                  </a:lnTo>
                  <a:lnTo>
                    <a:pt x="611" y="147"/>
                  </a:lnTo>
                  <a:lnTo>
                    <a:pt x="489" y="294"/>
                  </a:lnTo>
                  <a:lnTo>
                    <a:pt x="367" y="440"/>
                  </a:lnTo>
                  <a:lnTo>
                    <a:pt x="294" y="587"/>
                  </a:lnTo>
                  <a:lnTo>
                    <a:pt x="196" y="733"/>
                  </a:lnTo>
                  <a:lnTo>
                    <a:pt x="74" y="1051"/>
                  </a:lnTo>
                  <a:lnTo>
                    <a:pt x="0" y="1393"/>
                  </a:lnTo>
                  <a:lnTo>
                    <a:pt x="0" y="1735"/>
                  </a:lnTo>
                  <a:lnTo>
                    <a:pt x="25" y="2052"/>
                  </a:lnTo>
                  <a:lnTo>
                    <a:pt x="123" y="2394"/>
                  </a:lnTo>
                  <a:lnTo>
                    <a:pt x="269" y="2711"/>
                  </a:lnTo>
                  <a:lnTo>
                    <a:pt x="4348" y="6790"/>
                  </a:lnTo>
                  <a:lnTo>
                    <a:pt x="4665" y="6937"/>
                  </a:lnTo>
                  <a:lnTo>
                    <a:pt x="5007" y="7034"/>
                  </a:lnTo>
                  <a:lnTo>
                    <a:pt x="5325" y="7059"/>
                  </a:lnTo>
                  <a:lnTo>
                    <a:pt x="5667" y="7059"/>
                  </a:lnTo>
                  <a:lnTo>
                    <a:pt x="6008" y="6986"/>
                  </a:lnTo>
                  <a:lnTo>
                    <a:pt x="6326" y="6863"/>
                  </a:lnTo>
                  <a:lnTo>
                    <a:pt x="6473" y="6766"/>
                  </a:lnTo>
                  <a:lnTo>
                    <a:pt x="6619" y="6692"/>
                  </a:lnTo>
                  <a:lnTo>
                    <a:pt x="6766" y="6570"/>
                  </a:lnTo>
                  <a:lnTo>
                    <a:pt x="6912" y="6448"/>
                  </a:lnTo>
                  <a:lnTo>
                    <a:pt x="6961" y="6375"/>
                  </a:lnTo>
                  <a:lnTo>
                    <a:pt x="7034" y="6277"/>
                  </a:lnTo>
                  <a:lnTo>
                    <a:pt x="7059" y="6155"/>
                  </a:lnTo>
                  <a:lnTo>
                    <a:pt x="7059" y="6057"/>
                  </a:lnTo>
                  <a:lnTo>
                    <a:pt x="7059" y="5960"/>
                  </a:lnTo>
                  <a:lnTo>
                    <a:pt x="7034" y="5862"/>
                  </a:lnTo>
                  <a:lnTo>
                    <a:pt x="6961" y="5764"/>
                  </a:lnTo>
                  <a:lnTo>
                    <a:pt x="6912" y="5667"/>
                  </a:lnTo>
                  <a:lnTo>
                    <a:pt x="1393" y="147"/>
                  </a:lnTo>
                  <a:lnTo>
                    <a:pt x="1295" y="98"/>
                  </a:lnTo>
                  <a:lnTo>
                    <a:pt x="1197" y="25"/>
                  </a:lnTo>
                  <a:lnTo>
                    <a:pt x="1099" y="1"/>
                  </a:lnTo>
                  <a:close/>
                </a:path>
              </a:pathLst>
            </a:custGeom>
            <a:solidFill>
              <a:srgbClr val="000080"/>
            </a:solidFill>
            <a:ln w="9525">
              <a:noFill/>
              <a:miter lim="800000"/>
              <a:headEnd/>
              <a:tailEnd/>
            </a:ln>
          </p:spPr>
          <p:txBody>
            <a:bodyPr lIns="91425" tIns="91425" rIns="91425" bIns="91425" anchor="ctr"/>
            <a:lstStyle/>
            <a:p>
              <a:endParaRPr lang="el-GR"/>
            </a:p>
          </p:txBody>
        </p:sp>
        <p:sp>
          <p:nvSpPr>
            <p:cNvPr id="12302" name="Shape 4150"/>
            <p:cNvSpPr>
              <a:spLocks noChangeArrowheads="1"/>
            </p:cNvSpPr>
            <p:nvPr/>
          </p:nvSpPr>
          <p:spPr bwMode="auto">
            <a:xfrm>
              <a:off x="2663325" y="1702275"/>
              <a:ext cx="296750" cy="296775"/>
            </a:xfrm>
            <a:custGeom>
              <a:avLst/>
              <a:gdLst>
                <a:gd name="T0" fmla="*/ 2147483647 w 11870"/>
                <a:gd name="T1" fmla="*/ 2147483647 h 11871"/>
                <a:gd name="T2" fmla="*/ 2147483647 w 11870"/>
                <a:gd name="T3" fmla="*/ 2147483647 h 11871"/>
                <a:gd name="T4" fmla="*/ 2147483647 w 11870"/>
                <a:gd name="T5" fmla="*/ 2147483647 h 11871"/>
                <a:gd name="T6" fmla="*/ 2147483647 w 11870"/>
                <a:gd name="T7" fmla="*/ 2147483647 h 11871"/>
                <a:gd name="T8" fmla="*/ 2147483647 w 11870"/>
                <a:gd name="T9" fmla="*/ 2147483647 h 11871"/>
                <a:gd name="T10" fmla="*/ 2147483647 w 11870"/>
                <a:gd name="T11" fmla="*/ 2147483647 h 11871"/>
                <a:gd name="T12" fmla="*/ 2147483647 w 11870"/>
                <a:gd name="T13" fmla="*/ 2147483647 h 11871"/>
                <a:gd name="T14" fmla="*/ 2147483647 w 11870"/>
                <a:gd name="T15" fmla="*/ 2147483647 h 11871"/>
                <a:gd name="T16" fmla="*/ 2147483647 w 11870"/>
                <a:gd name="T17" fmla="*/ 2147483647 h 11871"/>
                <a:gd name="T18" fmla="*/ 2147483647 w 11870"/>
                <a:gd name="T19" fmla="*/ 2147483647 h 11871"/>
                <a:gd name="T20" fmla="*/ 2147483647 w 11870"/>
                <a:gd name="T21" fmla="*/ 2147483647 h 11871"/>
                <a:gd name="T22" fmla="*/ 2147483647 w 11870"/>
                <a:gd name="T23" fmla="*/ 2147483647 h 11871"/>
                <a:gd name="T24" fmla="*/ 2147483647 w 11870"/>
                <a:gd name="T25" fmla="*/ 2147483647 h 11871"/>
                <a:gd name="T26" fmla="*/ 2147483647 w 11870"/>
                <a:gd name="T27" fmla="*/ 2147483647 h 11871"/>
                <a:gd name="T28" fmla="*/ 2147483647 w 11870"/>
                <a:gd name="T29" fmla="*/ 2147483647 h 11871"/>
                <a:gd name="T30" fmla="*/ 2147483647 w 11870"/>
                <a:gd name="T31" fmla="*/ 2147483647 h 11871"/>
                <a:gd name="T32" fmla="*/ 2147483647 w 11870"/>
                <a:gd name="T33" fmla="*/ 2147483647 h 11871"/>
                <a:gd name="T34" fmla="*/ 2147483647 w 11870"/>
                <a:gd name="T35" fmla="*/ 2147483647 h 11871"/>
                <a:gd name="T36" fmla="*/ 2147483647 w 11870"/>
                <a:gd name="T37" fmla="*/ 2147483647 h 11871"/>
                <a:gd name="T38" fmla="*/ 0 w 11870"/>
                <a:gd name="T39" fmla="*/ 2147483647 h 11871"/>
                <a:gd name="T40" fmla="*/ 2147483647 w 11870"/>
                <a:gd name="T41" fmla="*/ 2147483647 h 11871"/>
                <a:gd name="T42" fmla="*/ 2147483647 w 11870"/>
                <a:gd name="T43" fmla="*/ 2147483647 h 11871"/>
                <a:gd name="T44" fmla="*/ 2147483647 w 11870"/>
                <a:gd name="T45" fmla="*/ 2147483647 h 11871"/>
                <a:gd name="T46" fmla="*/ 2147483647 w 11870"/>
                <a:gd name="T47" fmla="*/ 2147483647 h 11871"/>
                <a:gd name="T48" fmla="*/ 2147483647 w 11870"/>
                <a:gd name="T49" fmla="*/ 2147483647 h 11871"/>
                <a:gd name="T50" fmla="*/ 2147483647 w 11870"/>
                <a:gd name="T51" fmla="*/ 2147483647 h 11871"/>
                <a:gd name="T52" fmla="*/ 2147483647 w 11870"/>
                <a:gd name="T53" fmla="*/ 2147483647 h 11871"/>
                <a:gd name="T54" fmla="*/ 2147483647 w 11870"/>
                <a:gd name="T55" fmla="*/ 2147483647 h 11871"/>
                <a:gd name="T56" fmla="*/ 2147483647 w 11870"/>
                <a:gd name="T57" fmla="*/ 2147483647 h 11871"/>
                <a:gd name="T58" fmla="*/ 2147483647 w 11870"/>
                <a:gd name="T59" fmla="*/ 2147483647 h 11871"/>
                <a:gd name="T60" fmla="*/ 2147483647 w 11870"/>
                <a:gd name="T61" fmla="*/ 2147483647 h 11871"/>
                <a:gd name="T62" fmla="*/ 2147483647 w 11870"/>
                <a:gd name="T63" fmla="*/ 2147483647 h 11871"/>
                <a:gd name="T64" fmla="*/ 2147483647 w 11870"/>
                <a:gd name="T65" fmla="*/ 2147483647 h 11871"/>
                <a:gd name="T66" fmla="*/ 2147483647 w 11870"/>
                <a:gd name="T67" fmla="*/ 2147483647 h 11871"/>
                <a:gd name="T68" fmla="*/ 2147483647 w 11870"/>
                <a:gd name="T69" fmla="*/ 2147483647 h 1187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870"/>
                <a:gd name="T106" fmla="*/ 0 h 11871"/>
                <a:gd name="T107" fmla="*/ 11870 w 11870"/>
                <a:gd name="T108" fmla="*/ 11871 h 1187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870" h="11871" extrusionOk="0">
                  <a:moveTo>
                    <a:pt x="7718" y="1295"/>
                  </a:moveTo>
                  <a:lnTo>
                    <a:pt x="7815" y="1319"/>
                  </a:lnTo>
                  <a:lnTo>
                    <a:pt x="7889" y="1368"/>
                  </a:lnTo>
                  <a:lnTo>
                    <a:pt x="7938" y="1442"/>
                  </a:lnTo>
                  <a:lnTo>
                    <a:pt x="7938" y="1515"/>
                  </a:lnTo>
                  <a:lnTo>
                    <a:pt x="7938" y="1588"/>
                  </a:lnTo>
                  <a:lnTo>
                    <a:pt x="7889" y="1661"/>
                  </a:lnTo>
                  <a:lnTo>
                    <a:pt x="5862" y="3664"/>
                  </a:lnTo>
                  <a:lnTo>
                    <a:pt x="5788" y="3713"/>
                  </a:lnTo>
                  <a:lnTo>
                    <a:pt x="5715" y="3737"/>
                  </a:lnTo>
                  <a:lnTo>
                    <a:pt x="5642" y="3713"/>
                  </a:lnTo>
                  <a:lnTo>
                    <a:pt x="5569" y="3664"/>
                  </a:lnTo>
                  <a:lnTo>
                    <a:pt x="5520" y="3591"/>
                  </a:lnTo>
                  <a:lnTo>
                    <a:pt x="5495" y="3517"/>
                  </a:lnTo>
                  <a:lnTo>
                    <a:pt x="5520" y="3444"/>
                  </a:lnTo>
                  <a:lnTo>
                    <a:pt x="5569" y="3371"/>
                  </a:lnTo>
                  <a:lnTo>
                    <a:pt x="7571" y="1368"/>
                  </a:lnTo>
                  <a:lnTo>
                    <a:pt x="7644" y="1319"/>
                  </a:lnTo>
                  <a:lnTo>
                    <a:pt x="7718" y="1295"/>
                  </a:lnTo>
                  <a:close/>
                  <a:moveTo>
                    <a:pt x="7767" y="1"/>
                  </a:moveTo>
                  <a:lnTo>
                    <a:pt x="4885" y="2907"/>
                  </a:lnTo>
                  <a:lnTo>
                    <a:pt x="4640" y="2809"/>
                  </a:lnTo>
                  <a:lnTo>
                    <a:pt x="4396" y="2712"/>
                  </a:lnTo>
                  <a:lnTo>
                    <a:pt x="4103" y="2614"/>
                  </a:lnTo>
                  <a:lnTo>
                    <a:pt x="3810" y="2565"/>
                  </a:lnTo>
                  <a:lnTo>
                    <a:pt x="3493" y="2492"/>
                  </a:lnTo>
                  <a:lnTo>
                    <a:pt x="3175" y="2443"/>
                  </a:lnTo>
                  <a:lnTo>
                    <a:pt x="2858" y="2418"/>
                  </a:lnTo>
                  <a:lnTo>
                    <a:pt x="2247" y="2418"/>
                  </a:lnTo>
                  <a:lnTo>
                    <a:pt x="1954" y="2443"/>
                  </a:lnTo>
                  <a:lnTo>
                    <a:pt x="1636" y="2492"/>
                  </a:lnTo>
                  <a:lnTo>
                    <a:pt x="1319" y="2565"/>
                  </a:lnTo>
                  <a:lnTo>
                    <a:pt x="1001" y="2687"/>
                  </a:lnTo>
                  <a:lnTo>
                    <a:pt x="708" y="2809"/>
                  </a:lnTo>
                  <a:lnTo>
                    <a:pt x="415" y="3005"/>
                  </a:lnTo>
                  <a:lnTo>
                    <a:pt x="147" y="3224"/>
                  </a:lnTo>
                  <a:lnTo>
                    <a:pt x="73" y="3298"/>
                  </a:lnTo>
                  <a:lnTo>
                    <a:pt x="24" y="3395"/>
                  </a:lnTo>
                  <a:lnTo>
                    <a:pt x="0" y="3493"/>
                  </a:lnTo>
                  <a:lnTo>
                    <a:pt x="0" y="3615"/>
                  </a:lnTo>
                  <a:lnTo>
                    <a:pt x="0" y="3713"/>
                  </a:lnTo>
                  <a:lnTo>
                    <a:pt x="24" y="3811"/>
                  </a:lnTo>
                  <a:lnTo>
                    <a:pt x="73" y="3908"/>
                  </a:lnTo>
                  <a:lnTo>
                    <a:pt x="147" y="4006"/>
                  </a:lnTo>
                  <a:lnTo>
                    <a:pt x="7864" y="11724"/>
                  </a:lnTo>
                  <a:lnTo>
                    <a:pt x="7962" y="11797"/>
                  </a:lnTo>
                  <a:lnTo>
                    <a:pt x="8060" y="11846"/>
                  </a:lnTo>
                  <a:lnTo>
                    <a:pt x="8157" y="11870"/>
                  </a:lnTo>
                  <a:lnTo>
                    <a:pt x="8377" y="11870"/>
                  </a:lnTo>
                  <a:lnTo>
                    <a:pt x="8475" y="11846"/>
                  </a:lnTo>
                  <a:lnTo>
                    <a:pt x="8573" y="11797"/>
                  </a:lnTo>
                  <a:lnTo>
                    <a:pt x="8646" y="11724"/>
                  </a:lnTo>
                  <a:lnTo>
                    <a:pt x="8866" y="11455"/>
                  </a:lnTo>
                  <a:lnTo>
                    <a:pt x="9061" y="11162"/>
                  </a:lnTo>
                  <a:lnTo>
                    <a:pt x="9183" y="10869"/>
                  </a:lnTo>
                  <a:lnTo>
                    <a:pt x="9305" y="10551"/>
                  </a:lnTo>
                  <a:lnTo>
                    <a:pt x="9379" y="10234"/>
                  </a:lnTo>
                  <a:lnTo>
                    <a:pt x="9427" y="9916"/>
                  </a:lnTo>
                  <a:lnTo>
                    <a:pt x="9452" y="9623"/>
                  </a:lnTo>
                  <a:lnTo>
                    <a:pt x="9452" y="9330"/>
                  </a:lnTo>
                  <a:lnTo>
                    <a:pt x="9452" y="9013"/>
                  </a:lnTo>
                  <a:lnTo>
                    <a:pt x="9427" y="8695"/>
                  </a:lnTo>
                  <a:lnTo>
                    <a:pt x="9379" y="8378"/>
                  </a:lnTo>
                  <a:lnTo>
                    <a:pt x="9305" y="8060"/>
                  </a:lnTo>
                  <a:lnTo>
                    <a:pt x="9256" y="7767"/>
                  </a:lnTo>
                  <a:lnTo>
                    <a:pt x="9159" y="7474"/>
                  </a:lnTo>
                  <a:lnTo>
                    <a:pt x="9061" y="7230"/>
                  </a:lnTo>
                  <a:lnTo>
                    <a:pt x="8963" y="6986"/>
                  </a:lnTo>
                  <a:lnTo>
                    <a:pt x="11870" y="4104"/>
                  </a:lnTo>
                  <a:lnTo>
                    <a:pt x="7767" y="1"/>
                  </a:lnTo>
                  <a:close/>
                </a:path>
              </a:pathLst>
            </a:custGeom>
            <a:solidFill>
              <a:srgbClr val="000080"/>
            </a:solidFill>
            <a:ln w="9525">
              <a:noFill/>
              <a:miter lim="800000"/>
              <a:headEnd/>
              <a:tailEnd/>
            </a:ln>
          </p:spPr>
          <p:txBody>
            <a:bodyPr lIns="91425" tIns="91425" rIns="91425" bIns="91425" anchor="ctr"/>
            <a:lstStyle/>
            <a:p>
              <a:endParaRPr lang="el-GR"/>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hape 3858"/>
          <p:cNvSpPr txBox="1">
            <a:spLocks noGrp="1"/>
          </p:cNvSpPr>
          <p:nvPr>
            <p:ph type="ctrTitle" idx="4294967295"/>
          </p:nvPr>
        </p:nvSpPr>
        <p:spPr>
          <a:xfrm>
            <a:off x="762000" y="1428750"/>
            <a:ext cx="5497513" cy="1160463"/>
          </a:xfrm>
        </p:spPr>
        <p:txBody>
          <a:bodyPr/>
          <a:lstStyle/>
          <a:p>
            <a:pPr eaLnBrk="1" hangingPunct="1">
              <a:buClr>
                <a:srgbClr val="0B87A1"/>
              </a:buClr>
              <a:buSzPts val="4800"/>
              <a:buFont typeface="Dosis Light"/>
              <a:buNone/>
            </a:pPr>
            <a:r>
              <a:rPr lang="en-US" sz="3600" smtClean="0">
                <a:solidFill>
                  <a:srgbClr val="003B55"/>
                </a:solidFill>
                <a:latin typeface="Century Gothic" pitchFamily="34" charset="0"/>
                <a:ea typeface="Dosis Light"/>
                <a:cs typeface="Dosis Light"/>
                <a:sym typeface="Dosis Light"/>
              </a:rPr>
              <a:t>2. International regulatory cooperation</a:t>
            </a:r>
            <a:endParaRPr lang="el-GR" sz="3600" smtClean="0">
              <a:solidFill>
                <a:srgbClr val="003B55"/>
              </a:solidFill>
              <a:latin typeface="Century Gothic" pitchFamily="34" charset="0"/>
              <a:ea typeface="Dosis Light"/>
              <a:cs typeface="Dosis Light"/>
              <a:sym typeface="Dosis Light"/>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2"/>
          <p:cNvSpPr txBox="1">
            <a:spLocks noGrp="1"/>
          </p:cNvSpPr>
          <p:nvPr>
            <p:ph type="title"/>
          </p:nvPr>
        </p:nvSpPr>
        <p:spPr>
          <a:xfrm>
            <a:off x="685800" y="361950"/>
            <a:ext cx="6761163" cy="536575"/>
          </a:xfrm>
        </p:spPr>
        <p:txBody>
          <a:bodyPr/>
          <a:lstStyle/>
          <a:p>
            <a:pPr>
              <a:spcBef>
                <a:spcPct val="0"/>
              </a:spcBef>
              <a:spcAft>
                <a:spcPct val="0"/>
              </a:spcAft>
            </a:pPr>
            <a:r>
              <a:rPr lang="en-US" sz="2000" b="1" smtClean="0">
                <a:solidFill>
                  <a:srgbClr val="0B87A1"/>
                </a:solidFill>
                <a:latin typeface="Century Gothic" pitchFamily="34" charset="0"/>
                <a:ea typeface="SimHei" pitchFamily="49" charset="-122"/>
              </a:rPr>
              <a:t>The Financial Stability Board’s approach </a:t>
            </a:r>
            <a:endParaRPr lang="el-GR" sz="2000" b="1" smtClean="0">
              <a:solidFill>
                <a:srgbClr val="0B87A1"/>
              </a:solidFill>
              <a:latin typeface="Century Gothic" pitchFamily="34" charset="0"/>
              <a:ea typeface="SimHei" pitchFamily="49" charset="-122"/>
            </a:endParaRPr>
          </a:p>
        </p:txBody>
      </p:sp>
      <p:sp>
        <p:nvSpPr>
          <p:cNvPr id="15362" name="Text Box 3"/>
          <p:cNvSpPr txBox="1">
            <a:spLocks noGrp="1"/>
          </p:cNvSpPr>
          <p:nvPr>
            <p:ph type="body" idx="1"/>
          </p:nvPr>
        </p:nvSpPr>
        <p:spPr>
          <a:xfrm>
            <a:off x="533400" y="971550"/>
            <a:ext cx="8305800" cy="3589338"/>
          </a:xfrm>
        </p:spPr>
        <p:txBody>
          <a:bodyPr/>
          <a:lstStyle/>
          <a:p>
            <a:pPr>
              <a:spcAft>
                <a:spcPct val="45000"/>
              </a:spcAft>
              <a:buFont typeface="Wingdings" pitchFamily="2" charset="2"/>
              <a:buChar char="Ø"/>
            </a:pPr>
            <a:r>
              <a:rPr lang="en-US" smtClean="0">
                <a:solidFill>
                  <a:srgbClr val="003B55"/>
                </a:solidFill>
                <a:latin typeface="Century Gothic" pitchFamily="34" charset="0"/>
                <a:cs typeface="Arial" charset="0"/>
              </a:rPr>
              <a:t>The FSB understands FinTech as </a:t>
            </a:r>
            <a:r>
              <a:rPr lang="en-US" b="1" smtClean="0">
                <a:solidFill>
                  <a:srgbClr val="003B55"/>
                </a:solidFill>
                <a:latin typeface="Century Gothic" pitchFamily="34" charset="0"/>
                <a:cs typeface="Arial" charset="0"/>
              </a:rPr>
              <a:t>technologically enabled innovation in financial services</a:t>
            </a:r>
            <a:r>
              <a:rPr lang="en-US" smtClean="0">
                <a:solidFill>
                  <a:srgbClr val="003B55"/>
                </a:solidFill>
                <a:latin typeface="Century Gothic" pitchFamily="34" charset="0"/>
                <a:cs typeface="Arial" charset="0"/>
              </a:rPr>
              <a:t>, that affects many different areas of financial services and may have implications on the financial stability, affecting the resilience of the financial system. </a:t>
            </a:r>
          </a:p>
          <a:p>
            <a:pPr>
              <a:spcAft>
                <a:spcPct val="45000"/>
              </a:spcAft>
              <a:buFont typeface="Wingdings" pitchFamily="2" charset="2"/>
              <a:buChar char="Ø"/>
            </a:pPr>
            <a:r>
              <a:rPr lang="en-US" smtClean="0">
                <a:solidFill>
                  <a:srgbClr val="003B55"/>
                </a:solidFill>
                <a:latin typeface="Century Gothic" pitchFamily="34" charset="0"/>
                <a:cs typeface="Arial" charset="0"/>
              </a:rPr>
              <a:t>1</a:t>
            </a:r>
            <a:r>
              <a:rPr lang="en-US" baseline="30000" smtClean="0">
                <a:solidFill>
                  <a:srgbClr val="003B55"/>
                </a:solidFill>
                <a:latin typeface="Century Gothic" pitchFamily="34" charset="0"/>
                <a:cs typeface="Arial" charset="0"/>
              </a:rPr>
              <a:t>st</a:t>
            </a:r>
            <a:r>
              <a:rPr lang="en-US" smtClean="0">
                <a:solidFill>
                  <a:srgbClr val="003B55"/>
                </a:solidFill>
                <a:latin typeface="Century Gothic" pitchFamily="34" charset="0"/>
                <a:cs typeface="Arial" charset="0"/>
              </a:rPr>
              <a:t> report (22.05.2017): </a:t>
            </a:r>
            <a:r>
              <a:rPr lang="en-US" i="1" smtClean="0">
                <a:solidFill>
                  <a:srgbClr val="003B55"/>
                </a:solidFill>
                <a:latin typeface="Century Gothic" pitchFamily="34" charset="0"/>
                <a:cs typeface="Arial" charset="0"/>
              </a:rPr>
              <a:t>FinTech credit: Market structure, business models and financial stability implications</a:t>
            </a:r>
            <a:r>
              <a:rPr lang="en-US" smtClean="0">
                <a:solidFill>
                  <a:srgbClr val="003B55"/>
                </a:solidFill>
                <a:latin typeface="Century Gothic" pitchFamily="34" charset="0"/>
                <a:cs typeface="Arial" charset="0"/>
              </a:rPr>
              <a:t> </a:t>
            </a:r>
          </a:p>
          <a:p>
            <a:pPr>
              <a:spcAft>
                <a:spcPct val="45000"/>
              </a:spcAft>
              <a:buFont typeface="Wingdings" pitchFamily="2" charset="2"/>
              <a:buChar char="Ø"/>
            </a:pPr>
            <a:r>
              <a:rPr lang="en-US" smtClean="0">
                <a:solidFill>
                  <a:srgbClr val="003B55"/>
                </a:solidFill>
                <a:latin typeface="Century Gothic" pitchFamily="34" charset="0"/>
                <a:cs typeface="Arial" charset="0"/>
              </a:rPr>
              <a:t>2</a:t>
            </a:r>
            <a:r>
              <a:rPr lang="en-US" baseline="30000" smtClean="0">
                <a:solidFill>
                  <a:srgbClr val="003B55"/>
                </a:solidFill>
                <a:latin typeface="Century Gothic" pitchFamily="34" charset="0"/>
                <a:cs typeface="Arial" charset="0"/>
              </a:rPr>
              <a:t>nd</a:t>
            </a:r>
            <a:r>
              <a:rPr lang="en-US" smtClean="0">
                <a:solidFill>
                  <a:srgbClr val="003B55"/>
                </a:solidFill>
                <a:latin typeface="Century Gothic" pitchFamily="34" charset="0"/>
                <a:cs typeface="Arial" charset="0"/>
              </a:rPr>
              <a:t> report (27.06.2017): </a:t>
            </a:r>
            <a:r>
              <a:rPr lang="en-US" i="1" smtClean="0">
                <a:solidFill>
                  <a:srgbClr val="003B55"/>
                </a:solidFill>
                <a:latin typeface="Century Gothic" pitchFamily="34" charset="0"/>
                <a:cs typeface="Arial" charset="0"/>
              </a:rPr>
              <a:t>Financial Stability Implications from FinTech: Supervisory and Regulatory Issues that Merit Authorities’ Attention</a:t>
            </a:r>
            <a:r>
              <a:rPr lang="en-US" smtClean="0">
                <a:solidFill>
                  <a:srgbClr val="003B55"/>
                </a:solidFill>
                <a:latin typeface="Century Gothic" pitchFamily="34" charset="0"/>
                <a:cs typeface="Arial" charset="0"/>
              </a:rPr>
              <a:t>. FSB identified </a:t>
            </a:r>
            <a:r>
              <a:rPr lang="en-US" u="sng" smtClean="0">
                <a:solidFill>
                  <a:srgbClr val="003B55"/>
                </a:solidFill>
                <a:latin typeface="Century Gothic" pitchFamily="34" charset="0"/>
                <a:cs typeface="Arial" charset="0"/>
              </a:rPr>
              <a:t>10 key issues of focus</a:t>
            </a:r>
            <a:r>
              <a:rPr lang="en-US" smtClean="0">
                <a:solidFill>
                  <a:srgbClr val="003B55"/>
                </a:solidFill>
                <a:latin typeface="Century Gothic" pitchFamily="34" charset="0"/>
                <a:cs typeface="Arial" charset="0"/>
              </a:rPr>
              <a:t>, 3 of which are considered </a:t>
            </a:r>
            <a:r>
              <a:rPr lang="en-US" b="1" smtClean="0">
                <a:solidFill>
                  <a:srgbClr val="003B55"/>
                </a:solidFill>
                <a:latin typeface="Century Gothic" pitchFamily="34" charset="0"/>
                <a:cs typeface="Arial" charset="0"/>
              </a:rPr>
              <a:t>priorities for international cooperation</a:t>
            </a:r>
            <a:r>
              <a:rPr lang="en-US" smtClean="0">
                <a:solidFill>
                  <a:srgbClr val="003B55"/>
                </a:solidFill>
                <a:latin typeface="Century Gothic" pitchFamily="34" charset="0"/>
                <a:cs typeface="Arial" charset="0"/>
              </a:rPr>
              <a:t>: </a:t>
            </a:r>
          </a:p>
          <a:p>
            <a:pPr lvl="1">
              <a:spcBef>
                <a:spcPct val="0"/>
              </a:spcBef>
              <a:spcAft>
                <a:spcPct val="45000"/>
              </a:spcAft>
              <a:buFont typeface="Wingdings" pitchFamily="2" charset="2"/>
              <a:buChar char="Ø"/>
            </a:pPr>
            <a:r>
              <a:rPr lang="en-US" sz="1200" smtClean="0">
                <a:solidFill>
                  <a:srgbClr val="003B55"/>
                </a:solidFill>
                <a:latin typeface="Century Gothic" pitchFamily="34" charset="0"/>
                <a:cs typeface="Arial" charset="0"/>
              </a:rPr>
              <a:t>Management of </a:t>
            </a:r>
            <a:r>
              <a:rPr lang="en-US" sz="1200" b="1" smtClean="0">
                <a:solidFill>
                  <a:srgbClr val="003B55"/>
                </a:solidFill>
                <a:latin typeface="Century Gothic" pitchFamily="34" charset="0"/>
                <a:cs typeface="Arial" charset="0"/>
              </a:rPr>
              <a:t>operational risks</a:t>
            </a:r>
            <a:r>
              <a:rPr lang="en-US" sz="1200" smtClean="0">
                <a:solidFill>
                  <a:srgbClr val="003B55"/>
                </a:solidFill>
                <a:latin typeface="Century Gothic" pitchFamily="34" charset="0"/>
                <a:cs typeface="Arial" charset="0"/>
              </a:rPr>
              <a:t> from third-party service providers; </a:t>
            </a:r>
          </a:p>
          <a:p>
            <a:pPr lvl="1">
              <a:spcBef>
                <a:spcPct val="0"/>
              </a:spcBef>
              <a:spcAft>
                <a:spcPct val="45000"/>
              </a:spcAft>
              <a:buFont typeface="Wingdings" pitchFamily="2" charset="2"/>
              <a:buChar char="Ø"/>
            </a:pPr>
            <a:r>
              <a:rPr lang="en-US" sz="1200" smtClean="0">
                <a:solidFill>
                  <a:srgbClr val="003B55"/>
                </a:solidFill>
                <a:latin typeface="Century Gothic" pitchFamily="34" charset="0"/>
                <a:cs typeface="Arial" charset="0"/>
              </a:rPr>
              <a:t>Mitigation of </a:t>
            </a:r>
            <a:r>
              <a:rPr lang="en-US" sz="1200" b="1" smtClean="0">
                <a:solidFill>
                  <a:srgbClr val="003B55"/>
                </a:solidFill>
                <a:latin typeface="Century Gothic" pitchFamily="34" charset="0"/>
                <a:cs typeface="Arial" charset="0"/>
              </a:rPr>
              <a:t>cyber-risk</a:t>
            </a:r>
            <a:r>
              <a:rPr lang="en-US" sz="1200" smtClean="0">
                <a:solidFill>
                  <a:srgbClr val="003B55"/>
                </a:solidFill>
                <a:latin typeface="Century Gothic" pitchFamily="34" charset="0"/>
                <a:cs typeface="Arial" charset="0"/>
              </a:rPr>
              <a:t>; and </a:t>
            </a:r>
          </a:p>
          <a:p>
            <a:pPr lvl="1">
              <a:spcBef>
                <a:spcPct val="0"/>
              </a:spcBef>
              <a:spcAft>
                <a:spcPct val="45000"/>
              </a:spcAft>
              <a:buFont typeface="Wingdings" pitchFamily="2" charset="2"/>
              <a:buChar char="Ø"/>
            </a:pPr>
            <a:r>
              <a:rPr lang="en-US" sz="1200" smtClean="0">
                <a:solidFill>
                  <a:srgbClr val="003B55"/>
                </a:solidFill>
                <a:latin typeface="Century Gothic" pitchFamily="34" charset="0"/>
                <a:cs typeface="Arial" charset="0"/>
              </a:rPr>
              <a:t>Monitoring of </a:t>
            </a:r>
            <a:r>
              <a:rPr lang="en-US" sz="1200" b="1" smtClean="0">
                <a:solidFill>
                  <a:srgbClr val="003B55"/>
                </a:solidFill>
                <a:latin typeface="Century Gothic" pitchFamily="34" charset="0"/>
                <a:cs typeface="Arial" charset="0"/>
              </a:rPr>
              <a:t>macrofinancial risks</a:t>
            </a:r>
            <a:r>
              <a:rPr lang="en-US" sz="1200" smtClean="0">
                <a:solidFill>
                  <a:srgbClr val="003B55"/>
                </a:solidFill>
                <a:latin typeface="Century Gothic" pitchFamily="34" charset="0"/>
                <a:cs typeface="Arial" charset="0"/>
              </a:rPr>
              <a:t>. </a:t>
            </a:r>
          </a:p>
          <a:p>
            <a:pPr>
              <a:spcAft>
                <a:spcPct val="45000"/>
              </a:spcAft>
              <a:buFont typeface="Wingdings" pitchFamily="2" charset="2"/>
              <a:buChar char="Ø"/>
            </a:pPr>
            <a:r>
              <a:rPr lang="en-US" smtClean="0">
                <a:solidFill>
                  <a:srgbClr val="003B55"/>
                </a:solidFill>
                <a:latin typeface="Century Gothic" pitchFamily="34" charset="0"/>
                <a:cs typeface="Arial" charset="0"/>
              </a:rPr>
              <a:t>3</a:t>
            </a:r>
            <a:r>
              <a:rPr lang="en-US" baseline="30000" smtClean="0">
                <a:solidFill>
                  <a:srgbClr val="003B55"/>
                </a:solidFill>
                <a:latin typeface="Century Gothic" pitchFamily="34" charset="0"/>
                <a:cs typeface="Arial" charset="0"/>
              </a:rPr>
              <a:t>rd</a:t>
            </a:r>
            <a:r>
              <a:rPr lang="en-US" smtClean="0">
                <a:solidFill>
                  <a:srgbClr val="003B55"/>
                </a:solidFill>
                <a:latin typeface="Century Gothic" pitchFamily="34" charset="0"/>
                <a:cs typeface="Arial" charset="0"/>
              </a:rPr>
              <a:t> report (01.11.2017): </a:t>
            </a:r>
            <a:r>
              <a:rPr lang="en-US" i="1" smtClean="0">
                <a:solidFill>
                  <a:srgbClr val="003B55"/>
                </a:solidFill>
                <a:latin typeface="Century Gothic" pitchFamily="34" charset="0"/>
                <a:cs typeface="Arial" charset="0"/>
              </a:rPr>
              <a:t>Artificial Intelligence and machine learning in financial services: Market developments and financial stability implications</a:t>
            </a:r>
            <a:endParaRPr lang="en-US" smtClean="0">
              <a:solidFill>
                <a:srgbClr val="003B55"/>
              </a:solidFill>
              <a:latin typeface="Century Gothic" pitchFamily="34" charset="0"/>
              <a:cs typeface="Arial" charset="0"/>
            </a:endParaRPr>
          </a:p>
          <a:p>
            <a:pPr>
              <a:spcAft>
                <a:spcPct val="45000"/>
              </a:spcAft>
              <a:buFont typeface="Wingdings" pitchFamily="2" charset="2"/>
              <a:buChar char="Ø"/>
            </a:pPr>
            <a:endParaRPr lang="el-GR" i="1" smtClean="0">
              <a:solidFill>
                <a:srgbClr val="003B55"/>
              </a:solidFill>
              <a:latin typeface="Century Gothic" pitchFamily="34" charset="0"/>
              <a:cs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2"/>
          <p:cNvSpPr txBox="1">
            <a:spLocks noGrp="1"/>
          </p:cNvSpPr>
          <p:nvPr>
            <p:ph type="title"/>
          </p:nvPr>
        </p:nvSpPr>
        <p:spPr>
          <a:xfrm>
            <a:off x="533400" y="361950"/>
            <a:ext cx="6913563" cy="536575"/>
          </a:xfrm>
        </p:spPr>
        <p:txBody>
          <a:bodyPr/>
          <a:lstStyle/>
          <a:p>
            <a:pPr>
              <a:spcBef>
                <a:spcPct val="0"/>
              </a:spcBef>
              <a:spcAft>
                <a:spcPct val="0"/>
              </a:spcAft>
            </a:pPr>
            <a:r>
              <a:rPr lang="en-US" sz="2200" b="1" smtClean="0">
                <a:solidFill>
                  <a:srgbClr val="0B87A1"/>
                </a:solidFill>
                <a:latin typeface="Century Gothic" pitchFamily="34" charset="0"/>
                <a:ea typeface="SimHei" pitchFamily="49" charset="-122"/>
              </a:rPr>
              <a:t>OECD’s involvement with FinTech and InsurTech </a:t>
            </a:r>
            <a:endParaRPr lang="el-GR" sz="2200" b="1" smtClean="0">
              <a:solidFill>
                <a:srgbClr val="0B87A1"/>
              </a:solidFill>
              <a:latin typeface="Century Gothic" pitchFamily="34" charset="0"/>
              <a:ea typeface="SimHei" pitchFamily="49" charset="-122"/>
            </a:endParaRPr>
          </a:p>
        </p:txBody>
      </p:sp>
      <p:sp>
        <p:nvSpPr>
          <p:cNvPr id="16386" name="Text Box 3"/>
          <p:cNvSpPr txBox="1">
            <a:spLocks noGrp="1"/>
          </p:cNvSpPr>
          <p:nvPr>
            <p:ph type="body" idx="1"/>
          </p:nvPr>
        </p:nvSpPr>
        <p:spPr>
          <a:xfrm>
            <a:off x="533400" y="971550"/>
            <a:ext cx="8382000" cy="3589338"/>
          </a:xfrm>
        </p:spPr>
        <p:txBody>
          <a:bodyPr/>
          <a:lstStyle/>
          <a:p>
            <a:pPr>
              <a:spcAft>
                <a:spcPct val="45000"/>
              </a:spcAft>
              <a:buFont typeface="Wingdings" pitchFamily="2" charset="2"/>
              <a:buChar char="Ø"/>
            </a:pPr>
            <a:r>
              <a:rPr lang="en-US" smtClean="0">
                <a:solidFill>
                  <a:srgbClr val="003B55"/>
                </a:solidFill>
                <a:latin typeface="Century Gothic" pitchFamily="34" charset="0"/>
                <a:cs typeface="Arial" charset="0"/>
              </a:rPr>
              <a:t>The appearance and evolution of </a:t>
            </a:r>
            <a:r>
              <a:rPr lang="en-US" b="1" smtClean="0">
                <a:solidFill>
                  <a:srgbClr val="003B55"/>
                </a:solidFill>
                <a:latin typeface="Century Gothic" pitchFamily="34" charset="0"/>
                <a:cs typeface="Arial" charset="0"/>
              </a:rPr>
              <a:t>FinTech ranks among the structural changes to the trade finance market</a:t>
            </a:r>
            <a:r>
              <a:rPr lang="en-US" smtClean="0">
                <a:solidFill>
                  <a:srgbClr val="003B55"/>
                </a:solidFill>
                <a:latin typeface="Century Gothic" pitchFamily="34" charset="0"/>
                <a:cs typeface="Arial" charset="0"/>
              </a:rPr>
              <a:t> of the last decade. </a:t>
            </a:r>
          </a:p>
          <a:p>
            <a:pPr lvl="1">
              <a:spcBef>
                <a:spcPct val="0"/>
              </a:spcBef>
              <a:spcAft>
                <a:spcPct val="45000"/>
              </a:spcAft>
              <a:buFont typeface="Wingdings" pitchFamily="2" charset="2"/>
              <a:buChar char="Ø"/>
            </a:pPr>
            <a:r>
              <a:rPr lang="en-US" smtClean="0">
                <a:solidFill>
                  <a:srgbClr val="003B55"/>
                </a:solidFill>
                <a:latin typeface="Century Gothic" pitchFamily="34" charset="0"/>
                <a:cs typeface="Arial" charset="0"/>
              </a:rPr>
              <a:t>Most of FinTech companies have not yet been subjected to the same regulatory constraints as traditional providers in the financial sector. </a:t>
            </a:r>
          </a:p>
          <a:p>
            <a:pPr>
              <a:spcAft>
                <a:spcPct val="45000"/>
              </a:spcAft>
              <a:buFont typeface="Wingdings" pitchFamily="2" charset="2"/>
              <a:buChar char="Ø"/>
            </a:pPr>
            <a:r>
              <a:rPr lang="en-US" smtClean="0">
                <a:solidFill>
                  <a:srgbClr val="003B55"/>
                </a:solidFill>
                <a:latin typeface="Century Gothic" pitchFamily="34" charset="0"/>
                <a:cs typeface="Arial" charset="0"/>
              </a:rPr>
              <a:t>OECD Insurance and Private Pensions Committee issued in 2017 a report: </a:t>
            </a:r>
            <a:r>
              <a:rPr lang="en-US" i="1" smtClean="0">
                <a:solidFill>
                  <a:srgbClr val="003B55"/>
                </a:solidFill>
                <a:latin typeface="Century Gothic" pitchFamily="34" charset="0"/>
                <a:cs typeface="Arial" charset="0"/>
              </a:rPr>
              <a:t>“Technology and innovation in the insurance sector”.</a:t>
            </a:r>
            <a:endParaRPr lang="en-US" smtClean="0">
              <a:solidFill>
                <a:srgbClr val="003B55"/>
              </a:solidFill>
              <a:latin typeface="Century Gothic" pitchFamily="34" charset="0"/>
              <a:cs typeface="Arial" charset="0"/>
            </a:endParaRPr>
          </a:p>
          <a:p>
            <a:pPr lvl="1">
              <a:spcBef>
                <a:spcPct val="0"/>
              </a:spcBef>
              <a:spcAft>
                <a:spcPct val="45000"/>
              </a:spcAft>
              <a:buFont typeface="Wingdings" pitchFamily="2" charset="2"/>
              <a:buChar char="Ø"/>
            </a:pPr>
            <a:r>
              <a:rPr lang="en-US" sz="1200" smtClean="0">
                <a:solidFill>
                  <a:srgbClr val="003B55"/>
                </a:solidFill>
                <a:latin typeface="Century Gothic" pitchFamily="34" charset="0"/>
                <a:cs typeface="Arial" charset="0"/>
              </a:rPr>
              <a:t>From a competition point of view, </a:t>
            </a:r>
            <a:r>
              <a:rPr lang="en-US" sz="1200" b="1" smtClean="0">
                <a:solidFill>
                  <a:srgbClr val="003B55"/>
                </a:solidFill>
                <a:latin typeface="Century Gothic" pitchFamily="34" charset="0"/>
                <a:cs typeface="Arial" charset="0"/>
              </a:rPr>
              <a:t>InsurTech may increase the competition</a:t>
            </a:r>
            <a:r>
              <a:rPr lang="en-US" sz="1200" smtClean="0">
                <a:solidFill>
                  <a:srgbClr val="003B55"/>
                </a:solidFill>
                <a:latin typeface="Century Gothic" pitchFamily="34" charset="0"/>
                <a:cs typeface="Arial" charset="0"/>
              </a:rPr>
              <a:t> in the relevant market, improve the efficiency, and ultimately result in </a:t>
            </a:r>
            <a:r>
              <a:rPr lang="en-US" sz="1200" b="1" smtClean="0">
                <a:solidFill>
                  <a:srgbClr val="003B55"/>
                </a:solidFill>
                <a:latin typeface="Century Gothic" pitchFamily="34" charset="0"/>
                <a:cs typeface="Arial" charset="0"/>
              </a:rPr>
              <a:t>lower prices</a:t>
            </a:r>
            <a:r>
              <a:rPr lang="en-US" sz="1200" smtClean="0">
                <a:solidFill>
                  <a:srgbClr val="003B55"/>
                </a:solidFill>
                <a:latin typeface="Century Gothic" pitchFamily="34" charset="0"/>
                <a:cs typeface="Arial" charset="0"/>
              </a:rPr>
              <a:t> and </a:t>
            </a:r>
            <a:r>
              <a:rPr lang="en-US" sz="1200" b="1" smtClean="0">
                <a:solidFill>
                  <a:srgbClr val="003B55"/>
                </a:solidFill>
                <a:latin typeface="Century Gothic" pitchFamily="34" charset="0"/>
                <a:cs typeface="Arial" charset="0"/>
              </a:rPr>
              <a:t>wider choice</a:t>
            </a:r>
            <a:r>
              <a:rPr lang="en-US" sz="1200" smtClean="0">
                <a:solidFill>
                  <a:srgbClr val="003B55"/>
                </a:solidFill>
                <a:latin typeface="Century Gothic" pitchFamily="34" charset="0"/>
                <a:cs typeface="Arial" charset="0"/>
              </a:rPr>
              <a:t>. </a:t>
            </a:r>
          </a:p>
          <a:p>
            <a:pPr lvl="1">
              <a:spcBef>
                <a:spcPct val="0"/>
              </a:spcBef>
              <a:spcAft>
                <a:spcPct val="45000"/>
              </a:spcAft>
              <a:buFont typeface="Wingdings" pitchFamily="2" charset="2"/>
              <a:buChar char="Ø"/>
            </a:pPr>
            <a:r>
              <a:rPr lang="en-US" sz="1200" smtClean="0">
                <a:solidFill>
                  <a:srgbClr val="003B55"/>
                </a:solidFill>
                <a:latin typeface="Century Gothic" pitchFamily="34" charset="0"/>
                <a:cs typeface="Arial" charset="0"/>
              </a:rPr>
              <a:t>The applicable </a:t>
            </a:r>
            <a:r>
              <a:rPr lang="en-US" sz="1200" b="1" smtClean="0">
                <a:solidFill>
                  <a:srgbClr val="003B55"/>
                </a:solidFill>
                <a:latin typeface="Century Gothic" pitchFamily="34" charset="0"/>
                <a:cs typeface="Arial" charset="0"/>
              </a:rPr>
              <a:t>provisions on prudential capital and/or fit and proper requirements</a:t>
            </a:r>
            <a:r>
              <a:rPr lang="en-US" sz="1200" smtClean="0">
                <a:solidFill>
                  <a:srgbClr val="003B55"/>
                </a:solidFill>
                <a:latin typeface="Century Gothic" pitchFamily="34" charset="0"/>
                <a:cs typeface="Arial" charset="0"/>
              </a:rPr>
              <a:t> may be the cause that InsurTechs do not obtain insurance and/or insurance mediation licenses =&gt; said provisions </a:t>
            </a:r>
            <a:r>
              <a:rPr lang="en-US" sz="1200" b="1" smtClean="0">
                <a:solidFill>
                  <a:srgbClr val="003B55"/>
                </a:solidFill>
                <a:latin typeface="Century Gothic" pitchFamily="34" charset="0"/>
                <a:cs typeface="Arial" charset="0"/>
              </a:rPr>
              <a:t>may act as obstacles for the entry into the relevant market</a:t>
            </a:r>
            <a:r>
              <a:rPr lang="en-US" sz="1200" smtClean="0">
                <a:solidFill>
                  <a:srgbClr val="003B55"/>
                </a:solidFill>
                <a:latin typeface="Century Gothic" pitchFamily="34" charset="0"/>
                <a:cs typeface="Arial" charset="0"/>
              </a:rPr>
              <a:t> of new and innovative players. </a:t>
            </a:r>
          </a:p>
          <a:p>
            <a:pPr lvl="1">
              <a:spcBef>
                <a:spcPct val="0"/>
              </a:spcBef>
              <a:spcAft>
                <a:spcPct val="45000"/>
              </a:spcAft>
              <a:buFont typeface="Wingdings" pitchFamily="2" charset="2"/>
              <a:buChar char="Ø"/>
            </a:pPr>
            <a:r>
              <a:rPr lang="en-US" sz="1200" smtClean="0">
                <a:solidFill>
                  <a:srgbClr val="003B55"/>
                </a:solidFill>
                <a:latin typeface="Century Gothic" pitchFamily="34" charset="0"/>
                <a:cs typeface="Arial" charset="0"/>
              </a:rPr>
              <a:t>The paper also notes some wider policy considerations.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4_Mowbray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4_Mowbray 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TotalTime>
  <Words>1522</Words>
  <Application>Microsoft Office PowerPoint</Application>
  <PresentationFormat>Προβολή στην οθόνη (16:9)</PresentationFormat>
  <Paragraphs>116</Paragraphs>
  <Slides>18</Slides>
  <Notes>6</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4_Mowbray template</vt:lpstr>
      <vt:lpstr>FinTech,  InsurTech  and the Regulators </vt:lpstr>
      <vt:lpstr>1. Introduction</vt:lpstr>
      <vt:lpstr>The FinTech phenomenon</vt:lpstr>
      <vt:lpstr>The InsurTech phenomenon and the industry’s approach</vt:lpstr>
      <vt:lpstr>Παρουσίαση του PowerPoint</vt:lpstr>
      <vt:lpstr>Important questions deriving from the FinTech expansion</vt:lpstr>
      <vt:lpstr>2. International regulatory cooperation</vt:lpstr>
      <vt:lpstr>The Financial Stability Board’s approach </vt:lpstr>
      <vt:lpstr>OECD’s involvement with FinTech and InsurTech </vt:lpstr>
      <vt:lpstr>The view of the International Association of Insurance Supervisors</vt:lpstr>
      <vt:lpstr>3. Activities in the EU </vt:lpstr>
      <vt:lpstr>The European Commission’s standpoint on FinTech </vt:lpstr>
      <vt:lpstr>EIOPA’s take on InsurTech </vt:lpstr>
      <vt:lpstr>ESMA’s and EBA’s input </vt:lpstr>
      <vt:lpstr>4. Activities on national level </vt:lpstr>
      <vt:lpstr>The view of national Regulators </vt:lpstr>
      <vt:lpstr>Examples of NRA actions</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KN</dc:creator>
  <cp:lastModifiedBy>KN</cp:lastModifiedBy>
  <cp:revision>328</cp:revision>
  <dcterms:modified xsi:type="dcterms:W3CDTF">2019-04-13T06:14:09Z</dcterms:modified>
</cp:coreProperties>
</file>